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22" r:id="rId2"/>
    <p:sldId id="567" r:id="rId3"/>
    <p:sldId id="642" r:id="rId4"/>
    <p:sldId id="638" r:id="rId5"/>
    <p:sldId id="625" r:id="rId6"/>
    <p:sldId id="622" r:id="rId7"/>
    <p:sldId id="623" r:id="rId8"/>
    <p:sldId id="559" r:id="rId9"/>
    <p:sldId id="629" r:id="rId10"/>
    <p:sldId id="630" r:id="rId11"/>
    <p:sldId id="631" r:id="rId12"/>
    <p:sldId id="626" r:id="rId13"/>
    <p:sldId id="627" r:id="rId14"/>
    <p:sldId id="568" r:id="rId15"/>
    <p:sldId id="643" r:id="rId16"/>
    <p:sldId id="637" r:id="rId17"/>
    <p:sldId id="636" r:id="rId18"/>
    <p:sldId id="621" r:id="rId19"/>
    <p:sldId id="639" r:id="rId20"/>
    <p:sldId id="641" r:id="rId21"/>
    <p:sldId id="632" r:id="rId22"/>
    <p:sldId id="577" r:id="rId23"/>
    <p:sldId id="575" r:id="rId24"/>
    <p:sldId id="644" r:id="rId25"/>
    <p:sldId id="546" r:id="rId2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1" autoAdjust="0"/>
    <p:restoredTop sz="94660"/>
  </p:normalViewPr>
  <p:slideViewPr>
    <p:cSldViewPr>
      <p:cViewPr varScale="1">
        <p:scale>
          <a:sx n="163" d="100"/>
          <a:sy n="163" d="100"/>
        </p:scale>
        <p:origin x="-14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A7DD8-5876-4F21-8CD4-815EF502EF65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2EDF6-C9A9-461C-8F1B-A5167015D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E5B0-6265-4CDE-8DFB-D0E06C4E048A}" type="datetime1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+7(903) 585-9776    http://sl-system.ru/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2E75-086C-421D-8036-5C8D00DADCD9}" type="datetime1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+7(903) 585-9776    http://sl-system.ru/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5242-3084-4645-B0D6-47B76880E194}" type="datetime1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+7(903) 585-9776    http://sl-system.ru/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FA5A-98A1-451B-BF37-6272BF7CC233}" type="datetime1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+7(903) 585-9776    http://sl-system.ru/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497-D70D-41A8-9296-9EB5CCAD3090}" type="datetime1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+7(903) 585-9776    http://sl-system.ru/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43D0-523F-4D37-A343-2176A0EDE3B1}" type="datetime1">
              <a:rPr lang="ru-RU" smtClean="0"/>
              <a:pPr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+7(903) 585-9776    http://sl-system.ru/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828F-5F7D-471F-BDB0-ABC0ED92598B}" type="datetime1">
              <a:rPr lang="ru-RU" smtClean="0"/>
              <a:pPr/>
              <a:t>21.02.2024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+7(903) 585-9776    http://sl-system.ru/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276D-C5C2-4817-8057-45AEE86452CE}" type="datetime1">
              <a:rPr lang="ru-RU" smtClean="0"/>
              <a:pPr/>
              <a:t>21.02.2024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+7(903) 585-9776    http://sl-system.ru/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2812-3A71-4255-AF2A-7C1FF2CCCFF3}" type="datetime1">
              <a:rPr lang="ru-RU" smtClean="0"/>
              <a:pPr/>
              <a:t>21.02.2024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+7(903) 585-9776    http://sl-system.ru/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AC4B-8265-48FD-9CD6-BBC21F381199}" type="datetime1">
              <a:rPr lang="ru-RU" smtClean="0"/>
              <a:pPr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+7(903) 585-9776    http://sl-system.ru/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26E2-2EA6-43B6-99C5-50AB15496A45}" type="datetime1">
              <a:rPr lang="ru-RU" smtClean="0"/>
              <a:pPr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+7(903) 585-9776    http://sl-system.ru/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0E781-D37D-48DE-B911-2571ACC1B3D3}" type="datetime1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+7(903) 585-9776    http://sl-system.ru/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95486"/>
            <a:ext cx="8640960" cy="4320478"/>
          </a:xfrm>
        </p:spPr>
        <p:txBody>
          <a:bodyPr>
            <a:normAutofit fontScale="90000"/>
          </a:bodyPr>
          <a:lstStyle/>
          <a:p>
            <a:r>
              <a:rPr lang="ru-RU" sz="9400" dirty="0" smtClean="0"/>
              <a:t>Канал </a:t>
            </a:r>
            <a:br>
              <a:rPr lang="ru-RU" sz="9400" dirty="0" smtClean="0"/>
            </a:br>
            <a:r>
              <a:rPr lang="en-US" sz="9400" dirty="0" smtClean="0">
                <a:solidFill>
                  <a:srgbClr val="FF0000"/>
                </a:solidFill>
              </a:rPr>
              <a:t>YouTube</a:t>
            </a:r>
            <a:r>
              <a:rPr lang="ru-RU" sz="9400" dirty="0" smtClean="0">
                <a:solidFill>
                  <a:srgbClr val="FF0000"/>
                </a:solidFill>
              </a:rPr>
              <a:t/>
            </a:r>
            <a:br>
              <a:rPr lang="ru-RU" sz="9400" dirty="0" smtClean="0">
                <a:solidFill>
                  <a:srgbClr val="FF0000"/>
                </a:solidFill>
              </a:rPr>
            </a:br>
            <a:r>
              <a:rPr lang="ru-RU" sz="9400" dirty="0" smtClean="0"/>
              <a:t>Стоматологии</a:t>
            </a:r>
            <a:endParaRPr lang="ru-RU" sz="9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http://sl-system.ru/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http://sl-system.ru/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843808" y="123479"/>
            <a:ext cx="612068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Длительность видео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987574"/>
            <a:ext cx="5976664" cy="374441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СЧ –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протезирование зубов</a:t>
            </a:r>
          </a:p>
          <a:p>
            <a:pPr algn="l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НЧ –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протезирование зубов при полной потере</a:t>
            </a:r>
          </a:p>
          <a:p>
            <a:pPr algn="l"/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algn="l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СЧ выдаче средняя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Длительность видео:</a:t>
            </a:r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ТОП10 –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05:10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</a:p>
          <a:p>
            <a:pPr algn="l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ТОП20 –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06:05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</a:p>
          <a:p>
            <a:pPr algn="l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ТОП30 –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06:20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l"/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algn="l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НЧ выдаче средняя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Длительность видео :</a:t>
            </a:r>
          </a:p>
          <a:p>
            <a:pPr algn="l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ТОП10 –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06:10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</a:p>
          <a:p>
            <a:pPr algn="l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ТОП20 –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04:00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</a:p>
          <a:p>
            <a:pPr algn="l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ТОП30 –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10:10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17" y="52292"/>
            <a:ext cx="2590767" cy="50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http://sl-system.ru/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843808" y="123479"/>
            <a:ext cx="612068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Просмотры видео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(RND?)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987574"/>
            <a:ext cx="5976664" cy="374441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СЧ –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протезирование зубов</a:t>
            </a:r>
          </a:p>
          <a:p>
            <a:pPr algn="l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НЧ –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протезирование зубов при полной потере</a:t>
            </a:r>
          </a:p>
          <a:p>
            <a:pPr algn="l"/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algn="l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СЧ выдаче среднее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число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Просмотров:</a:t>
            </a:r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ТОП10 –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87600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</a:p>
          <a:p>
            <a:pPr algn="l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ТОП20 –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337000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</a:p>
          <a:p>
            <a:pPr algn="l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ТОП30 –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170500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l"/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algn="l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НЧ выдаче среднее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число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Просмотров :</a:t>
            </a:r>
          </a:p>
          <a:p>
            <a:pPr algn="l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ТОП10 –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115400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</a:p>
          <a:p>
            <a:pPr algn="l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ТОП20 –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136300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</a:p>
          <a:p>
            <a:pPr algn="l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ТОП30 –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250400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2626209" cy="509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http://sl-system.ru/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843808" y="123479"/>
            <a:ext cx="612068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Количество Подписчиков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/>
              <a:t>(RND!)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843558"/>
            <a:ext cx="5976664" cy="3888432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СЧ –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протезирование зубов</a:t>
            </a:r>
          </a:p>
          <a:p>
            <a:pPr algn="l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НЧ –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протезирование зубов при полной потере</a:t>
            </a:r>
          </a:p>
          <a:p>
            <a:pPr algn="l"/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algn="l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СЧ выдаче среднее число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Подписчиков:</a:t>
            </a:r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ТОП10 – </a:t>
            </a:r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184000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</a:p>
          <a:p>
            <a:pPr algn="l"/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ТОП20 – </a:t>
            </a:r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60000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</a:p>
          <a:p>
            <a:pPr algn="l"/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ТОП30 – </a:t>
            </a:r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412000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l"/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algn="l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НЧ выдаче среднее число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Подписчиков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algn="l"/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ТОП10 – </a:t>
            </a:r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33000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</a:p>
          <a:p>
            <a:pPr algn="l"/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ТОП20 – </a:t>
            </a:r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281000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</a:p>
          <a:p>
            <a:pPr algn="l"/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ТОП30 – </a:t>
            </a:r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83000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l"/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821" y="20537"/>
            <a:ext cx="2547656" cy="507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http://sl-system.ru/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843808" y="123479"/>
            <a:ext cx="612068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Клиентские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ролики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1779662"/>
            <a:ext cx="5976664" cy="259228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Даже самый слабый, либо молодой,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YouTube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канал имеет все шансы попасть в выдачу по нужному запросу.</a:t>
            </a:r>
          </a:p>
          <a:p>
            <a:pPr algn="l"/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Для этого нужно соблюдать лишь ряд правил!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9413"/>
            <a:ext cx="2592288" cy="504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http://sl-system.ru/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347614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</a:p>
          <a:p>
            <a:endParaRPr lang="ru-RU" sz="2400" dirty="0" smtClean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411760" y="0"/>
            <a:ext cx="3528392" cy="483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555526"/>
            <a:ext cx="8756901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555776" y="72008"/>
            <a:ext cx="3528392" cy="483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SEO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YouTube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http://sl-system.ru/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347614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</a:p>
          <a:p>
            <a:endParaRPr lang="ru-RU" sz="2400" dirty="0" smtClean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411760" y="0"/>
            <a:ext cx="3528392" cy="483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55776" y="72008"/>
            <a:ext cx="3528392" cy="483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SEO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YouTube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34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9502"/>
            <a:ext cx="8280920" cy="3888432"/>
          </a:xfrm>
        </p:spPr>
        <p:txBody>
          <a:bodyPr>
            <a:noAutofit/>
          </a:bodyPr>
          <a:lstStyle/>
          <a:p>
            <a:r>
              <a:rPr lang="ru-RU" sz="5400" dirty="0" smtClean="0"/>
              <a:t> 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http://sl-system.ru/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782" y="1203598"/>
            <a:ext cx="8771706" cy="287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331640" y="123478"/>
            <a:ext cx="612068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Трафик из поиска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YouTube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9502"/>
            <a:ext cx="8280920" cy="3888432"/>
          </a:xfrm>
        </p:spPr>
        <p:txBody>
          <a:bodyPr>
            <a:noAutofit/>
          </a:bodyPr>
          <a:lstStyle/>
          <a:p>
            <a:r>
              <a:rPr lang="ru-RU" sz="5400" dirty="0" smtClean="0"/>
              <a:t> 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http://sl-system.ru/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31640" y="123478"/>
            <a:ext cx="612068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Общий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трафик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43558"/>
            <a:ext cx="7171333" cy="361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203598"/>
            <a:ext cx="7776864" cy="302433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1) </a:t>
            </a:r>
            <a:r>
              <a:rPr lang="ru-RU" sz="2800" dirty="0" err="1" smtClean="0"/>
              <a:t>Яндекс</a:t>
            </a:r>
            <a:r>
              <a:rPr lang="ru-RU" sz="2800" dirty="0" smtClean="0"/>
              <a:t> </a:t>
            </a:r>
            <a:r>
              <a:rPr lang="ru-RU" sz="2800" dirty="0" err="1" smtClean="0"/>
              <a:t>Вордстат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2) Подсказки </a:t>
            </a:r>
            <a:r>
              <a:rPr lang="en-US" sz="2800" dirty="0" smtClean="0"/>
              <a:t>YouTube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3)</a:t>
            </a:r>
            <a:r>
              <a:rPr lang="en-US" sz="2800" dirty="0" smtClean="0"/>
              <a:t> </a:t>
            </a:r>
            <a:r>
              <a:rPr lang="ru-RU" sz="2800" dirty="0" smtClean="0"/>
              <a:t>Блок подсказок в </a:t>
            </a:r>
            <a:r>
              <a:rPr lang="en-US" sz="2800" dirty="0" smtClean="0"/>
              <a:t>Google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4) Заголовки видео конкурентов </a:t>
            </a:r>
            <a:br>
              <a:rPr lang="ru-RU" sz="2800" dirty="0" smtClean="0"/>
            </a:br>
            <a:r>
              <a:rPr lang="ru-RU" sz="2800" dirty="0" smtClean="0"/>
              <a:t>5)</a:t>
            </a:r>
            <a:r>
              <a:rPr lang="en-US" sz="2800" dirty="0" smtClean="0"/>
              <a:t> </a:t>
            </a:r>
            <a:r>
              <a:rPr lang="ru-RU" sz="2800" dirty="0" smtClean="0"/>
              <a:t>Заголовки контекстной рекламы</a:t>
            </a:r>
            <a:br>
              <a:rPr lang="ru-RU" sz="2800" dirty="0" smtClean="0"/>
            </a:br>
            <a:r>
              <a:rPr lang="ru-RU" sz="2800" dirty="0" smtClean="0"/>
              <a:t>6) Вопросы людей под роликами конкурентов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http://sl-system.ru/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39552" y="51470"/>
            <a:ext cx="828092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Где искать Ключевые фразы?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915566"/>
            <a:ext cx="7704856" cy="3816424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http://sl-system.ru/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39552" y="51471"/>
            <a:ext cx="8064896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dirty="0" smtClean="0"/>
              <a:t>Подсказки </a:t>
            </a:r>
            <a:r>
              <a:rPr lang="en-US" sz="4400" dirty="0" smtClean="0"/>
              <a:t>Google</a:t>
            </a:r>
            <a:endParaRPr lang="ru-RU" sz="4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38248"/>
            <a:ext cx="8121154" cy="397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9502"/>
            <a:ext cx="8280920" cy="3888432"/>
          </a:xfrm>
        </p:spPr>
        <p:txBody>
          <a:bodyPr>
            <a:noAutofit/>
          </a:bodyPr>
          <a:lstStyle/>
          <a:p>
            <a:r>
              <a:rPr lang="ru-RU" sz="5400" dirty="0" smtClean="0"/>
              <a:t> 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http://sl-system.ru/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31640" y="1"/>
            <a:ext cx="6120680" cy="555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Графики и анализ миллионов видео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6" name="Picture 4" descr="D:\ПРЕЗА\Скрины исследования (агенство 2)\Кол-во подписчиков и рейтинг канал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55526"/>
            <a:ext cx="3006329" cy="2016076"/>
          </a:xfrm>
          <a:prstGeom prst="rect">
            <a:avLst/>
          </a:prstGeom>
          <a:noFill/>
        </p:spPr>
      </p:pic>
      <p:pic>
        <p:nvPicPr>
          <p:cNvPr id="8197" name="Picture 5" descr="D:\ПРЕЗА\Скрины исследования (агенство 2)\Ключи в описании и ранжировани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555526"/>
            <a:ext cx="2997491" cy="1944216"/>
          </a:xfrm>
          <a:prstGeom prst="rect">
            <a:avLst/>
          </a:prstGeom>
          <a:noFill/>
        </p:spPr>
      </p:pic>
      <p:pic>
        <p:nvPicPr>
          <p:cNvPr id="8198" name="Picture 6" descr="D:\ПРЕЗА\Скрины исследования (агенство 2)\Ключи в тегах и результат поискового ранжирован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0977" y="555526"/>
            <a:ext cx="3043511" cy="1980388"/>
          </a:xfrm>
          <a:prstGeom prst="rect">
            <a:avLst/>
          </a:prstGeom>
          <a:noFill/>
        </p:spPr>
      </p:pic>
      <p:pic>
        <p:nvPicPr>
          <p:cNvPr id="8199" name="Picture 7" descr="D:\ПРЕЗА\Скрины исследования (агенство 2)\Кол-во расшариваний и рейтинг видео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16" y="2643759"/>
            <a:ext cx="3138732" cy="2016224"/>
          </a:xfrm>
          <a:prstGeom prst="rect">
            <a:avLst/>
          </a:prstGeom>
          <a:noFill/>
        </p:spPr>
      </p:pic>
      <p:pic>
        <p:nvPicPr>
          <p:cNvPr id="8200" name="Picture 8" descr="D:\ПРЕЗА\Скрины исследования (агенство 2)\Корреляция просмотров и рейтинга видео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0051" y="2571750"/>
            <a:ext cx="3093603" cy="2088232"/>
          </a:xfrm>
          <a:prstGeom prst="rect">
            <a:avLst/>
          </a:prstGeom>
          <a:noFill/>
        </p:spPr>
      </p:pic>
      <p:pic>
        <p:nvPicPr>
          <p:cNvPr id="8201" name="Picture 9" descr="D:\ПРЕЗА\Скрины исследования (агенство 2)\Лайки и ранжирование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2643757"/>
            <a:ext cx="3024336" cy="1989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915566"/>
            <a:ext cx="7704856" cy="3816424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http://sl-system.ru/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39552" y="51471"/>
            <a:ext cx="8064896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dirty="0" smtClean="0"/>
              <a:t>Подсказки </a:t>
            </a:r>
            <a:r>
              <a:rPr lang="en-US" sz="4400" dirty="0" smtClean="0"/>
              <a:t>Google</a:t>
            </a:r>
            <a:endParaRPr lang="ru-RU" sz="44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9014" y="688129"/>
            <a:ext cx="6279330" cy="404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http://sl-system.ru/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347614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</a:p>
          <a:p>
            <a:endParaRPr lang="ru-RU" sz="24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538"/>
            <a:ext cx="9144000" cy="51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411760" y="0"/>
            <a:ext cx="3528392" cy="483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SEO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YouTube 2.0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http://sl-system.ru/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347614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</a:p>
          <a:p>
            <a:endParaRPr lang="ru-RU" sz="24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трелка вправо 6"/>
          <p:cNvSpPr/>
          <p:nvPr/>
        </p:nvSpPr>
        <p:spPr>
          <a:xfrm rot="19292563">
            <a:off x="879368" y="2914829"/>
            <a:ext cx="830592" cy="456232"/>
          </a:xfrm>
          <a:prstGeom prst="rightArrow">
            <a:avLst>
              <a:gd name="adj1" fmla="val 44558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411760" y="0"/>
            <a:ext cx="3528392" cy="483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SEO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YouTube 2.0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9502"/>
            <a:ext cx="8280920" cy="3888432"/>
          </a:xfrm>
        </p:spPr>
        <p:txBody>
          <a:bodyPr>
            <a:noAutofit/>
          </a:bodyPr>
          <a:lstStyle/>
          <a:p>
            <a:r>
              <a:rPr lang="en-US" sz="5400" dirty="0" smtClean="0"/>
              <a:t> 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http://sl-system.ru/</a:t>
            </a:r>
            <a:endParaRPr lang="ru-RU" dirty="0"/>
          </a:p>
        </p:txBody>
      </p:sp>
      <p:pic>
        <p:nvPicPr>
          <p:cNvPr id="6146" name="Picture 2" descr="D:\PromoPult\semantik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4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131590"/>
            <a:ext cx="7056784" cy="2736304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Моя цель – показать простые пути развития и предостеречь вас от ложных ЦЕЛЕЙ, которые отнимают 99% времени и убивают всю мотивацию.</a:t>
            </a:r>
            <a:endParaRPr lang="ru-RU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http://sl-system.ru/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39552" y="195487"/>
            <a:ext cx="828092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Ц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ель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5487"/>
            <a:ext cx="7776864" cy="6480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Сергей </a:t>
            </a:r>
            <a:r>
              <a:rPr lang="ru-RU" dirty="0" err="1" smtClean="0"/>
              <a:t>Сморовоз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347864" y="1275606"/>
            <a:ext cx="4824536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smtClean="0">
                <a:cs typeface="Arial" pitchFamily="34" charset="0"/>
              </a:rPr>
              <a:t> 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2400" dirty="0" err="1" smtClean="0">
                <a:cs typeface="Arial" pitchFamily="34" charset="0"/>
              </a:rPr>
              <a:t>Телеграм</a:t>
            </a:r>
            <a:r>
              <a:rPr lang="ru-RU" sz="2400" dirty="0" smtClean="0">
                <a:cs typeface="Arial" pitchFamily="34" charset="0"/>
              </a:rPr>
              <a:t>: </a:t>
            </a:r>
            <a:r>
              <a:rPr lang="en-US" sz="2400" b="1" dirty="0" smtClean="0">
                <a:cs typeface="Arial" pitchFamily="34" charset="0"/>
              </a:rPr>
              <a:t>@</a:t>
            </a:r>
            <a:r>
              <a:rPr lang="en-US" sz="2400" b="1" dirty="0" err="1" smtClean="0">
                <a:cs typeface="Arial" pitchFamily="34" charset="0"/>
              </a:rPr>
              <a:t>smorovoz</a:t>
            </a:r>
            <a:endParaRPr lang="ru-RU" sz="2400" b="1" dirty="0" smtClean="0">
              <a:cs typeface="Arial" pitchFamily="34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ru-RU" sz="105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+7(903)585-9776</a:t>
            </a:r>
          </a:p>
        </p:txBody>
      </p:sp>
      <p:pic>
        <p:nvPicPr>
          <p:cNvPr id="8" name="Picture 2" descr="C:\Users\Sergio\Desktop\IMG_9243-2 copy2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432" y="1419622"/>
            <a:ext cx="2366392" cy="2296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131590"/>
            <a:ext cx="7056784" cy="2736304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Моя цель – показать простые пути развития и предостеречь вас от ложных ЦЕЛЕЙ, которые отнимают 99% времени и убивают всю мотивацию.</a:t>
            </a:r>
            <a:endParaRPr lang="ru-RU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http://sl-system.ru/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39552" y="195487"/>
            <a:ext cx="828092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Какая цель?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31590"/>
            <a:ext cx="7992888" cy="2736304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Создание видео под </a:t>
            </a:r>
            <a:r>
              <a:rPr lang="ru-RU" sz="2800" b="1" dirty="0" smtClean="0">
                <a:solidFill>
                  <a:srgbClr val="FF0000"/>
                </a:solidFill>
              </a:rPr>
              <a:t>актуальные</a:t>
            </a:r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запросы клиники стоматологии, анализ конкурентов и выдачи.</a:t>
            </a:r>
            <a:b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СЧ – </a:t>
            </a:r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протезирование зубов</a:t>
            </a:r>
            <a:b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НЧ – </a:t>
            </a:r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протезирование зубов при полной потере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http://sl-system.ru/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39552" y="195487"/>
            <a:ext cx="828092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Рассмотрим конкретный пример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http://sl-system.ru/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843808" y="123479"/>
            <a:ext cx="612068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Вхождение фразы в Заголовок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6346"/>
            <a:ext cx="2592288" cy="505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1707654"/>
            <a:ext cx="5976664" cy="2808312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СЧ –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протезирование зубов</a:t>
            </a:r>
          </a:p>
          <a:p>
            <a:pPr algn="l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НЧ –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протезирование зубов при полной потере</a:t>
            </a:r>
          </a:p>
          <a:p>
            <a:pPr algn="l"/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СЧ выдаче плотность вхождения точной фразы в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Заголовок видео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составляет 90%, в НЧ выдаче плотность вхождения точной фразы составляет уже 30% и менее.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http://sl-system.ru/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843808" y="123479"/>
            <a:ext cx="612068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Вхождение фразы в </a:t>
            </a:r>
            <a:r>
              <a:rPr lang="ru-RU" sz="4400" dirty="0" err="1" smtClean="0">
                <a:latin typeface="+mj-lt"/>
                <a:ea typeface="+mj-ea"/>
                <a:cs typeface="+mj-cs"/>
              </a:rPr>
              <a:t>Сниппет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6410"/>
            <a:ext cx="2664296" cy="503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1707654"/>
            <a:ext cx="5976664" cy="2808312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СЧ –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протезирование зубов</a:t>
            </a:r>
          </a:p>
          <a:p>
            <a:pPr algn="l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НЧ –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протезирование зубов при полной потере</a:t>
            </a:r>
          </a:p>
          <a:p>
            <a:pPr algn="l"/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СЧ выдаче плотность вхождения точной фразы в </a:t>
            </a:r>
            <a:r>
              <a:rPr lang="ru-RU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Сниппет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видео 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составляет 40%, в НЧ выдаче плотность вхождения точной фразы составляет уже 20% и менее.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http://sl-system.ru/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843808" y="123479"/>
            <a:ext cx="612068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Вхождение фразы в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Заголовок и </a:t>
            </a:r>
            <a:r>
              <a:rPr lang="ru-RU" sz="4400" dirty="0" err="1" smtClean="0">
                <a:latin typeface="+mj-lt"/>
                <a:ea typeface="+mj-ea"/>
                <a:cs typeface="+mj-cs"/>
              </a:rPr>
              <a:t>Сниппет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1707654"/>
            <a:ext cx="5976664" cy="2808312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СЧ –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протезирование зубов</a:t>
            </a:r>
          </a:p>
          <a:p>
            <a:pPr algn="l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НЧ –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протезирование зубов при полной потере</a:t>
            </a:r>
          </a:p>
          <a:p>
            <a:pPr algn="l"/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СЧ выдаче плотность вхождения точной фразы в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Заголовок и </a:t>
            </a:r>
            <a:r>
              <a:rPr lang="ru-RU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Сниппет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видео 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составляет 40%, в НЧ выдаче плотность вхождения точной фразы составляет уже 20% и менее.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1470"/>
            <a:ext cx="2519658" cy="499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http://sl-system.ru/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843808" y="123479"/>
            <a:ext cx="612068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Длина Заголовка видео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843558"/>
            <a:ext cx="5976664" cy="3888432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СЧ –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протезирование зубов</a:t>
            </a:r>
          </a:p>
          <a:p>
            <a:pPr algn="l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НЧ –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протезирование зубов при полной потере</a:t>
            </a:r>
          </a:p>
          <a:p>
            <a:pPr algn="l"/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algn="l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СЧ выдаче средняя длина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Заголовок видео:</a:t>
            </a:r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ТОП10 – </a:t>
            </a:r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60 знаков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</a:p>
          <a:p>
            <a:pPr algn="l"/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ТОП20 – </a:t>
            </a:r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70 знаков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</a:p>
          <a:p>
            <a:pPr algn="l"/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ТОП30 – </a:t>
            </a:r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62 знаков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l"/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algn="l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НЧ выдаче средняя длина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Заголовок видео:</a:t>
            </a:r>
          </a:p>
          <a:p>
            <a:pPr algn="l"/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ТОП10 – </a:t>
            </a:r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72 знаков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</a:p>
          <a:p>
            <a:pPr algn="l"/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ТОП20 – </a:t>
            </a:r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67 знаков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</a:p>
          <a:p>
            <a:pPr algn="l"/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ТОП30 – </a:t>
            </a:r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70 знаков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l"/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1470"/>
            <a:ext cx="2592288" cy="501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http://sl-system.ru/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843808" y="123479"/>
            <a:ext cx="612068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Дата публикации видео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1635646"/>
            <a:ext cx="5976664" cy="3096344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СЧ –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протезирование зубов</a:t>
            </a:r>
          </a:p>
          <a:p>
            <a:pPr algn="l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НЧ –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протезирование зубов при полной потере</a:t>
            </a:r>
          </a:p>
          <a:p>
            <a:pPr algn="l"/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algn="l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СЧ выдаче ролики более старые, чем в НЧ, другими словами СЧ выдача «заморожена» и чтобы в неё попасть по конкурентному запросу нужно время.</a:t>
            </a:r>
          </a:p>
          <a:p>
            <a:pPr algn="l"/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algn="l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НЧ выдача содержит много свежих роликов, в среднем они на год – полтора моложе, чем в СЧ.</a:t>
            </a:r>
            <a:endParaRPr lang="ru-RU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1470"/>
            <a:ext cx="2466104" cy="502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22370</TotalTime>
  <Words>797</Words>
  <Application>Microsoft Office PowerPoint</Application>
  <PresentationFormat>Экран (16:9)</PresentationFormat>
  <Paragraphs>165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Канал  YouTube Стоматологии</vt:lpstr>
      <vt:lpstr> </vt:lpstr>
      <vt:lpstr>Моя цель – показать простые пути развития и предостеречь вас от ложных ЦЕЛЕЙ, которые отнимают 99% времени и убивают всю мотивацию.</vt:lpstr>
      <vt:lpstr>Создание видео под актуальные запросы клиники стоматологии, анализ конкурентов и выдачи.  СЧ – протезирование зубов НЧ – протезирование зубов при полной потере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</vt:lpstr>
      <vt:lpstr> </vt:lpstr>
      <vt:lpstr> </vt:lpstr>
      <vt:lpstr> </vt:lpstr>
      <vt:lpstr>1) Яндекс Вордстат 2) Подсказки YouTube 3) Блок подсказок в Google 4) Заголовки видео конкурентов  5) Заголовки контекстной рекламы 6) Вопросы людей под роликами конкурентов </vt:lpstr>
      <vt:lpstr> </vt:lpstr>
      <vt:lpstr> </vt:lpstr>
      <vt:lpstr> </vt:lpstr>
      <vt:lpstr>Слайд 22</vt:lpstr>
      <vt:lpstr> </vt:lpstr>
      <vt:lpstr>Моя цель – показать простые пути развития и предостеречь вас от ложных ЦЕЛЕЙ, которые отнимают 99% времени и убивают всю мотивацию.</vt:lpstr>
      <vt:lpstr>Сергей Сморовоз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 YouTube</dc:title>
  <dc:creator>Сергей</dc:creator>
  <cp:lastModifiedBy>Sergio</cp:lastModifiedBy>
  <cp:revision>1523</cp:revision>
  <dcterms:created xsi:type="dcterms:W3CDTF">2016-02-23T22:32:08Z</dcterms:created>
  <dcterms:modified xsi:type="dcterms:W3CDTF">2024-02-21T08:36:03Z</dcterms:modified>
</cp:coreProperties>
</file>