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Montserrat SemiBold"/>
      <p:regular r:id="rId36"/>
      <p:bold r:id="rId37"/>
      <p:italic r:id="rId38"/>
      <p:boldItalic r:id="rId39"/>
    </p:embeddedFont>
    <p:embeddedFont>
      <p:font typeface="Inter"/>
      <p:regular r:id="rId40"/>
      <p:bold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Montserrat Medium"/>
      <p:regular r:id="rId46"/>
      <p:bold r:id="rId47"/>
      <p:italic r:id="rId48"/>
      <p:boldItalic r:id="rId49"/>
    </p:embeddedFont>
    <p:embeddedFont>
      <p:font typeface="Inter Medium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824">
          <p15:clr>
            <a:srgbClr val="747775"/>
          </p15:clr>
        </p15:guide>
        <p15:guide id="2" orient="horz" pos="45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24"/>
        <p:guide pos="45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regular.fntdata"/><Relationship Id="rId42" Type="http://schemas.openxmlformats.org/officeDocument/2006/relationships/font" Target="fonts/Montserrat-regular.fntdata"/><Relationship Id="rId41" Type="http://schemas.openxmlformats.org/officeDocument/2006/relationships/font" Target="fonts/Inter-bold.fntdata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MontserratMedium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Medium-italic.fntdata"/><Relationship Id="rId47" Type="http://schemas.openxmlformats.org/officeDocument/2006/relationships/font" Target="fonts/MontserratMedium-bold.fntdata"/><Relationship Id="rId49" Type="http://schemas.openxmlformats.org/officeDocument/2006/relationships/font" Target="fonts/MontserratMedium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MontserratSemiBold-bold.fntdata"/><Relationship Id="rId36" Type="http://schemas.openxmlformats.org/officeDocument/2006/relationships/font" Target="fonts/MontserratSemiBold-regular.fntdata"/><Relationship Id="rId39" Type="http://schemas.openxmlformats.org/officeDocument/2006/relationships/font" Target="fonts/MontserratSemiBold-boldItalic.fntdata"/><Relationship Id="rId38" Type="http://schemas.openxmlformats.org/officeDocument/2006/relationships/font" Target="fonts/MontserratSemiBold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InterMedium-bold.fntdata"/><Relationship Id="rId50" Type="http://schemas.openxmlformats.org/officeDocument/2006/relationships/font" Target="fonts/InterMedium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a110561a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g28a110561a7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9e89b2d5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9e89b2d5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9e89b2d5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9e89b2d5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8f96bf381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8f96bf381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8f96bf381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b8f96bf381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8f96bf381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b8f96bf381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8f96bf381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b8f96bf381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ba799b6d6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ba799b6d6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b8f96bf381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b8f96bf381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8f96bf381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8f96bf381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b8f96bf381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b8f96bf381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de925bf7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7de925bf7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8f96bf381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b8f96bf381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8f96bf381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b8f96bf381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b8f96bf381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b8f96bf381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8f96bf381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8f96bf381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b8f96bf381_1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b8f96bf381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8f96bf381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b8f96bf381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8f96bf381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b8f96bf381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9e89b2d5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9e89b2d5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8f96bf381_1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b8f96bf381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b68756204d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1b68756204d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a110561a7_0_5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8a110561a7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873bc1d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873bc1d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7de925bf75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7de925bf7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a110561a7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a110561a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9e89b2d5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89e89b2d5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8f96bf381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8f96bf381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8f96bf38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b8f96bf38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2">
  <p:cSld name="SECTION_HEADER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 спикере">
  <p:cSld name="TITLE_AND_BODY_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82350" y="80400"/>
            <a:ext cx="8979300" cy="4982700"/>
          </a:xfrm>
          <a:prstGeom prst="roundRect">
            <a:avLst>
              <a:gd fmla="val 1659" name="adj"/>
            </a:avLst>
          </a:prstGeom>
          <a:gradFill>
            <a:gsLst>
              <a:gs pos="0">
                <a:srgbClr val="EDEDED"/>
              </a:gs>
              <a:gs pos="100000">
                <a:srgbClr val="E6E6E6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D2D2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8113950" y="963"/>
            <a:ext cx="476100" cy="310200"/>
          </a:xfrm>
          <a:prstGeom prst="rect">
            <a:avLst/>
          </a:prstGeom>
          <a:solidFill>
            <a:srgbClr val="E301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113937" y="975"/>
            <a:ext cx="4761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>
            <a:lvl1pPr lvl="0" rtl="0" algn="ctr">
              <a:lnSpc>
                <a:spcPct val="80000"/>
              </a:lnSpc>
              <a:buSzPts val="852"/>
              <a:buNone/>
              <a:defRPr b="1" sz="1207"/>
            </a:lvl1pPr>
            <a:lvl2pPr lvl="1" rtl="0" algn="ctr">
              <a:lnSpc>
                <a:spcPct val="80000"/>
              </a:lnSpc>
              <a:buSzPts val="852"/>
              <a:buNone/>
              <a:defRPr b="1" sz="1207"/>
            </a:lvl2pPr>
            <a:lvl3pPr lvl="2" rtl="0" algn="ctr">
              <a:lnSpc>
                <a:spcPct val="80000"/>
              </a:lnSpc>
              <a:buSzPts val="852"/>
              <a:buNone/>
              <a:defRPr b="1" sz="1207"/>
            </a:lvl3pPr>
            <a:lvl4pPr lvl="3" rtl="0" algn="ctr">
              <a:lnSpc>
                <a:spcPct val="80000"/>
              </a:lnSpc>
              <a:buSzPts val="852"/>
              <a:buNone/>
              <a:defRPr b="1" sz="1207"/>
            </a:lvl4pPr>
            <a:lvl5pPr lvl="4" rtl="0" algn="ctr">
              <a:lnSpc>
                <a:spcPct val="80000"/>
              </a:lnSpc>
              <a:buSzPts val="852"/>
              <a:buNone/>
              <a:defRPr b="1" sz="1207"/>
            </a:lvl5pPr>
            <a:lvl6pPr lvl="5" rtl="0" algn="ctr">
              <a:lnSpc>
                <a:spcPct val="80000"/>
              </a:lnSpc>
              <a:buSzPts val="852"/>
              <a:buNone/>
              <a:defRPr b="1" sz="1207"/>
            </a:lvl6pPr>
            <a:lvl7pPr lvl="6" rtl="0" algn="ctr">
              <a:lnSpc>
                <a:spcPct val="80000"/>
              </a:lnSpc>
              <a:buSzPts val="852"/>
              <a:buNone/>
              <a:defRPr b="1" sz="1207"/>
            </a:lvl7pPr>
            <a:lvl8pPr lvl="7" rtl="0" algn="ctr">
              <a:lnSpc>
                <a:spcPct val="80000"/>
              </a:lnSpc>
              <a:buSzPts val="852"/>
              <a:buNone/>
              <a:defRPr b="1" sz="1207"/>
            </a:lvl8pPr>
            <a:lvl9pPr lvl="8" rtl="0" algn="ctr">
              <a:lnSpc>
                <a:spcPct val="80000"/>
              </a:lnSpc>
              <a:buSzPts val="852"/>
              <a:buNone/>
              <a:defRPr b="1" sz="1207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4063575" y="852262"/>
            <a:ext cx="45900" cy="1440000"/>
          </a:xfrm>
          <a:prstGeom prst="rect">
            <a:avLst/>
          </a:prstGeom>
          <a:solidFill>
            <a:srgbClr val="E301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>
            <p:ph idx="2" type="pic"/>
          </p:nvPr>
        </p:nvSpPr>
        <p:spPr>
          <a:xfrm>
            <a:off x="82350" y="80400"/>
            <a:ext cx="3542700" cy="4982700"/>
          </a:xfrm>
          <a:prstGeom prst="roundRect">
            <a:avLst>
              <a:gd fmla="val 2619" name="adj"/>
            </a:avLst>
          </a:prstGeom>
          <a:noFill/>
          <a:ln>
            <a:noFill/>
          </a:ln>
        </p:spPr>
      </p:sp>
      <p:sp>
        <p:nvSpPr>
          <p:cNvPr id="62" name="Google Shape;62;p14"/>
          <p:cNvSpPr/>
          <p:nvPr>
            <p:ph idx="3" type="pic"/>
          </p:nvPr>
        </p:nvSpPr>
        <p:spPr>
          <a:xfrm>
            <a:off x="4196275" y="1330225"/>
            <a:ext cx="573600" cy="425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4524825" y="146975"/>
            <a:ext cx="34164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2D2D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4" type="body"/>
          </p:nvPr>
        </p:nvSpPr>
        <p:spPr>
          <a:xfrm>
            <a:off x="4109475" y="852250"/>
            <a:ext cx="46815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rgbClr val="2D2D2D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SzPts val="100"/>
              <a:buAutoNum type="arabicPeriod"/>
              <a:defRPr sz="1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AutoNum type="arabicPeriod"/>
              <a:defRPr sz="100"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9pPr>
          </a:lstStyle>
          <a:p/>
        </p:txBody>
      </p:sp>
      <p:sp>
        <p:nvSpPr>
          <p:cNvPr id="65" name="Google Shape;65;p14"/>
          <p:cNvSpPr txBox="1"/>
          <p:nvPr>
            <p:ph idx="5" type="body"/>
          </p:nvPr>
        </p:nvSpPr>
        <p:spPr>
          <a:xfrm>
            <a:off x="4109425" y="1922950"/>
            <a:ext cx="39378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2D2D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SzPts val="100"/>
              <a:buAutoNum type="arabicPeriod"/>
              <a:defRPr sz="1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AutoNum type="arabicPeriod"/>
              <a:defRPr sz="100"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9pPr>
          </a:lstStyle>
          <a:p/>
        </p:txBody>
      </p:sp>
      <p:sp>
        <p:nvSpPr>
          <p:cNvPr id="66" name="Google Shape;66;p14"/>
          <p:cNvSpPr txBox="1"/>
          <p:nvPr>
            <p:ph idx="6" type="subTitle"/>
          </p:nvPr>
        </p:nvSpPr>
        <p:spPr>
          <a:xfrm>
            <a:off x="4099050" y="2546925"/>
            <a:ext cx="1030200" cy="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99999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7" type="body"/>
          </p:nvPr>
        </p:nvSpPr>
        <p:spPr>
          <a:xfrm>
            <a:off x="4856675" y="1387588"/>
            <a:ext cx="39378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2D2D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SzPts val="100"/>
              <a:buAutoNum type="arabicPeriod"/>
              <a:defRPr sz="1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AutoNum type="arabicPeriod"/>
              <a:defRPr sz="100"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AutoNum type="alphaLcPeriod"/>
              <a:defRPr sz="100"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SzPts val="100"/>
              <a:buAutoNum type="romanLcPeriod"/>
              <a:defRPr sz="100"/>
            </a:lvl9pPr>
          </a:lstStyle>
          <a:p/>
        </p:txBody>
      </p:sp>
      <p:sp>
        <p:nvSpPr>
          <p:cNvPr id="68" name="Google Shape;68;p14"/>
          <p:cNvSpPr txBox="1"/>
          <p:nvPr>
            <p:ph idx="8" type="subTitle"/>
          </p:nvPr>
        </p:nvSpPr>
        <p:spPr>
          <a:xfrm>
            <a:off x="4099050" y="3634100"/>
            <a:ext cx="1030200" cy="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99999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9" name="Google Shape;6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3975" y="4666512"/>
            <a:ext cx="476025" cy="4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idx="9" type="body"/>
          </p:nvPr>
        </p:nvSpPr>
        <p:spPr>
          <a:xfrm>
            <a:off x="5129275" y="3634100"/>
            <a:ext cx="36651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2D2D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4"/>
          <p:cNvSpPr txBox="1"/>
          <p:nvPr>
            <p:ph idx="13" type="body"/>
          </p:nvPr>
        </p:nvSpPr>
        <p:spPr>
          <a:xfrm>
            <a:off x="5129225" y="2546925"/>
            <a:ext cx="36651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2D2D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4"/>
          <p:cNvSpPr/>
          <p:nvPr>
            <p:ph idx="14" type="pic"/>
          </p:nvPr>
        </p:nvSpPr>
        <p:spPr>
          <a:xfrm>
            <a:off x="4063575" y="183575"/>
            <a:ext cx="414000" cy="41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6" name="Google Shape;106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1" name="Google Shape;11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2">
  <p:cSld name="SECTION_HEADER_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36">
  <p:cSld name="SECTION_HEADER_36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58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36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Relationship Id="rId6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48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53.jpg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40.png"/><Relationship Id="rId5" Type="http://schemas.openxmlformats.org/officeDocument/2006/relationships/image" Target="../media/image51.png"/><Relationship Id="rId6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47.png"/><Relationship Id="rId5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57.png"/><Relationship Id="rId5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41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46.pn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55.png"/><Relationship Id="rId7" Type="http://schemas.openxmlformats.org/officeDocument/2006/relationships/image" Target="../media/image44.gif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7.png"/><Relationship Id="rId13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Relationship Id="rId15" Type="http://schemas.openxmlformats.org/officeDocument/2006/relationships/image" Target="../media/image4.png"/><Relationship Id="rId14" Type="http://schemas.openxmlformats.org/officeDocument/2006/relationships/image" Target="../media/image15.png"/><Relationship Id="rId17" Type="http://schemas.openxmlformats.org/officeDocument/2006/relationships/image" Target="../media/image20.png"/><Relationship Id="rId16" Type="http://schemas.openxmlformats.org/officeDocument/2006/relationships/image" Target="../media/image17.png"/><Relationship Id="rId5" Type="http://schemas.openxmlformats.org/officeDocument/2006/relationships/image" Target="../media/image23.png"/><Relationship Id="rId19" Type="http://schemas.openxmlformats.org/officeDocument/2006/relationships/image" Target="../media/image22.png"/><Relationship Id="rId6" Type="http://schemas.openxmlformats.org/officeDocument/2006/relationships/image" Target="../media/image5.png"/><Relationship Id="rId18" Type="http://schemas.openxmlformats.org/officeDocument/2006/relationships/image" Target="../media/image27.png"/><Relationship Id="rId7" Type="http://schemas.openxmlformats.org/officeDocument/2006/relationships/image" Target="../media/image24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8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jp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Relationship Id="rId6" Type="http://schemas.openxmlformats.org/officeDocument/2006/relationships/image" Target="../media/image21.pn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/>
          <p:nvPr/>
        </p:nvSpPr>
        <p:spPr>
          <a:xfrm>
            <a:off x="-40250" y="-26825"/>
            <a:ext cx="9184200" cy="5170200"/>
          </a:xfrm>
          <a:prstGeom prst="rect">
            <a:avLst/>
          </a:prstGeom>
          <a:solidFill>
            <a:srgbClr val="000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4">
            <a:alphaModFix/>
          </a:blip>
          <a:srcRect b="16580" l="0" r="21054" t="7810"/>
          <a:stretch/>
        </p:blipFill>
        <p:spPr>
          <a:xfrm>
            <a:off x="4001351" y="1859975"/>
            <a:ext cx="5142600" cy="32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/>
          <p:nvPr/>
        </p:nvSpPr>
        <p:spPr>
          <a:xfrm>
            <a:off x="526825" y="977093"/>
            <a:ext cx="7585500" cy="2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анализ конкурентов помогает в SEO: </a:t>
            </a:r>
            <a:endParaRPr b="1" sz="3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 стратегии к результату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29"/>
          <p:cNvPicPr preferRelativeResize="0"/>
          <p:nvPr/>
        </p:nvPicPr>
        <p:blipFill rotWithShape="1">
          <a:blip r:embed="rId5">
            <a:alphaModFix/>
          </a:blip>
          <a:srcRect b="0" l="-843" r="-833" t="0"/>
          <a:stretch/>
        </p:blipFill>
        <p:spPr>
          <a:xfrm>
            <a:off x="634625" y="356171"/>
            <a:ext cx="1353850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8"/>
          <p:cNvSpPr txBox="1"/>
          <p:nvPr/>
        </p:nvSpPr>
        <p:spPr>
          <a:xfrm>
            <a:off x="1210815" y="33815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Проводим работы по сайту: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38"/>
          <p:cNvSpPr txBox="1"/>
          <p:nvPr/>
        </p:nvSpPr>
        <p:spPr>
          <a:xfrm>
            <a:off x="1219899" y="2237200"/>
            <a:ext cx="5852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Чек-лист по тех правкам на </a:t>
            </a: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сайте</a:t>
            </a: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1200">
              <a:solidFill>
                <a:srgbClr val="FC7B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Анализ роботов и файла robots.txt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наличия и правильная настройка XML-карты сайта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скорости загрузки сайта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на переадресации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наличия и правильная настройка SSL-сертификата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Оптимизация структуры URL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Оптимизация Заголовков и мета-тегов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структуры сайта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Резервное копирование сайта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Тестирование совместимости с браузерами и устройствами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38"/>
          <p:cNvSpPr txBox="1"/>
          <p:nvPr/>
        </p:nvSpPr>
        <p:spPr>
          <a:xfrm>
            <a:off x="1081616" y="910850"/>
            <a:ext cx="51705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Комплексная оптимизация сайта,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технических параметров,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Создаем качественный контент,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Улучшаем пользовательский опыт,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Повышаем видимость сайта в ПС.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1875" y="672300"/>
            <a:ext cx="2150275" cy="21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9"/>
          <p:cNvSpPr txBox="1"/>
          <p:nvPr/>
        </p:nvSpPr>
        <p:spPr>
          <a:xfrm>
            <a:off x="1210815" y="33375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Анализ и мониторинг результатов 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1226449" y="1097400"/>
            <a:ext cx="68388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Шаг 1: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регулярный мониторинг показателей эффективности</a:t>
            </a:r>
            <a:endParaRPr b="1" sz="1200">
              <a:solidFill>
                <a:srgbClr val="FC7B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ключевые слова и позиции,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объем трафика на сайте,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источники трафика,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конверсии и метрики эффективности.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Шаг 2: анализ роста трафика и конверсий</a:t>
            </a:r>
            <a:endParaRPr b="1" sz="1200">
              <a:solidFill>
                <a:srgbClr val="FC7B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анализ изменений в ключевых словах, трафике и источниках трафика,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сравните текущие результаты с предыдущими данными,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оцените рост или спад трафика на вашем сайте, а также изменения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конверсиях,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 необходимости сравните свои показатели с показателями конкурентов.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C7B54"/>
                </a:solidFill>
                <a:latin typeface="Montserrat"/>
                <a:ea typeface="Montserrat"/>
                <a:cs typeface="Montserrat"/>
                <a:sym typeface="Montserrat"/>
              </a:rPr>
              <a:t>Шаг 3: корректировка стратегии (при необходимости)</a:t>
            </a:r>
            <a:endParaRPr b="1" sz="1200">
              <a:solidFill>
                <a:srgbClr val="FC7B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основе полученных данных, корректируйте стратегию развития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вашего проекта.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 rotWithShape="1">
          <a:blip r:embed="rId4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/>
        </p:nvSpPr>
        <p:spPr>
          <a:xfrm>
            <a:off x="1201949" y="333750"/>
            <a:ext cx="598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Используйте полученные данные </a:t>
            </a:r>
            <a:b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для составления SEO-стратегии  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1135966" y="1428550"/>
            <a:ext cx="74781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Оптимизируйте контент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Расширяйте ссылочный профиль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Мониторьте ключевые показатели проекта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Фокусируйтесь на каналах привлечения трафика</a:t>
            </a:r>
            <a:endParaRPr sz="12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Google Shape;26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599" y="2994900"/>
            <a:ext cx="3623101" cy="18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0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 txBox="1"/>
          <p:nvPr/>
        </p:nvSpPr>
        <p:spPr>
          <a:xfrm>
            <a:off x="1216322" y="338775"/>
            <a:ext cx="579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Составляем семантическое ядро</a:t>
            </a:r>
            <a:b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и структуру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400" y="1366475"/>
            <a:ext cx="4192626" cy="32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1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2"/>
          <p:cNvSpPr txBox="1"/>
          <p:nvPr/>
        </p:nvSpPr>
        <p:spPr>
          <a:xfrm>
            <a:off x="1200804" y="33811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Как быстро собрать семантическое ядро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546" y="1180700"/>
            <a:ext cx="57340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2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/>
          <p:nvPr/>
        </p:nvSpPr>
        <p:spPr>
          <a:xfrm>
            <a:off x="1196274" y="3439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Парсим семантическое ядро конкурентов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543" y="1469197"/>
            <a:ext cx="7541025" cy="24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6" name="Google Shape;296;p44"/>
          <p:cNvSpPr/>
          <p:nvPr/>
        </p:nvSpPr>
        <p:spPr>
          <a:xfrm>
            <a:off x="647700" y="1391850"/>
            <a:ext cx="7848600" cy="235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857250" rotWithShape="0" algn="bl">
              <a:srgbClr val="000000">
                <a:alpha val="27000"/>
              </a:srgbClr>
            </a:outerShdw>
          </a:effectLst>
        </p:spPr>
        <p:txBody>
          <a:bodyPr anchorCtr="0" anchor="ctr" bIns="91425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Как продвинуться </a:t>
            </a:r>
            <a:b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по низкочастотным запросам, </a:t>
            </a:r>
            <a:b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по инфозапросам </a:t>
            </a:r>
            <a:b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и в конкурентной нише</a:t>
            </a:r>
            <a:endParaRPr b="1" sz="32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7" name="Google Shape;297;p44"/>
          <p:cNvPicPr preferRelativeResize="0"/>
          <p:nvPr/>
        </p:nvPicPr>
        <p:blipFill rotWithShape="1">
          <a:blip r:embed="rId4">
            <a:alphaModFix/>
          </a:blip>
          <a:srcRect b="0" l="-843" r="-833" t="0"/>
          <a:stretch/>
        </p:blipFill>
        <p:spPr>
          <a:xfrm>
            <a:off x="634625" y="356171"/>
            <a:ext cx="1353850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5"/>
          <p:cNvSpPr txBox="1"/>
          <p:nvPr/>
        </p:nvSpPr>
        <p:spPr>
          <a:xfrm>
            <a:off x="1193298" y="337375"/>
            <a:ext cx="615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Низкочастотные запросы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4" name="Google Shape;30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601" y="1422800"/>
            <a:ext cx="3515054" cy="13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7793" y="1956200"/>
            <a:ext cx="3887383" cy="20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 rotWithShape="1">
          <a:blip r:embed="rId6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6"/>
          <p:cNvSpPr txBox="1"/>
          <p:nvPr/>
        </p:nvSpPr>
        <p:spPr>
          <a:xfrm>
            <a:off x="1210790" y="32925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Трафиковый контент для блога на основе анализа конкурентов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308" y="1521325"/>
            <a:ext cx="6806650" cy="2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1201387" y="3336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Определяем, на какие статьи конкурентов заходят чаще всего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1" name="Google Shape;32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916" y="1451882"/>
            <a:ext cx="3762125" cy="1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3641" y="1714207"/>
            <a:ext cx="5734050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7"/>
          <p:cNvPicPr preferRelativeResize="0"/>
          <p:nvPr/>
        </p:nvPicPr>
        <p:blipFill rotWithShape="1">
          <a:blip r:embed="rId6">
            <a:alphaModFix/>
          </a:blip>
          <a:srcRect b="0" l="0" r="-725" t="0"/>
          <a:stretch/>
        </p:blipFill>
        <p:spPr>
          <a:xfrm>
            <a:off x="13136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/>
          <p:nvPr/>
        </p:nvSpPr>
        <p:spPr>
          <a:xfrm>
            <a:off x="-25750" y="-12875"/>
            <a:ext cx="4016100" cy="5156400"/>
          </a:xfrm>
          <a:prstGeom prst="rect">
            <a:avLst/>
          </a:prstGeom>
          <a:solidFill>
            <a:srgbClr val="074A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0"/>
          <p:cNvSpPr txBox="1"/>
          <p:nvPr>
            <p:ph idx="4294967295" type="subTitle"/>
          </p:nvPr>
        </p:nvSpPr>
        <p:spPr>
          <a:xfrm>
            <a:off x="4099050" y="2021534"/>
            <a:ext cx="1030200" cy="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Мой опыт:</a:t>
            </a:r>
            <a:endParaRPr sz="1200">
              <a:solidFill>
                <a:srgbClr val="88888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" name="Google Shape;144;p30"/>
          <p:cNvSpPr txBox="1"/>
          <p:nvPr>
            <p:ph idx="4294967295" type="body"/>
          </p:nvPr>
        </p:nvSpPr>
        <p:spPr>
          <a:xfrm>
            <a:off x="5161825" y="2021525"/>
            <a:ext cx="3834300" cy="14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11</a:t>
            </a: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лет опыта в SEO и digital-проектах.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Агентство impulse.guru занимает 1 место </a:t>
            </a:r>
            <a:b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номинации «Перспективные SEO-агентства» (по версии Ruward) и 2 место в рейтинге известности SEO-компаний (по версии SeoNews).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" name="Google Shape;145;p30"/>
          <p:cNvSpPr txBox="1"/>
          <p:nvPr>
            <p:ph idx="4294967295" type="subTitle"/>
          </p:nvPr>
        </p:nvSpPr>
        <p:spPr>
          <a:xfrm>
            <a:off x="3870450" y="3583676"/>
            <a:ext cx="1030200" cy="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 себе:</a:t>
            </a:r>
            <a:endParaRPr sz="1200">
              <a:solidFill>
                <a:srgbClr val="88888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6" name="Google Shape;146;p30"/>
          <p:cNvSpPr txBox="1"/>
          <p:nvPr>
            <p:ph idx="4294967295" type="body"/>
          </p:nvPr>
        </p:nvSpPr>
        <p:spPr>
          <a:xfrm>
            <a:off x="5161825" y="3583675"/>
            <a:ext cx="3834300" cy="12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Регулярный с</a:t>
            </a: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пикер ряда digital-конференций.</a:t>
            </a:r>
            <a:b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Преподаватель в Hawking School.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Работал с такими проектами, как «Деловая среда», банк «Точка», FINN FLARE, «Нетология», Skillfactory и т.д.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" name="Google Shape;147;p30"/>
          <p:cNvSpPr txBox="1"/>
          <p:nvPr>
            <p:ph idx="4294967295" type="body"/>
          </p:nvPr>
        </p:nvSpPr>
        <p:spPr>
          <a:xfrm>
            <a:off x="5157849" y="1116775"/>
            <a:ext cx="3665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Александр Сергеев</a:t>
            </a:r>
            <a:endParaRPr b="1">
              <a:solidFill>
                <a:srgbClr val="2D2D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30"/>
          <p:cNvSpPr txBox="1"/>
          <p:nvPr>
            <p:ph idx="4294967295" type="body"/>
          </p:nvPr>
        </p:nvSpPr>
        <p:spPr>
          <a:xfrm>
            <a:off x="5157849" y="1413950"/>
            <a:ext cx="30000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ru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Group Head SEO</a:t>
            </a:r>
            <a:endParaRPr b="1">
              <a:solidFill>
                <a:srgbClr val="2D2D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4144439" y="587144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(входит в гк KIT SOLER)</a:t>
            </a:r>
            <a:endParaRPr sz="700">
              <a:solidFill>
                <a:srgbClr val="88888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0" name="Google Shape;1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9589" y="1145975"/>
            <a:ext cx="4185450" cy="39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 rotWithShape="1">
          <a:blip r:embed="rId4">
            <a:alphaModFix/>
          </a:blip>
          <a:srcRect b="0" l="0" r="-725" t="0"/>
          <a:stretch/>
        </p:blipFill>
        <p:spPr>
          <a:xfrm>
            <a:off x="4237700" y="356175"/>
            <a:ext cx="1342950" cy="2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 rotWithShape="1">
          <a:blip r:embed="rId5">
            <a:alphaModFix/>
          </a:blip>
          <a:srcRect b="0" l="-843" r="-833" t="0"/>
          <a:stretch/>
        </p:blipFill>
        <p:spPr>
          <a:xfrm>
            <a:off x="634625" y="356171"/>
            <a:ext cx="1353850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8"/>
          <p:cNvSpPr txBox="1"/>
          <p:nvPr/>
        </p:nvSpPr>
        <p:spPr>
          <a:xfrm>
            <a:off x="1206643" y="3389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Определяем, по каким запросам       продвигается статья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673" y="1437423"/>
            <a:ext cx="5648140" cy="31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8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5829">
            <a:off x="5258694" y="1072697"/>
            <a:ext cx="5914800" cy="394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13136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9"/>
          <p:cNvSpPr txBox="1"/>
          <p:nvPr/>
        </p:nvSpPr>
        <p:spPr>
          <a:xfrm>
            <a:off x="1192526" y="338896"/>
            <a:ext cx="591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Используем данные анализа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9"/>
          <p:cNvSpPr txBox="1"/>
          <p:nvPr/>
        </p:nvSpPr>
        <p:spPr>
          <a:xfrm>
            <a:off x="1123050" y="1106175"/>
            <a:ext cx="5170500" cy="22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Соберите ключевые слова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Оцените статьи конкурентов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Сравните с вашим контентом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Улучшайте качество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Добавляйте уникальные элементы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Делайте понятным для пользователей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0"/>
          <p:cNvSpPr txBox="1"/>
          <p:nvPr/>
        </p:nvSpPr>
        <p:spPr>
          <a:xfrm>
            <a:off x="1192864" y="333013"/>
            <a:ext cx="74238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 и их страницы, которые привлекают больше трафика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50"/>
          <p:cNvSpPr txBox="1"/>
          <p:nvPr/>
        </p:nvSpPr>
        <p:spPr>
          <a:xfrm>
            <a:off x="1275450" y="1258575"/>
            <a:ext cx="51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8000" y="1419650"/>
            <a:ext cx="4519768" cy="159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741" y="3107675"/>
            <a:ext cx="4404176" cy="17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0"/>
          <p:cNvPicPr preferRelativeResize="0"/>
          <p:nvPr/>
        </p:nvPicPr>
        <p:blipFill rotWithShape="1">
          <a:blip r:embed="rId6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 txBox="1"/>
          <p:nvPr/>
        </p:nvSpPr>
        <p:spPr>
          <a:xfrm>
            <a:off x="1192864" y="341881"/>
            <a:ext cx="7892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 и их страницы, которые привлекают больше трафика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p51"/>
          <p:cNvSpPr txBox="1"/>
          <p:nvPr/>
        </p:nvSpPr>
        <p:spPr>
          <a:xfrm>
            <a:off x="1275450" y="1258575"/>
            <a:ext cx="51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8" name="Google Shape;35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809" y="1463189"/>
            <a:ext cx="573405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1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2"/>
          <p:cNvSpPr txBox="1"/>
          <p:nvPr/>
        </p:nvSpPr>
        <p:spPr>
          <a:xfrm>
            <a:off x="1192864" y="333013"/>
            <a:ext cx="7892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 и их страницы, которые привлекают больше трафика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52"/>
          <p:cNvSpPr txBox="1"/>
          <p:nvPr/>
        </p:nvSpPr>
        <p:spPr>
          <a:xfrm>
            <a:off x="1275450" y="1258575"/>
            <a:ext cx="51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7" name="Google Shape;36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816" y="1460775"/>
            <a:ext cx="573405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2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3"/>
          <p:cNvSpPr txBox="1"/>
          <p:nvPr/>
        </p:nvSpPr>
        <p:spPr>
          <a:xfrm>
            <a:off x="1192519" y="3395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Как продвинуться в конкурентной нише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925" y="1080248"/>
            <a:ext cx="7404226" cy="328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3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4"/>
          <p:cNvSpPr txBox="1"/>
          <p:nvPr/>
        </p:nvSpPr>
        <p:spPr>
          <a:xfrm>
            <a:off x="1275450" y="1258575"/>
            <a:ext cx="51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3" name="Google Shape;38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6175" y="1121675"/>
            <a:ext cx="7293973" cy="327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4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4"/>
          <p:cNvSpPr txBox="1"/>
          <p:nvPr/>
        </p:nvSpPr>
        <p:spPr>
          <a:xfrm>
            <a:off x="1192519" y="3395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Как продвинуться в конкурентной нише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91" name="Google Shape;391;p55"/>
          <p:cNvGrpSpPr/>
          <p:nvPr/>
        </p:nvGrpSpPr>
        <p:grpSpPr>
          <a:xfrm>
            <a:off x="3719400" y="1319178"/>
            <a:ext cx="1705200" cy="369300"/>
            <a:chOff x="466900" y="1055300"/>
            <a:chExt cx="1705200" cy="369300"/>
          </a:xfrm>
        </p:grpSpPr>
        <p:sp>
          <p:nvSpPr>
            <p:cNvPr id="392" name="Google Shape;392;p55"/>
            <p:cNvSpPr/>
            <p:nvPr/>
          </p:nvSpPr>
          <p:spPr>
            <a:xfrm>
              <a:off x="466900" y="1077950"/>
              <a:ext cx="1705200" cy="324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55"/>
            <p:cNvSpPr txBox="1"/>
            <p:nvPr/>
          </p:nvSpPr>
          <p:spPr>
            <a:xfrm>
              <a:off x="571150" y="1055300"/>
              <a:ext cx="149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Заключение</a:t>
              </a:r>
              <a:endParaRPr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94" name="Google Shape;394;p55"/>
          <p:cNvSpPr/>
          <p:nvPr/>
        </p:nvSpPr>
        <p:spPr>
          <a:xfrm>
            <a:off x="647700" y="2019300"/>
            <a:ext cx="7848600" cy="179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857250" rotWithShape="0" algn="bl">
              <a:srgbClr val="000000">
                <a:alpha val="27000"/>
              </a:srgbClr>
            </a:outerShdw>
          </a:effectLst>
        </p:spPr>
        <p:txBody>
          <a:bodyPr anchorCtr="0" anchor="ctr" bIns="91425" lIns="91425" spcFirstLastPara="1" rIns="91425" wrap="square" tIns="198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9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Не нужно тратить много времени для «разгона» – анализ конкурентов даст вам порядок действий</a:t>
            </a:r>
            <a:endParaRPr b="1" sz="29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5" name="Google Shape;395;p55"/>
          <p:cNvPicPr preferRelativeResize="0"/>
          <p:nvPr/>
        </p:nvPicPr>
        <p:blipFill rotWithShape="1">
          <a:blip r:embed="rId4">
            <a:alphaModFix/>
          </a:blip>
          <a:srcRect b="0" l="-843" r="-833" t="0"/>
          <a:stretch/>
        </p:blipFill>
        <p:spPr>
          <a:xfrm>
            <a:off x="634625" y="356171"/>
            <a:ext cx="1353850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6"/>
          <p:cNvSpPr txBox="1"/>
          <p:nvPr/>
        </p:nvSpPr>
        <p:spPr>
          <a:xfrm>
            <a:off x="1706325" y="1049588"/>
            <a:ext cx="6346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Промокод</a:t>
            </a: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для участников конференции </a:t>
            </a:r>
            <a:r>
              <a:rPr lang="ru" sz="1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in Top 2024 </a:t>
            </a:r>
            <a:endParaRPr sz="15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сервис </a:t>
            </a:r>
            <a:r>
              <a:rPr lang="ru" sz="1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spywords.ru</a:t>
            </a:r>
            <a:endParaRPr sz="15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56"/>
          <p:cNvSpPr txBox="1"/>
          <p:nvPr/>
        </p:nvSpPr>
        <p:spPr>
          <a:xfrm>
            <a:off x="2209125" y="3492050"/>
            <a:ext cx="53409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*действует 2 недели (со дня конференции, до 6 марта)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*активирует бесплатный доступ к тарифу Unlim на 7 дней</a:t>
            </a:r>
            <a:r>
              <a:rPr b="1" lang="ru" sz="1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2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56"/>
          <p:cNvSpPr/>
          <p:nvPr/>
        </p:nvSpPr>
        <p:spPr>
          <a:xfrm>
            <a:off x="2083425" y="2154361"/>
            <a:ext cx="5592300" cy="861600"/>
          </a:xfrm>
          <a:prstGeom prst="roundRect">
            <a:avLst>
              <a:gd fmla="val 16667" name="adj"/>
            </a:avLst>
          </a:prstGeom>
          <a:solidFill>
            <a:srgbClr val="074AC3"/>
          </a:solidFill>
          <a:ln cap="flat" cmpd="sng" w="9525">
            <a:solidFill>
              <a:srgbClr val="074A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6"/>
          <p:cNvSpPr txBox="1"/>
          <p:nvPr/>
        </p:nvSpPr>
        <p:spPr>
          <a:xfrm>
            <a:off x="3657825" y="2324911"/>
            <a:ext cx="24435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IMPULSE_SP</a:t>
            </a: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56"/>
          <p:cNvPicPr preferRelativeResize="0"/>
          <p:nvPr/>
        </p:nvPicPr>
        <p:blipFill rotWithShape="1">
          <a:blip r:embed="rId4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/>
          <p:nvPr/>
        </p:nvSpPr>
        <p:spPr>
          <a:xfrm>
            <a:off x="2505600" y="3085025"/>
            <a:ext cx="180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Чат-бот с подарками</a:t>
            </a:r>
            <a:endParaRPr b="0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57"/>
          <p:cNvSpPr txBox="1"/>
          <p:nvPr/>
        </p:nvSpPr>
        <p:spPr>
          <a:xfrm>
            <a:off x="4796875" y="2482325"/>
            <a:ext cx="370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sales@soler.ru </a:t>
            </a:r>
            <a:endParaRPr b="0" i="0" sz="194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050" y="2841023"/>
            <a:ext cx="211075" cy="21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5950" y="2558525"/>
            <a:ext cx="211075" cy="14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5950" y="2026425"/>
            <a:ext cx="1807708" cy="2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7"/>
          <p:cNvSpPr txBox="1"/>
          <p:nvPr/>
        </p:nvSpPr>
        <p:spPr>
          <a:xfrm>
            <a:off x="4796875" y="2808113"/>
            <a:ext cx="370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soler.ru</a:t>
            </a:r>
            <a:endParaRPr b="0" i="0" sz="194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4650" y="1675325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/>
          <p:nvPr/>
        </p:nvSpPr>
        <p:spPr>
          <a:xfrm rot="522">
            <a:off x="3542146" y="2761363"/>
            <a:ext cx="1974300" cy="278700"/>
          </a:xfrm>
          <a:prstGeom prst="rect">
            <a:avLst/>
          </a:prstGeom>
          <a:solidFill>
            <a:srgbClr val="FC7B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1"/>
          <p:cNvSpPr txBox="1"/>
          <p:nvPr/>
        </p:nvSpPr>
        <p:spPr>
          <a:xfrm>
            <a:off x="3618325" y="2682949"/>
            <a:ext cx="187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5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Наши клиенты:  </a:t>
            </a:r>
            <a:endParaRPr i="0" sz="11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59" name="Google Shape;159;p31"/>
          <p:cNvGrpSpPr/>
          <p:nvPr/>
        </p:nvGrpSpPr>
        <p:grpSpPr>
          <a:xfrm>
            <a:off x="583551" y="3052072"/>
            <a:ext cx="7876513" cy="1782919"/>
            <a:chOff x="325622" y="2960512"/>
            <a:chExt cx="8499528" cy="1923944"/>
          </a:xfrm>
        </p:grpSpPr>
        <p:pic>
          <p:nvPicPr>
            <p:cNvPr id="160" name="Google Shape;160;p31"/>
            <p:cNvPicPr preferRelativeResize="0"/>
            <p:nvPr/>
          </p:nvPicPr>
          <p:blipFill rotWithShape="1">
            <a:blip r:embed="rId4">
              <a:alphaModFix/>
            </a:blip>
            <a:srcRect b="0" l="48803" r="41014" t="-35171"/>
            <a:stretch/>
          </p:blipFill>
          <p:spPr>
            <a:xfrm>
              <a:off x="337798" y="2960512"/>
              <a:ext cx="840975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17498" y="4195276"/>
              <a:ext cx="485747" cy="51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67240" y="4250205"/>
              <a:ext cx="1375228" cy="27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07475" y="3937405"/>
              <a:ext cx="947051" cy="94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3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698324" y="3701255"/>
              <a:ext cx="744072" cy="34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3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81353" y="4162945"/>
              <a:ext cx="1475350" cy="514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3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806642" y="4146511"/>
              <a:ext cx="1082849" cy="5562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3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5622" y="3615799"/>
              <a:ext cx="1180401" cy="514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3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1450" y="4209100"/>
              <a:ext cx="431100" cy="431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3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167925" y="4219755"/>
              <a:ext cx="657225" cy="34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3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734350" y="3726983"/>
              <a:ext cx="1570726" cy="242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3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349790" y="3161927"/>
              <a:ext cx="1475351" cy="179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660538" y="4166404"/>
              <a:ext cx="548550" cy="588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7735038" y="3627974"/>
              <a:ext cx="1082862" cy="27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31"/>
            <p:cNvPicPr preferRelativeResize="0"/>
            <p:nvPr/>
          </p:nvPicPr>
          <p:blipFill rotWithShape="1">
            <a:blip r:embed="rId4">
              <a:alphaModFix/>
            </a:blip>
            <a:srcRect b="-17585" l="29623" r="51362" t="-17585"/>
            <a:stretch/>
          </p:blipFill>
          <p:spPr>
            <a:xfrm>
              <a:off x="1131742" y="3024221"/>
              <a:ext cx="1570724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31"/>
            <p:cNvPicPr preferRelativeResize="0"/>
            <p:nvPr/>
          </p:nvPicPr>
          <p:blipFill rotWithShape="1">
            <a:blip r:embed="rId4">
              <a:alphaModFix/>
            </a:blip>
            <a:srcRect b="-17585" l="57735" r="25616" t="-17585"/>
            <a:stretch/>
          </p:blipFill>
          <p:spPr>
            <a:xfrm>
              <a:off x="2673566" y="3024891"/>
              <a:ext cx="1375223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31"/>
            <p:cNvPicPr preferRelativeResize="0"/>
            <p:nvPr/>
          </p:nvPicPr>
          <p:blipFill rotWithShape="1">
            <a:blip r:embed="rId4">
              <a:alphaModFix/>
            </a:blip>
            <a:srcRect b="-17585" l="73933" r="8206" t="-17585"/>
            <a:stretch/>
          </p:blipFill>
          <p:spPr>
            <a:xfrm>
              <a:off x="3899912" y="2988326"/>
              <a:ext cx="1475352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31"/>
            <p:cNvPicPr preferRelativeResize="0"/>
            <p:nvPr/>
          </p:nvPicPr>
          <p:blipFill rotWithShape="1">
            <a:blip r:embed="rId4">
              <a:alphaModFix/>
            </a:blip>
            <a:srcRect b="-17585" l="-362" r="91356" t="-17585"/>
            <a:stretch/>
          </p:blipFill>
          <p:spPr>
            <a:xfrm>
              <a:off x="5581959" y="3018752"/>
              <a:ext cx="744077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31"/>
            <p:cNvPicPr preferRelativeResize="0"/>
            <p:nvPr/>
          </p:nvPicPr>
          <p:blipFill rotWithShape="1">
            <a:blip r:embed="rId4">
              <a:alphaModFix/>
            </a:blip>
            <a:srcRect b="-17585" l="7861" r="80672" t="-17585"/>
            <a:stretch/>
          </p:blipFill>
          <p:spPr>
            <a:xfrm>
              <a:off x="6325436" y="3009633"/>
              <a:ext cx="947051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31"/>
            <p:cNvPicPr preferRelativeResize="0"/>
            <p:nvPr/>
          </p:nvPicPr>
          <p:blipFill rotWithShape="1">
            <a:blip r:embed="rId4">
              <a:alphaModFix/>
            </a:blip>
            <a:srcRect b="-17585" l="18631" r="69903" t="-17585"/>
            <a:stretch/>
          </p:blipFill>
          <p:spPr>
            <a:xfrm>
              <a:off x="2842686" y="3615799"/>
              <a:ext cx="947051" cy="5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31"/>
            <p:cNvPicPr preferRelativeResize="0"/>
            <p:nvPr/>
          </p:nvPicPr>
          <p:blipFill rotWithShape="1">
            <a:blip r:embed="rId4">
              <a:alphaModFix/>
            </a:blip>
            <a:srcRect b="-17585" l="91536" r="-3000" t="-17585"/>
            <a:stretch/>
          </p:blipFill>
          <p:spPr>
            <a:xfrm>
              <a:off x="3824160" y="3538912"/>
              <a:ext cx="947051" cy="51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" name="Google Shape;181;p31"/>
          <p:cNvSpPr/>
          <p:nvPr/>
        </p:nvSpPr>
        <p:spPr>
          <a:xfrm>
            <a:off x="6349835" y="1491916"/>
            <a:ext cx="1500900" cy="540600"/>
          </a:xfrm>
          <a:prstGeom prst="rect">
            <a:avLst/>
          </a:prstGeom>
          <a:gradFill>
            <a:gsLst>
              <a:gs pos="0">
                <a:srgbClr val="074AC3"/>
              </a:gs>
              <a:gs pos="100000">
                <a:srgbClr val="133FC6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95675" y="3629182"/>
            <a:ext cx="498585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407850" y="697825"/>
            <a:ext cx="6328310" cy="178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1134625" y="904000"/>
            <a:ext cx="5899500" cy="3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400"/>
              <a:buFont typeface="Montserrat"/>
              <a:buAutoNum type="arabicPeriod"/>
            </a:pP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 разработать стратегию продвижения на основе анализа конкурентов.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Font typeface="Montserrat"/>
              <a:buAutoNum type="arabicPeriod"/>
            </a:pP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 составить семантическое ядро и структуру сайта, не тратя много времени.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Font typeface="Montserrat"/>
              <a:buAutoNum type="arabicPeriod"/>
            </a:pP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 продвинуться по низкочастотным запросам, </a:t>
            </a:r>
            <a:b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 инфозапросам и в конкурентной нише.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FC7B54"/>
              </a:buClr>
              <a:buSzPts val="1400"/>
              <a:buFont typeface="Montserrat"/>
              <a:buAutoNum type="arabicPeriod"/>
            </a:pP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 получить максимум от SEO исходя из анализа конкурентов.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/>
        </p:nvSpPr>
        <p:spPr>
          <a:xfrm>
            <a:off x="1210815" y="33815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О чём поговорим</a:t>
            </a:r>
            <a:endParaRPr b="1" i="0" sz="2400" u="none" cap="none" strike="noStrike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41121">
            <a:off x="7013708" y="2632249"/>
            <a:ext cx="2121184" cy="257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13136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98" name="Google Shape;198;p33"/>
          <p:cNvGrpSpPr/>
          <p:nvPr/>
        </p:nvGrpSpPr>
        <p:grpSpPr>
          <a:xfrm>
            <a:off x="3719400" y="1319178"/>
            <a:ext cx="1705200" cy="369300"/>
            <a:chOff x="466900" y="1055300"/>
            <a:chExt cx="1705200" cy="369300"/>
          </a:xfrm>
        </p:grpSpPr>
        <p:sp>
          <p:nvSpPr>
            <p:cNvPr id="199" name="Google Shape;199;p33"/>
            <p:cNvSpPr/>
            <p:nvPr/>
          </p:nvSpPr>
          <p:spPr>
            <a:xfrm>
              <a:off x="466900" y="1077950"/>
              <a:ext cx="1705200" cy="324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3"/>
            <p:cNvSpPr txBox="1"/>
            <p:nvPr/>
          </p:nvSpPr>
          <p:spPr>
            <a:xfrm>
              <a:off x="571150" y="1055300"/>
              <a:ext cx="149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Главная мысль</a:t>
              </a:r>
              <a:endParaRPr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01" name="Google Shape;201;p33"/>
          <p:cNvSpPr/>
          <p:nvPr/>
        </p:nvSpPr>
        <p:spPr>
          <a:xfrm>
            <a:off x="647700" y="2019300"/>
            <a:ext cx="7848600" cy="179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857250" rotWithShape="0" algn="bl">
              <a:srgbClr val="000000">
                <a:alpha val="27000"/>
              </a:srgbClr>
            </a:outerShdw>
          </a:effectLst>
        </p:spPr>
        <p:txBody>
          <a:bodyPr anchorCtr="0" anchor="ctr" bIns="91425" lIns="91425" spcFirstLastPara="1" rIns="91425" wrap="square" tIns="198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ru" sz="32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Без грамотной стратегии практически невозможно добиться результата</a:t>
            </a:r>
            <a:endParaRPr b="1" sz="32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4">
            <a:alphaModFix/>
          </a:blip>
          <a:srcRect b="0" l="-843" r="-833" t="0"/>
          <a:stretch/>
        </p:blipFill>
        <p:spPr>
          <a:xfrm>
            <a:off x="634625" y="356171"/>
            <a:ext cx="1353850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b="0" l="21913" r="31758" t="0"/>
          <a:stretch/>
        </p:blipFill>
        <p:spPr>
          <a:xfrm>
            <a:off x="6482425" y="1453646"/>
            <a:ext cx="2517325" cy="371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1090284" y="1501250"/>
            <a:ext cx="5116500" cy="16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Char char="●"/>
            </a:pPr>
            <a:r>
              <a:rPr lang="ru" sz="1400">
                <a:solidFill>
                  <a:srgbClr val="2D2D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Исследование и анализ</a:t>
            </a:r>
            <a:endParaRPr sz="1400">
              <a:solidFill>
                <a:srgbClr val="2D2D2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400">
                <a:solidFill>
                  <a:srgbClr val="2D2D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Оптимизация веб-сайта</a:t>
            </a:r>
            <a:endParaRPr sz="1400">
              <a:solidFill>
                <a:srgbClr val="2D2D2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400">
                <a:solidFill>
                  <a:srgbClr val="2D2D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Создание качественного контента</a:t>
            </a:r>
            <a:endParaRPr sz="1400">
              <a:solidFill>
                <a:srgbClr val="2D2D2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400">
                <a:solidFill>
                  <a:srgbClr val="2D2D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Поиск и создание бэклинков</a:t>
            </a:r>
            <a:endParaRPr sz="1400">
              <a:solidFill>
                <a:srgbClr val="2D2D2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7B54"/>
              </a:buClr>
              <a:buSzPts val="1200"/>
              <a:buFont typeface="Montserrat"/>
              <a:buChar char="●"/>
            </a:pPr>
            <a:r>
              <a:rPr lang="ru" sz="1400">
                <a:solidFill>
                  <a:srgbClr val="2D2D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Анализ и мониторинг результатов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1210825" y="334400"/>
            <a:ext cx="7865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Процесс разработки стратегии продвижения на основе анализа конкурентов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5">
            <a:alphaModFix/>
          </a:blip>
          <a:srcRect b="0" l="0" r="-725" t="0"/>
          <a:stretch/>
        </p:blipFill>
        <p:spPr>
          <a:xfrm>
            <a:off x="13136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/>
          <p:nvPr/>
        </p:nvSpPr>
        <p:spPr>
          <a:xfrm>
            <a:off x="1210815" y="33815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Как оценить текущее состояние сайта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975" y="1121850"/>
            <a:ext cx="57340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453" y="2247242"/>
            <a:ext cx="5818151" cy="184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 rotWithShape="1">
          <a:blip r:embed="rId6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6"/>
          <p:cNvSpPr txBox="1"/>
          <p:nvPr/>
        </p:nvSpPr>
        <p:spPr>
          <a:xfrm>
            <a:off x="1210815" y="33815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Находим конкурентов (в том числе </a:t>
            </a:r>
            <a:b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и неочевидных)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418" y="1632153"/>
            <a:ext cx="3532200" cy="216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 rotWithShape="1">
          <a:blip r:embed="rId5">
            <a:alphaModFix/>
          </a:blip>
          <a:srcRect b="0" l="0" r="15519" t="0"/>
          <a:stretch/>
        </p:blipFill>
        <p:spPr>
          <a:xfrm>
            <a:off x="1282025" y="1660400"/>
            <a:ext cx="3652625" cy="20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6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4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7"/>
          <p:cNvSpPr txBox="1"/>
          <p:nvPr/>
        </p:nvSpPr>
        <p:spPr>
          <a:xfrm>
            <a:off x="1223990" y="32918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Сравниваем домены по ключевым </a:t>
            </a:r>
            <a:b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2400">
                <a:solidFill>
                  <a:srgbClr val="074AC3"/>
                </a:solidFill>
                <a:latin typeface="Montserrat"/>
                <a:ea typeface="Montserrat"/>
                <a:cs typeface="Montserrat"/>
                <a:sym typeface="Montserrat"/>
              </a:rPr>
              <a:t>показателям</a:t>
            </a:r>
            <a:endParaRPr b="1" sz="2400">
              <a:solidFill>
                <a:srgbClr val="074A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459" y="1288225"/>
            <a:ext cx="4225674" cy="16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107" y="1243884"/>
            <a:ext cx="2304888" cy="16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9522" y="3073300"/>
            <a:ext cx="4017207" cy="16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 rotWithShape="1">
          <a:blip r:embed="rId7">
            <a:alphaModFix/>
          </a:blip>
          <a:srcRect b="0" l="0" r="-725" t="0"/>
          <a:stretch/>
        </p:blipFill>
        <p:spPr>
          <a:xfrm>
            <a:off x="7257219" y="4651950"/>
            <a:ext cx="1342936" cy="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