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ee48d8927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ee48d89279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ee48d89279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ee48d89279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ee48d8927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ee48d8927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ee48d89279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ee48d89279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ee48d8927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ee48d89279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ee48d89279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ee48d89279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ee48d89279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ee48d89279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ee48d89279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ee48d89279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e48d89279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ee48d89279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ee48d89279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ee48d89279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e48d89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e48d89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ee48c8c7d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ee48c8c7d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ee48d89279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ee48d89279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ee48d89279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ee48d89279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ba1e12541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ba1e12541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a1e12541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ba1e12541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ee48d89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ee48d89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ee48d89279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ee48d89279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ee48d8927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ee48d8927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ee4ee659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ee4ee659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ee4ee6593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ee4ee6593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ee48d89279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ee48d89279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ee4ee6593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ee4ee6593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ee4ee6593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ee4ee6593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ac05e897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ac05e897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ba1e12541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ba1e12541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ee48d8927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ee48d8927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ba1e12541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ba1e12541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ba1e12541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ba1e12541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ba1e12541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ba1e12541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ba1e12541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ba1e12541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ba1e12541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ba1e12541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ee48d89279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ee48d89279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ee48d8927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ee48d8927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ee48d8927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ee48d8927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ee48d8927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ee48d8927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ba1e12541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ba1e12541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ee48d8927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ee48d8927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ba1e12541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ba1e12541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ee48d8927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ee48d8927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ee48d8927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ee48d8927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ee48c8c7d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ee48c8c7d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ee48c8c7da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ee48c8c7da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ee48c8c7da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ee48c8c7da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ee48d89279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ee48d89279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870925"/>
            <a:ext cx="8520600" cy="143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/>
              <a:t>В помощь SEO</a:t>
            </a:r>
            <a:endParaRPr sz="4800"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5717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/>
              <a:t>10 мощных фишек для бесплатного</a:t>
            </a:r>
            <a:endParaRPr sz="4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ru" sz="4800" b="1"/>
              <a:t>целевого трафика из YouTube</a:t>
            </a:r>
            <a:endParaRPr sz="2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>
                <a:solidFill>
                  <a:schemeClr val="dk1"/>
                </a:solidFill>
                <a:highlight>
                  <a:schemeClr val="lt1"/>
                </a:highlight>
              </a:rPr>
              <a:t>Как привлечь «горячих» покупателей в YouTube?</a:t>
            </a:r>
            <a:endParaRPr sz="2400" b="1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>
                <a:solidFill>
                  <a:schemeClr val="dk1"/>
                </a:solidFill>
                <a:highlight>
                  <a:schemeClr val="lt1"/>
                </a:highlight>
              </a:rPr>
              <a:t>Как привлечь «горячих» покупателей в YouTube?</a:t>
            </a:r>
            <a:endParaRPr sz="24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А кто такие «горячие» покупатели?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Лестница Ханта -</a:t>
            </a:r>
            <a:endParaRPr sz="2400" b="1">
              <a:solidFill>
                <a:schemeClr val="dk1"/>
              </a:solidFill>
            </a:endParaRPr>
          </a:p>
          <a:p>
            <a:pPr marL="91440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маркетинговая модель прогрева аудитории.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 b="1">
              <a:solidFill>
                <a:schemeClr val="dk1"/>
              </a:solidFill>
            </a:endParaRPr>
          </a:p>
        </p:txBody>
      </p:sp>
      <p:pic>
        <p:nvPicPr>
          <p:cNvPr id="111" name="Google Shape;1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0776" y="1919575"/>
            <a:ext cx="2163199" cy="264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Лестница Ханта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отсутствие проблемы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Лестница Ханта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отсутствие проблемы,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осознание проблемы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Лестница Ханта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отсутствие проблемы,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осознание проблемы,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поиск решений проблемы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Лестница Ханта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отсутствие проблемы,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осознание проблемы,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поиск решений проблемы,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выбор конкретного решения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Лестница Ханта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отсутствие проблемы,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осознание проблемы,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поиск решений проблемы,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выбор конкретного решения,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выбор поставщика этого решения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Лестница Ханта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отсутствие проблемы,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осознание проблемы,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поиск решений проблемы,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выбор конкретного решения,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выбор поставщика этого решения,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покупка.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Модель Велижанина-Гребенюка для аудитории: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опыление,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влюбление,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подсечка.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Вы уже привлекаете трафик YouTube для себя?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YouTube отлично прогревает аудиторию.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YouTube отлично прогревает аудиторию.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Ваш канал проведет аудиторию по всем ступеням лестницы Ханта.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YouTube отлично прогревает аудиторию.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Ваш канал проведет аудиторию по всем ступеням лестницы Ханта.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Ваши ролики работают постоянно - 24/365.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Пока YouTube не используете вы…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…трафик с YouTube получают ваши конкуренты.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Вы уже пробовали YouTube но…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…нет просмотров, и YouTube не работает?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Макс РОМАНОВ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 dirty="0">
                <a:solidFill>
                  <a:srgbClr val="111111"/>
                </a:solidFill>
                <a:highlight>
                  <a:srgbClr val="FFFFFF"/>
                </a:highlight>
              </a:rPr>
              <a:t>С 2001 года занимаюсь озвучкой роликов, видео, презентаций, фильмов.</a:t>
            </a:r>
            <a:br>
              <a:rPr lang="ru" sz="1000" dirty="0">
                <a:solidFill>
                  <a:srgbClr val="111111"/>
                </a:solidFill>
                <a:highlight>
                  <a:srgbClr val="FFFFFF"/>
                </a:highlight>
              </a:rPr>
            </a:br>
            <a:r>
              <a:rPr lang="ru" sz="1000" dirty="0">
                <a:solidFill>
                  <a:srgbClr val="111111"/>
                </a:solidFill>
                <a:highlight>
                  <a:srgbClr val="FFFFFF"/>
                </a:highlight>
              </a:rPr>
              <a:t>Веду конференции, вебинары, интервью.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 dirty="0">
                <a:solidFill>
                  <a:srgbClr val="111111"/>
                </a:solidFill>
                <a:highlight>
                  <a:srgbClr val="FFFFFF"/>
                </a:highlight>
              </a:rPr>
              <a:t>С 2008 года практикую интернет-маркетинг.</a:t>
            </a:r>
            <a:br>
              <a:rPr lang="ru" sz="1000" dirty="0">
                <a:solidFill>
                  <a:schemeClr val="dk1"/>
                </a:solidFill>
              </a:rPr>
            </a:br>
            <a:r>
              <a:rPr lang="ru" sz="1000" dirty="0">
                <a:solidFill>
                  <a:srgbClr val="111111"/>
                </a:solidFill>
                <a:highlight>
                  <a:srgbClr val="FFFFFF"/>
                </a:highlight>
              </a:rPr>
              <a:t>Занимался SEO, контекстной и таргетированной рекламой, арбитражем трафика.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111111"/>
                </a:solidFill>
                <a:highlight>
                  <a:srgbClr val="FFFFFF"/>
                </a:highlight>
              </a:rPr>
              <a:t>Выступал в качестве спикера на онлайн и оффлайн конференциях и вебинарах:</a:t>
            </a:r>
            <a:br>
              <a:rPr lang="ru" sz="1000" dirty="0">
                <a:solidFill>
                  <a:srgbClr val="111111"/>
                </a:solidFill>
                <a:highlight>
                  <a:srgbClr val="FFFFFF"/>
                </a:highlight>
              </a:rPr>
            </a:br>
            <a:r>
              <a:rPr lang="ru" sz="1000" dirty="0">
                <a:solidFill>
                  <a:srgbClr val="111111"/>
                </a:solidFill>
                <a:highlight>
                  <a:srgbClr val="FFFFFF"/>
                </a:highlight>
              </a:rPr>
              <a:t>Baltic Digital Days, UIC.dev, Кибермаркетинг, Промопульт.</a:t>
            </a:r>
            <a:endParaRPr sz="1000" dirty="0">
              <a:solidFill>
                <a:srgbClr val="11111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000" dirty="0">
              <a:solidFill>
                <a:srgbClr val="111111"/>
              </a:solidFill>
              <a:highlight>
                <a:srgbClr val="FFFFFF"/>
              </a:highlight>
            </a:endParaRPr>
          </a:p>
        </p:txBody>
      </p:sp>
      <p:pic>
        <p:nvPicPr>
          <p:cNvPr id="177" name="Google Shape;17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550" y="2893418"/>
            <a:ext cx="2124098" cy="166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2925" y="2884300"/>
            <a:ext cx="2207425" cy="17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0350" y="2892825"/>
            <a:ext cx="4164499" cy="1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7848" y="513552"/>
            <a:ext cx="2279550" cy="227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8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1"/>
                </a:solidFill>
                <a:highlight>
                  <a:schemeClr val="lt1"/>
                </a:highlight>
              </a:rPr>
              <a:t>Как привлечь «горячих» покупателей в YouTube?</a:t>
            </a:r>
            <a:endParaRPr sz="2400" b="1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ru-RU" sz="24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4800" b="1" dirty="0">
                <a:solidFill>
                  <a:schemeClr val="dk1"/>
                </a:solidFill>
              </a:rPr>
              <a:t>10 мощных фишек</a:t>
            </a:r>
            <a:endParaRPr sz="4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ru" sz="2400" b="1" dirty="0">
                <a:solidFill>
                  <a:schemeClr val="dk1"/>
                </a:solidFill>
              </a:rPr>
              <a:t>Просто начните сейчас.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В крайнем случае, завтра.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  <p:pic>
        <p:nvPicPr>
          <p:cNvPr id="191" name="Google Shape;19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950" y="2332625"/>
            <a:ext cx="4070799" cy="229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1050" y="2332625"/>
            <a:ext cx="4057287" cy="229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2.  Звук намного важнее, чем картинка.</a:t>
            </a:r>
            <a:endParaRPr lang="ru-RU" sz="240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</a:rPr>
              <a:t>Картинка тоже важна. Но звук - важнее.</a:t>
            </a:r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  <p:pic>
        <p:nvPicPr>
          <p:cNvPr id="198" name="Google Shape;19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1900" y="2013100"/>
            <a:ext cx="3600201" cy="26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1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3. Не используйте накрутки.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    Не стреляйте себе в ногу.</a:t>
            </a:r>
            <a:endParaRPr sz="2400" b="1" dirty="0">
              <a:solidFill>
                <a:schemeClr val="dk1"/>
              </a:solidFill>
            </a:endParaRPr>
          </a:p>
        </p:txBody>
      </p:sp>
      <p:pic>
        <p:nvPicPr>
          <p:cNvPr id="204" name="Google Shape;20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450" y="838275"/>
            <a:ext cx="3913849" cy="293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Вы уже привлекаете трафик YouTube для себя?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Вы уже привлекаете трафик YouTube для заказчиков?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2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4. Подписчики - следствие, а не причина просмотров.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    Не гонитесь за числом подписчиков.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</a:rPr>
              <a:t>Ставьте ссылки в описании</a:t>
            </a:r>
            <a:br>
              <a:rPr lang="ru" b="1" dirty="0">
                <a:solidFill>
                  <a:schemeClr val="dk1"/>
                </a:solidFill>
              </a:rPr>
            </a:br>
            <a:r>
              <a:rPr lang="ru" b="1" dirty="0">
                <a:solidFill>
                  <a:schemeClr val="dk1"/>
                </a:solidFill>
              </a:rPr>
              <a:t>	и в закрепленном комментарии.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	</a:t>
            </a: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3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5.  Шорты могут «убить» канал с большими видео.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     Лучше размещайте их на разных каналах.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  <p:pic>
        <p:nvPicPr>
          <p:cNvPr id="215" name="Google Shape;21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125" y="2235350"/>
            <a:ext cx="3572217" cy="20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3106" y="2277428"/>
            <a:ext cx="3572219" cy="1954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6. CTR и время удержания - главные причины успеха.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  <p:pic>
        <p:nvPicPr>
          <p:cNvPr id="222" name="Google Shape;22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487" y="1291375"/>
            <a:ext cx="6863175" cy="365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5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6. CTR и время удержания - главные причины успеха.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5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50" b="1" dirty="0">
                <a:solidFill>
                  <a:schemeClr val="dk1"/>
                </a:solidFill>
              </a:rPr>
              <a:t>Наиболее эффективные вступления:</a:t>
            </a:r>
            <a:endParaRPr sz="1750" b="1" dirty="0">
              <a:solidFill>
                <a:schemeClr val="dk1"/>
              </a:solidFill>
            </a:endParaRPr>
          </a:p>
          <a:p>
            <a:pPr marL="914400" lvl="0" indent="-33972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ru" sz="1750" b="1" dirty="0">
                <a:solidFill>
                  <a:schemeClr val="dk1"/>
                </a:solidFill>
              </a:rPr>
              <a:t>вопросы-крючки;</a:t>
            </a:r>
            <a:endParaRPr sz="1750" b="1" dirty="0">
              <a:solidFill>
                <a:schemeClr val="dk1"/>
              </a:solidFill>
            </a:endParaRPr>
          </a:p>
          <a:p>
            <a:pPr marL="9144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ru" sz="1750" b="1" dirty="0">
                <a:solidFill>
                  <a:schemeClr val="dk1"/>
                </a:solidFill>
              </a:rPr>
              <a:t>проблема - решение - результат - мотивация.</a:t>
            </a:r>
            <a:endParaRPr sz="175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6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 dirty="0">
                <a:solidFill>
                  <a:schemeClr val="dk1"/>
                </a:solidFill>
              </a:rPr>
              <a:t>6. CTR и время удержания - главные причины успеха.</a:t>
            </a:r>
            <a:endParaRPr sz="3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5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Ориентировочное удержание на роликах: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rPr lang="ru" sz="2550" b="1" dirty="0">
                <a:solidFill>
                  <a:schemeClr val="dk1"/>
                </a:solidFill>
              </a:rPr>
              <a:t>2 минуты	– от 65%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rPr lang="ru" sz="2550" b="1" dirty="0">
                <a:solidFill>
                  <a:schemeClr val="dk1"/>
                </a:solidFill>
              </a:rPr>
              <a:t>3 минуты	– от 55%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rPr lang="ru" sz="2550" b="1" dirty="0">
                <a:solidFill>
                  <a:schemeClr val="dk1"/>
                </a:solidFill>
              </a:rPr>
              <a:t>5 минут	– от 45%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rPr lang="ru" sz="2550" b="1" dirty="0">
                <a:solidFill>
                  <a:schemeClr val="dk1"/>
                </a:solidFill>
              </a:rPr>
              <a:t>10 минут	– от 35%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20 минут	– от 30%</a:t>
            </a:r>
            <a:endParaRPr sz="255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7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 dirty="0">
                <a:solidFill>
                  <a:schemeClr val="dk1"/>
                </a:solidFill>
              </a:rPr>
              <a:t>6. CTR и время удержания - главные причины успеха.</a:t>
            </a:r>
            <a:endParaRPr sz="3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5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Ориентировочное удержание: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2 минуты	– от 65%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3 минуты	– от 55%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5 минут	– от 45%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10 минут	– от 35%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20 минут	– от 30%</a:t>
            </a:r>
            <a:endParaRPr sz="2550" b="1" dirty="0">
              <a:solidFill>
                <a:schemeClr val="dk1"/>
              </a:solidFill>
            </a:endParaRPr>
          </a:p>
        </p:txBody>
      </p:sp>
      <p:pic>
        <p:nvPicPr>
          <p:cNvPr id="238" name="Google Shape;23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1125" y="1368263"/>
            <a:ext cx="4911175" cy="3200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 dirty="0">
                <a:solidFill>
                  <a:schemeClr val="dk1"/>
                </a:solidFill>
              </a:rPr>
              <a:t>6. CTR и время удержания - главные причины успеха.</a:t>
            </a:r>
            <a:endParaRPr sz="3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5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Ориентировочное удержание: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2 минуты	– от 65%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3 минуты	– от 55%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5 минут	– от 45%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10 минут	– от 35%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20 минут	– от 30%</a:t>
            </a:r>
            <a:endParaRPr sz="2550" b="1" dirty="0">
              <a:solidFill>
                <a:schemeClr val="dk1"/>
              </a:solidFill>
            </a:endParaRPr>
          </a:p>
        </p:txBody>
      </p:sp>
      <p:pic>
        <p:nvPicPr>
          <p:cNvPr id="244" name="Google Shape;24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5450" y="1385275"/>
            <a:ext cx="4926849" cy="318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9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 dirty="0">
                <a:solidFill>
                  <a:schemeClr val="dk1"/>
                </a:solidFill>
              </a:rPr>
              <a:t>6. CTR и время удержания - главные причины успеха.</a:t>
            </a:r>
            <a:endParaRPr sz="3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5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Ориентировочное удержание: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2 минуты	– от 65%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3 минуты	– от 55%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5 минут	– от 45%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10 минут	– от 35%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20 минут	– от 30%</a:t>
            </a:r>
            <a:endParaRPr sz="2550" b="1" dirty="0">
              <a:solidFill>
                <a:schemeClr val="dk1"/>
              </a:solidFill>
            </a:endParaRPr>
          </a:p>
        </p:txBody>
      </p:sp>
      <p:pic>
        <p:nvPicPr>
          <p:cNvPr id="250" name="Google Shape;25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825" y="1367775"/>
            <a:ext cx="4929476" cy="32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0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 dirty="0">
                <a:solidFill>
                  <a:schemeClr val="dk1"/>
                </a:solidFill>
              </a:rPr>
              <a:t>6. CTR и время удержания - главные причины успеха.</a:t>
            </a:r>
            <a:endParaRPr sz="3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5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Ориентировочное удержание: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2 минуты	– от 65%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3 минуты	– от 55%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5 минут	– от 45%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10 минут	– от 35%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20 минут	– от 30%</a:t>
            </a:r>
            <a:endParaRPr sz="2550" b="1" dirty="0">
              <a:solidFill>
                <a:schemeClr val="dk1"/>
              </a:solidFill>
            </a:endParaRPr>
          </a:p>
        </p:txBody>
      </p:sp>
      <p:pic>
        <p:nvPicPr>
          <p:cNvPr id="256" name="Google Shape;25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0925" y="1385275"/>
            <a:ext cx="4931374" cy="318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1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 dirty="0">
                <a:solidFill>
                  <a:schemeClr val="dk1"/>
                </a:solidFill>
              </a:rPr>
              <a:t>6. CTR и время удержания - главные причины успеха.</a:t>
            </a:r>
            <a:endParaRPr sz="3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5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Ориентировочное удержание: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2 минуты	– от 65%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3 минуты	– от 55%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5 минут	– от 45%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10 минут	– от 35%</a:t>
            </a:r>
            <a:endParaRPr sz="255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550" b="1" dirty="0">
                <a:solidFill>
                  <a:schemeClr val="dk1"/>
                </a:solidFill>
              </a:rPr>
              <a:t>20 минут	– от 30%</a:t>
            </a:r>
            <a:endParaRPr sz="2550" b="1" dirty="0">
              <a:solidFill>
                <a:schemeClr val="dk1"/>
              </a:solidFill>
            </a:endParaRPr>
          </a:p>
        </p:txBody>
      </p:sp>
      <p:pic>
        <p:nvPicPr>
          <p:cNvPr id="262" name="Google Shape;26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8300" y="1349700"/>
            <a:ext cx="4893999" cy="321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Вы уже привлекаете трафик YouTube для себя?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Вы уже привлекаете трафик YouTube для заказчиков?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Вы сами смотрите ролики на YouTube?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2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7.  Вырезайте всю «воду» из роликов.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Вообще всю.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268" name="Google Shape;26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850" y="1800875"/>
            <a:ext cx="5309075" cy="29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3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8.  Постоянная аудитория и серийный контент.</a:t>
            </a:r>
            <a:br>
              <a:rPr lang="ru" sz="2400" b="1" dirty="0">
                <a:solidFill>
                  <a:schemeClr val="dk1"/>
                </a:solidFill>
              </a:rPr>
            </a:br>
            <a:r>
              <a:rPr lang="ru" sz="2400" b="1" dirty="0">
                <a:solidFill>
                  <a:schemeClr val="dk1"/>
                </a:solidFill>
              </a:rPr>
              <a:t>     Делайте, что нужно, и не делайте, что не нужно.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8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274" name="Google Shape;27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5381" y="1949575"/>
            <a:ext cx="3513250" cy="28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4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9. Что снимать, где брать темы роликов?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    Всё уже придумано, нужно лишь найти.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8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  <p:pic>
        <p:nvPicPr>
          <p:cNvPr id="280" name="Google Shape;28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500" y="2013100"/>
            <a:ext cx="6021900" cy="283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5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9. Что снимать, где брать темы роликов?</a:t>
            </a:r>
            <a:endParaRPr sz="2400" b="1" dirty="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9144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b="1" dirty="0">
                <a:solidFill>
                  <a:schemeClr val="dk1"/>
                </a:solidFill>
              </a:rPr>
              <a:t>конкурентный анализ,</a:t>
            </a:r>
            <a:endParaRPr b="1" dirty="0">
              <a:solidFill>
                <a:schemeClr val="dk1"/>
              </a:solidFill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b="1" dirty="0">
                <a:solidFill>
                  <a:schemeClr val="dk1"/>
                </a:solidFill>
              </a:rPr>
              <a:t>анализ запросов,</a:t>
            </a:r>
            <a:endParaRPr b="1" dirty="0">
              <a:solidFill>
                <a:schemeClr val="dk1"/>
              </a:solidFill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b="1" dirty="0">
                <a:solidFill>
                  <a:schemeClr val="dk1"/>
                </a:solidFill>
              </a:rPr>
              <a:t>анализ болей аудитории,</a:t>
            </a:r>
            <a:endParaRPr b="1" dirty="0">
              <a:solidFill>
                <a:schemeClr val="dk1"/>
              </a:solidFill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b="1" dirty="0">
                <a:solidFill>
                  <a:schemeClr val="dk1"/>
                </a:solidFill>
              </a:rPr>
              <a:t>примитивные вопросы заказчика на его языке,</a:t>
            </a:r>
            <a:endParaRPr b="1" dirty="0">
              <a:solidFill>
                <a:schemeClr val="dk1"/>
              </a:solidFill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b="1" dirty="0">
                <a:solidFill>
                  <a:schemeClr val="dk1"/>
                </a:solidFill>
              </a:rPr>
              <a:t>неявные потребности, низшие ступени лестницы Ханта</a:t>
            </a:r>
            <a:br>
              <a:rPr lang="ru" b="1" dirty="0">
                <a:solidFill>
                  <a:schemeClr val="dk1"/>
                </a:solidFill>
              </a:rPr>
            </a:br>
            <a:r>
              <a:rPr lang="ru" i="1" dirty="0">
                <a:solidFill>
                  <a:schemeClr val="dk1"/>
                </a:solidFill>
              </a:rPr>
              <a:t>(как увеличить продажи бизнеса –</a:t>
            </a:r>
            <a:br>
              <a:rPr lang="ru" i="1" dirty="0">
                <a:solidFill>
                  <a:schemeClr val="dk1"/>
                </a:solidFill>
              </a:rPr>
            </a:br>
            <a:r>
              <a:rPr lang="ru" i="1" dirty="0">
                <a:solidFill>
                  <a:schemeClr val="dk1"/>
                </a:solidFill>
              </a:rPr>
              <a:t>как провести техническую оптимизацию сайта)</a:t>
            </a:r>
            <a:r>
              <a:rPr lang="ru" b="1" dirty="0">
                <a:solidFill>
                  <a:schemeClr val="dk1"/>
                </a:solidFill>
              </a:rPr>
              <a:t>.</a:t>
            </a:r>
            <a:endParaRPr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6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 dirty="0">
                <a:solidFill>
                  <a:schemeClr val="dk1"/>
                </a:solidFill>
              </a:rPr>
              <a:t>10. Не ждите мгновенный результат.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291" name="Google Shape;29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375" y="1703525"/>
            <a:ext cx="4983150" cy="28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7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 dirty="0">
                <a:solidFill>
                  <a:schemeClr val="dk1"/>
                </a:solidFill>
              </a:rPr>
              <a:t>10. Не ждите мгновенный результат.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>
                <a:solidFill>
                  <a:schemeClr val="dk1"/>
                </a:solidFill>
              </a:rPr>
              <a:t>Как ускорить?</a:t>
            </a:r>
            <a:endParaRPr b="1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38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>
                <a:solidFill>
                  <a:schemeClr val="dk1"/>
                </a:solidFill>
              </a:rPr>
              <a:t>Используйте вашу заинтересованную и однородную аудиторию -</a:t>
            </a:r>
            <a:br>
              <a:rPr lang="ru" b="1" dirty="0">
                <a:solidFill>
                  <a:schemeClr val="dk1"/>
                </a:solidFill>
              </a:rPr>
            </a:br>
            <a:r>
              <a:rPr lang="ru" b="1" dirty="0">
                <a:solidFill>
                  <a:schemeClr val="dk1"/>
                </a:solidFill>
              </a:rPr>
              <a:t>       сайт, почтовая рассылка, соцсети.</a:t>
            </a:r>
            <a:endParaRPr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8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Подписывайтесь в Telegram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13716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b="1" dirty="0">
                <a:solidFill>
                  <a:schemeClr val="dk1"/>
                </a:solidFill>
              </a:rPr>
              <a:t>   @maxxxromanov</a:t>
            </a:r>
            <a:endParaRPr sz="2400" b="1" dirty="0">
              <a:solidFill>
                <a:schemeClr val="dk1"/>
              </a:solidFill>
            </a:endParaRPr>
          </a:p>
        </p:txBody>
      </p:sp>
      <p:pic>
        <p:nvPicPr>
          <p:cNvPr id="302" name="Google Shape;30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5582" y="574525"/>
            <a:ext cx="4285000" cy="4335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Пока YouTube не используете вы…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…трафик с YouTube получают ваши конкуренты.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Где брать новые заказы, заявки в бизнес?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Где брать новых клиентов и заказчиков?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ru" sz="2400" b="1">
                <a:solidFill>
                  <a:schemeClr val="dk1"/>
                </a:solidFill>
              </a:rPr>
              <a:t>Платный трафик: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реклама в любом виде,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агентские отчисления.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ru" sz="2400" b="1">
                <a:solidFill>
                  <a:schemeClr val="dk1"/>
                </a:solidFill>
              </a:rPr>
              <a:t>Платный трафик: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реклама в любом виде,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агентские отчисления.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ru" sz="2400" b="1">
                <a:solidFill>
                  <a:schemeClr val="dk1"/>
                </a:solidFill>
              </a:rPr>
              <a:t>Органический трафик: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SEO,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«сарафанное радио»,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системы рекомендации контента.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body" idx="1"/>
          </p:nvPr>
        </p:nvSpPr>
        <p:spPr>
          <a:xfrm>
            <a:off x="311700" y="711275"/>
            <a:ext cx="852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>
                <a:solidFill>
                  <a:schemeClr val="dk1"/>
                </a:solidFill>
              </a:rPr>
              <a:t>Органический трафик, как и SEO -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										условно бесплатный: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ВК, Дзен,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запрещенные соцсети,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паразитный контент-маркетинг,</a:t>
            </a:r>
            <a:endParaRPr sz="2400" b="1"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b="1">
                <a:solidFill>
                  <a:schemeClr val="dk1"/>
                </a:solidFill>
              </a:rPr>
              <a:t>YouTube.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995</Words>
  <Application>Microsoft Office PowerPoint</Application>
  <PresentationFormat>Экран (16:9)</PresentationFormat>
  <Paragraphs>195</Paragraphs>
  <Slides>46</Slides>
  <Notes>46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Arial</vt:lpstr>
      <vt:lpstr>Simple Light</vt:lpstr>
      <vt:lpstr>В помощь SEO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помощь SEO</dc:title>
  <cp:lastModifiedBy>Max</cp:lastModifiedBy>
  <cp:revision>1</cp:revision>
  <dcterms:modified xsi:type="dcterms:W3CDTF">2024-02-17T13:29:48Z</dcterms:modified>
</cp:coreProperties>
</file>