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971" r:id="rId2"/>
    <p:sldId id="970" r:id="rId3"/>
    <p:sldId id="973" r:id="rId4"/>
    <p:sldId id="972" r:id="rId5"/>
    <p:sldId id="976" r:id="rId6"/>
    <p:sldId id="974" r:id="rId7"/>
    <p:sldId id="978" r:id="rId8"/>
    <p:sldId id="988" r:id="rId9"/>
    <p:sldId id="995" r:id="rId10"/>
    <p:sldId id="996" r:id="rId11"/>
    <p:sldId id="979" r:id="rId12"/>
    <p:sldId id="983" r:id="rId13"/>
    <p:sldId id="994" r:id="rId14"/>
    <p:sldId id="981" r:id="rId15"/>
    <p:sldId id="982" r:id="rId16"/>
    <p:sldId id="984" r:id="rId17"/>
    <p:sldId id="990" r:id="rId18"/>
    <p:sldId id="991" r:id="rId19"/>
    <p:sldId id="992" r:id="rId20"/>
    <p:sldId id="987" r:id="rId21"/>
    <p:sldId id="993" r:id="rId22"/>
    <p:sldId id="986" r:id="rId23"/>
    <p:sldId id="985" r:id="rId24"/>
    <p:sldId id="977" r:id="rId25"/>
    <p:sldId id="997" r:id="rId26"/>
    <p:sldId id="998" r:id="rId27"/>
    <p:sldId id="975" r:id="rId28"/>
    <p:sldId id="989" r:id="rId29"/>
    <p:sldId id="999" r:id="rId30"/>
    <p:sldId id="980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C1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4" autoAdjust="0"/>
    <p:restoredTop sz="94660"/>
  </p:normalViewPr>
  <p:slideViewPr>
    <p:cSldViewPr snapToGrid="0">
      <p:cViewPr varScale="1">
        <p:scale>
          <a:sx n="70" d="100"/>
          <a:sy n="70" d="100"/>
        </p:scale>
        <p:origin x="2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BE2CD-8453-4EB7-93C5-F88932D469A6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B2362-B44D-4BE9-8A9B-3D53869D5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52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B2362-B44D-4BE9-8A9B-3D53869D571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486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D212C-3161-43C9-B88C-BCA7DC1CC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489DE2-ACEE-4310-9613-8BF46B07A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859052-6D66-4017-9A1F-D13D1C0CD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E000-50DB-48CE-B5AF-1134F0A1BDEB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F2C090-8683-49E5-BEF5-097DE2175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A2E1FC-B51E-4913-A9EB-9A39A5E74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86D5-0AA6-412A-BCE7-8141A68CE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49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D8C9C2-908A-4BA5-977D-A1A3A2D83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C7C67C-D5FA-4BF2-94B0-95BEEB21A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B1B7CC-E44D-4DDF-9112-9D466B88D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E000-50DB-48CE-B5AF-1134F0A1BDEB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F7BE42-C61E-4E39-B879-1108EEC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E76427-EC3C-4BDB-926A-24E91F97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86D5-0AA6-412A-BCE7-8141A68CE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351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B3C76C6-75FC-4504-9931-E442D5B699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FB7CF7-BFD2-4677-9D09-0E6A370A07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342FE5-5670-43AE-B4BC-93C2460D3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E000-50DB-48CE-B5AF-1134F0A1BDEB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835097-6E57-4AEE-8A58-2CC9DFE07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CB16DB-888C-4E01-A120-5DD64A401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86D5-0AA6-412A-BCE7-8141A68CE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731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0948FA-890C-4B58-8A5D-0DEF9616E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F756E7-94CC-4D2B-911D-0B58C59A9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A92C13-A4C9-4651-82A4-300BB9645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E000-50DB-48CE-B5AF-1134F0A1BDEB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51B467-2A00-4165-B5C5-592CC1175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9F5DDE-B5FC-4E97-A14A-37C197F36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86D5-0AA6-412A-BCE7-8141A68CE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48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1481D5-35A7-4295-90C5-1739F42E4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20CB55-BCE0-46CD-881D-B959E6C89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966CE7-B8E6-4B55-AAF2-1285A9CF4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E000-50DB-48CE-B5AF-1134F0A1BDEB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F7713C-79C8-4C25-BDE2-96D59129B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115237-1F55-4A7C-BB1B-3C9772DF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86D5-0AA6-412A-BCE7-8141A68CE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55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09C73-0470-4FB2-9F94-CD0BD3643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9D96D7-A3B7-4D82-89EE-C2147C352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8B21B2-602B-432F-8972-663ED40BF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814D9A-6CFD-43DC-A651-5733F7DD0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E000-50DB-48CE-B5AF-1134F0A1BDEB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3F4AF3-6801-4E91-A094-B55012268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0105D6-7257-4A5E-9B3A-D7CB13868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86D5-0AA6-412A-BCE7-8141A68CE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223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AFEC2-68D2-400E-BF97-F595D64BB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668581-D529-4A1A-875F-E0C940B71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24CE7E-FF02-4BF7-87F9-FB921E6CF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1C97522-63DE-4135-B657-94F14EDF0C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DF1FF74-0DBE-41CC-B5CF-2D36E9176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2A2E3E-3A51-40AB-BBA2-8C274764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E000-50DB-48CE-B5AF-1134F0A1BDEB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562E2EB-2076-4E21-95C9-F4AAE84AF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B5F8F8-1C7A-4F5C-B949-85C714AAE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86D5-0AA6-412A-BCE7-8141A68CE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981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74D95B-14CC-4A17-AEA2-5F87FE4CC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DEDD5E-6D50-4388-8420-CBE5A88F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E000-50DB-48CE-B5AF-1134F0A1BDEB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C9CC44B-0D00-4CB7-A2E9-AB6E7A57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41B8AC-62A7-49A1-96C0-A9CB3AFD1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86D5-0AA6-412A-BCE7-8141A68CE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46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8FA282B-D848-4835-A4AB-4F0118332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E000-50DB-48CE-B5AF-1134F0A1BDEB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8744205-C2D8-40B9-809F-DD4917A3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ABE6F4-40FE-4ED0-990E-ECBD8A3EA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86D5-0AA6-412A-BCE7-8141A68CE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440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8774AE-5E6E-46BB-A1A2-7B2C73457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C725EB-9FA5-47DD-A56B-270D6A221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F6F57A-FA5E-48F5-9C6C-D520DB6D1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797865-B2C4-4922-9971-48184AC78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E000-50DB-48CE-B5AF-1134F0A1BDEB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763975-5966-4C85-ACAE-59D91D666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AE21D-787E-48D5-B5B1-8222CA1F4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86D5-0AA6-412A-BCE7-8141A68CE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29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87BBC-89C3-443E-A8B8-8A57E0B24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8480F3A-E0E3-4959-AC32-B0CF5D0BB5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506C4D-4848-4E14-B98D-7B250F1D2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EE3D90-9F2C-458A-B4C8-5E6575542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E000-50DB-48CE-B5AF-1134F0A1BDEB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BEE07B-CF23-459A-9C76-4FAE6075F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8415EF-33A0-48BD-9C1F-4886832B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86D5-0AA6-412A-BCE7-8141A68CE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09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5EB3FA-A7B5-4BA1-9602-A4647E5AE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41F268-BE66-4179-9987-1F3EEB365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F0DA7E-FC0E-4680-9A22-B642929263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6E000-50DB-48CE-B5AF-1134F0A1BDEB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5BBA7C-20EE-40ED-BC5D-45CE8486E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0E8296-0218-4057-9D17-88D703F6FC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C86D5-0AA6-412A-BCE7-8141A68CE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061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s://kruchu-werchu.ru/img/offer-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6" b="20986"/>
          <a:stretch/>
        </p:blipFill>
        <p:spPr bwMode="auto">
          <a:xfrm>
            <a:off x="0" y="10166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-2" y="1868530"/>
            <a:ext cx="121920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</a:rPr>
              <a:t>PBN под </a:t>
            </a:r>
            <a:r>
              <a:rPr lang="ru-RU" sz="6000" b="1" dirty="0">
                <a:solidFill>
                  <a:srgbClr val="EFC10B"/>
                </a:solidFill>
              </a:rPr>
              <a:t>RU</a:t>
            </a:r>
            <a:r>
              <a:rPr lang="ru-RU" sz="6000" dirty="0">
                <a:solidFill>
                  <a:schemeClr val="bg1"/>
                </a:solidFill>
              </a:rPr>
              <a:t> – 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ru-RU" sz="6000" dirty="0">
                <a:solidFill>
                  <a:schemeClr val="bg1"/>
                </a:solidFill>
              </a:rPr>
              <a:t>кому это надо?</a:t>
            </a:r>
            <a:endParaRPr lang="ru-RU" sz="6000" dirty="0">
              <a:solidFill>
                <a:srgbClr val="FFC40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9BE119-794D-0491-73C8-EB19D823C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476" y="5676052"/>
            <a:ext cx="1849044" cy="203395"/>
          </a:xfrm>
          <a:prstGeom prst="rect">
            <a:avLst/>
          </a:prstGeom>
        </p:spPr>
      </p:pic>
      <p:pic>
        <p:nvPicPr>
          <p:cNvPr id="6" name="Picture 2" descr="https://kruchu-werchu.ru/img/offer-im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227" y="4302766"/>
            <a:ext cx="3070192" cy="255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861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s://kruchu-werchu.ru/img/offer-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6" b="20986"/>
          <a:stretch/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9BE119-794D-0491-73C8-EB19D823C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759" y="6323752"/>
            <a:ext cx="1849044" cy="20339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C0F19CD-5BF4-4C7B-B5E7-6E5E9C550FD5}"/>
              </a:ext>
            </a:extLst>
          </p:cNvPr>
          <p:cNvSpPr/>
          <p:nvPr/>
        </p:nvSpPr>
        <p:spPr>
          <a:xfrm>
            <a:off x="953320" y="1703338"/>
            <a:ext cx="10930483" cy="196451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Удобное управление всеми сайтами из одной панели</a:t>
            </a: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Быстрое клонирование сайтов и настроек плагинов</a:t>
            </a: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Защита от лома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D83B8BC-5296-2F35-9B0E-AE8E6228CD1A}"/>
              </a:ext>
            </a:extLst>
          </p:cNvPr>
          <p:cNvSpPr/>
          <p:nvPr/>
        </p:nvSpPr>
        <p:spPr>
          <a:xfrm>
            <a:off x="953320" y="456499"/>
            <a:ext cx="10930483" cy="9202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bg1"/>
                </a:solidFill>
              </a:rPr>
              <a:t>Настраиваем технический домен</a:t>
            </a:r>
          </a:p>
        </p:txBody>
      </p:sp>
    </p:spTree>
    <p:extLst>
      <p:ext uri="{BB962C8B-B14F-4D97-AF65-F5344CB8AC3E}">
        <p14:creationId xmlns:p14="http://schemas.microsoft.com/office/powerpoint/2010/main" val="2528870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s://kruchu-werchu.ru/img/offer-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6" b="20986"/>
          <a:stretch/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9BE119-794D-0491-73C8-EB19D823C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759" y="6323752"/>
            <a:ext cx="1849044" cy="20339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D83B8BC-5296-2F35-9B0E-AE8E6228CD1A}"/>
              </a:ext>
            </a:extLst>
          </p:cNvPr>
          <p:cNvSpPr/>
          <p:nvPr/>
        </p:nvSpPr>
        <p:spPr>
          <a:xfrm>
            <a:off x="953320" y="456499"/>
            <a:ext cx="10930483" cy="9202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bg1"/>
                </a:solidFill>
              </a:rPr>
              <a:t>Серверная часть – как основа успеха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316BF9-111A-4D9C-96DA-650235551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319" y="1726176"/>
            <a:ext cx="10930483" cy="411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07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s://kruchu-werchu.ru/img/offer-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6" b="20986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1265DF-D9D3-47E6-8155-66E28F708A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12"/>
          <a:stretch/>
        </p:blipFill>
        <p:spPr>
          <a:xfrm>
            <a:off x="953319" y="1752313"/>
            <a:ext cx="10930483" cy="411045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9BE119-794D-0491-73C8-EB19D823C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759" y="6323752"/>
            <a:ext cx="1849044" cy="20339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D83B8BC-5296-2F35-9B0E-AE8E6228CD1A}"/>
              </a:ext>
            </a:extLst>
          </p:cNvPr>
          <p:cNvSpPr/>
          <p:nvPr/>
        </p:nvSpPr>
        <p:spPr>
          <a:xfrm>
            <a:off x="953320" y="456499"/>
            <a:ext cx="10930483" cy="9202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bg1"/>
                </a:solidFill>
              </a:rPr>
              <a:t>Серверная часть – как основа успеха</a:t>
            </a:r>
          </a:p>
        </p:txBody>
      </p:sp>
    </p:spTree>
    <p:extLst>
      <p:ext uri="{BB962C8B-B14F-4D97-AF65-F5344CB8AC3E}">
        <p14:creationId xmlns:p14="http://schemas.microsoft.com/office/powerpoint/2010/main" val="3816447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s://kruchu-werchu.ru/img/offer-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6" b="20986"/>
          <a:stretch/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C0F19CD-5BF4-4C7B-B5E7-6E5E9C550FD5}"/>
              </a:ext>
            </a:extLst>
          </p:cNvPr>
          <p:cNvSpPr/>
          <p:nvPr/>
        </p:nvSpPr>
        <p:spPr>
          <a:xfrm>
            <a:off x="953321" y="1703338"/>
            <a:ext cx="7071564" cy="32571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  <a:latin typeface="Ubuntu" panose="020B0604020202020204" charset="0"/>
              </a:rPr>
              <a:t>cloudflare.com</a:t>
            </a:r>
            <a:endParaRPr lang="ru-RU" sz="2800" dirty="0">
              <a:solidFill>
                <a:schemeClr val="bg1"/>
              </a:solidFill>
              <a:latin typeface="Ubuntu" panose="020B0604020202020204" charset="0"/>
            </a:endParaRPr>
          </a:p>
          <a:p>
            <a:pPr marL="457200" indent="-457200">
              <a:lnSpc>
                <a:spcPct val="150000"/>
              </a:lnSpc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  <a:latin typeface="Ubuntu" panose="020B0604020202020204" charset="0"/>
              </a:rPr>
              <a:t>cloudns.net</a:t>
            </a:r>
            <a:endParaRPr lang="ru-RU" sz="2800" dirty="0">
              <a:solidFill>
                <a:schemeClr val="bg1"/>
              </a:solidFill>
              <a:latin typeface="Ubuntu" panose="020B0604020202020204" charset="0"/>
            </a:endParaRPr>
          </a:p>
          <a:p>
            <a:pPr marL="457200" indent="-457200">
              <a:lnSpc>
                <a:spcPct val="150000"/>
              </a:lnSpc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  <a:latin typeface="Ubuntu" panose="020B0604020202020204" charset="0"/>
              </a:rPr>
              <a:t>dns.he.net</a:t>
            </a:r>
            <a:endParaRPr lang="ru-RU" sz="2800" dirty="0">
              <a:solidFill>
                <a:schemeClr val="bg1"/>
              </a:solidFill>
              <a:latin typeface="Ubuntu" panose="020B0604020202020204" charset="0"/>
            </a:endParaRPr>
          </a:p>
          <a:p>
            <a:pPr marL="457200" indent="-457200">
              <a:lnSpc>
                <a:spcPct val="150000"/>
              </a:lnSpc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  <a:latin typeface="Ubuntu" panose="020B0604020202020204" charset="0"/>
              </a:rPr>
              <a:t>2ns.info</a:t>
            </a:r>
            <a:endParaRPr lang="ru-RU" sz="2800" dirty="0">
              <a:solidFill>
                <a:schemeClr val="bg1"/>
              </a:solidFill>
              <a:latin typeface="Ubuntu" panose="020B0604020202020204" charset="0"/>
            </a:endParaRPr>
          </a:p>
          <a:p>
            <a:pPr marL="457200" indent="-457200">
              <a:lnSpc>
                <a:spcPct val="150000"/>
              </a:lnSpc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  <a:latin typeface="Ubuntu" panose="020B0604020202020204" charset="0"/>
              </a:rPr>
              <a:t>freedns.afraid.org</a:t>
            </a:r>
            <a:endParaRPr lang="ru-RU" sz="2800" dirty="0">
              <a:solidFill>
                <a:schemeClr val="bg1"/>
              </a:solidFill>
              <a:latin typeface="Ubuntu" panose="020B060402020202020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D83B8BC-5296-2F35-9B0E-AE8E6228CD1A}"/>
              </a:ext>
            </a:extLst>
          </p:cNvPr>
          <p:cNvSpPr/>
          <p:nvPr/>
        </p:nvSpPr>
        <p:spPr>
          <a:xfrm>
            <a:off x="953320" y="456499"/>
            <a:ext cx="10930483" cy="9202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bg1"/>
                </a:solidFill>
              </a:rPr>
              <a:t>Бесплатные хостинги</a:t>
            </a:r>
          </a:p>
        </p:txBody>
      </p:sp>
      <p:pic>
        <p:nvPicPr>
          <p:cNvPr id="6" name="Picture 2" descr="http://epochaplus.cz/wp-content/uploads/01-3-1024x682.jpg">
            <a:extLst>
              <a:ext uri="{FF2B5EF4-FFF2-40B4-BE49-F238E27FC236}">
                <a16:creationId xmlns:a16="http://schemas.microsoft.com/office/drawing/2014/main" id="{EBD64D19-C546-4CE7-910F-EB717E9650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38" b="100000" l="684" r="93164">
                        <a14:backgroundMark x1="54883" y1="34164" x2="54883" y2="34164"/>
                        <a14:backgroundMark x1="58301" y1="32845" x2="58301" y2="32845"/>
                        <a14:backgroundMark x1="57617" y1="39296" x2="57617" y2="39296"/>
                        <a14:backgroundMark x1="57910" y1="34018" x2="57910" y2="34018"/>
                        <a14:backgroundMark x1="44824" y1="16276" x2="44824" y2="16276"/>
                        <a14:backgroundMark x1="44727" y1="16862" x2="44727" y2="168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93" t="6548" r="14526" b="5406"/>
          <a:stretch/>
        </p:blipFill>
        <p:spPr bwMode="auto">
          <a:xfrm>
            <a:off x="5923133" y="2105307"/>
            <a:ext cx="6247278" cy="475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9BE119-794D-0491-73C8-EB19D823CF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759" y="6323752"/>
            <a:ext cx="1849044" cy="20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86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s://kruchu-werchu.ru/img/offer-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6" b="20986"/>
          <a:stretch/>
        </p:blipFill>
        <p:spPr bwMode="auto">
          <a:xfrm>
            <a:off x="-2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-2" y="1868530"/>
            <a:ext cx="121920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</a:rPr>
              <a:t>Особенности </a:t>
            </a:r>
            <a:r>
              <a:rPr lang="ru-RU" sz="6000" b="1" dirty="0">
                <a:solidFill>
                  <a:srgbClr val="EFC10B"/>
                </a:solidFill>
              </a:rPr>
              <a:t>технологии</a:t>
            </a:r>
            <a:r>
              <a:rPr lang="ru-RU" sz="6000" dirty="0">
                <a:solidFill>
                  <a:schemeClr val="bg1"/>
                </a:solidFill>
              </a:rPr>
              <a:t> построения сетки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9BE119-794D-0491-73C8-EB19D823C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476" y="5676052"/>
            <a:ext cx="1849044" cy="20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44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s://kruchu-werchu.ru/img/offer-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6" b="20986"/>
          <a:stretch/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9BE119-794D-0491-73C8-EB19D823C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759" y="6323752"/>
            <a:ext cx="1849044" cy="20339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C0F19CD-5BF4-4C7B-B5E7-6E5E9C550FD5}"/>
              </a:ext>
            </a:extLst>
          </p:cNvPr>
          <p:cNvSpPr/>
          <p:nvPr/>
        </p:nvSpPr>
        <p:spPr>
          <a:xfrm>
            <a:off x="953320" y="1703338"/>
            <a:ext cx="10930483" cy="390350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Нужны тематические сайты</a:t>
            </a:r>
            <a:r>
              <a:rPr lang="en-US" sz="2800" dirty="0">
                <a:solidFill>
                  <a:schemeClr val="bg1"/>
                </a:solidFill>
              </a:rPr>
              <a:t> (</a:t>
            </a:r>
            <a:r>
              <a:rPr lang="ru-RU" sz="2800" dirty="0">
                <a:solidFill>
                  <a:schemeClr val="bg1"/>
                </a:solidFill>
              </a:rPr>
              <a:t>Базы организаций) </a:t>
            </a: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Учитываем ГЕО</a:t>
            </a: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50+ ключей в топе </a:t>
            </a:r>
            <a:r>
              <a:rPr lang="en-US" sz="2800" dirty="0">
                <a:solidFill>
                  <a:schemeClr val="bg1"/>
                </a:solidFill>
              </a:rPr>
              <a:t>Google</a:t>
            </a:r>
            <a:r>
              <a:rPr lang="ru-RU" sz="2800" dirty="0">
                <a:solidFill>
                  <a:schemeClr val="bg1"/>
                </a:solidFill>
              </a:rPr>
              <a:t> (</a:t>
            </a:r>
            <a:r>
              <a:rPr lang="en-US" sz="2800" dirty="0">
                <a:solidFill>
                  <a:schemeClr val="bg1"/>
                </a:solidFill>
              </a:rPr>
              <a:t>API bukvarix)</a:t>
            </a:r>
            <a:endParaRPr lang="ru-RU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Пока плевать на </a:t>
            </a:r>
            <a:r>
              <a:rPr lang="en-US" sz="2800" dirty="0">
                <a:solidFill>
                  <a:schemeClr val="bg1"/>
                </a:solidFill>
              </a:rPr>
              <a:t>DR </a:t>
            </a:r>
            <a:r>
              <a:rPr lang="ru-RU" sz="2800" dirty="0">
                <a:solidFill>
                  <a:schemeClr val="bg1"/>
                </a:solidFill>
              </a:rPr>
              <a:t>и </a:t>
            </a:r>
            <a:r>
              <a:rPr lang="en-US" sz="2800" dirty="0">
                <a:solidFill>
                  <a:schemeClr val="bg1"/>
                </a:solidFill>
              </a:rPr>
              <a:t>TF</a:t>
            </a: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Не более 3-4 поднятий (смены владельца/тематики)</a:t>
            </a: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Проверка домена на фильтры / РКН / плохие анкоры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D83B8BC-5296-2F35-9B0E-AE8E6228CD1A}"/>
              </a:ext>
            </a:extLst>
          </p:cNvPr>
          <p:cNvSpPr/>
          <p:nvPr/>
        </p:nvSpPr>
        <p:spPr>
          <a:xfrm>
            <a:off x="953320" y="456499"/>
            <a:ext cx="10930483" cy="9202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bg1"/>
                </a:solidFill>
              </a:rPr>
              <a:t>Подбор доменов</a:t>
            </a:r>
          </a:p>
        </p:txBody>
      </p:sp>
    </p:spTree>
    <p:extLst>
      <p:ext uri="{BB962C8B-B14F-4D97-AF65-F5344CB8AC3E}">
        <p14:creationId xmlns:p14="http://schemas.microsoft.com/office/powerpoint/2010/main" val="525635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s://kruchu-werchu.ru/img/offer-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6" b="20986"/>
          <a:stretch/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9BE119-794D-0491-73C8-EB19D823C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759" y="6323752"/>
            <a:ext cx="1849044" cy="20339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C0F19CD-5BF4-4C7B-B5E7-6E5E9C550FD5}"/>
              </a:ext>
            </a:extLst>
          </p:cNvPr>
          <p:cNvSpPr/>
          <p:nvPr/>
        </p:nvSpPr>
        <p:spPr>
          <a:xfrm>
            <a:off x="953320" y="1703338"/>
            <a:ext cx="10930483" cy="32571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Проверка позиций по урл без «точки»</a:t>
            </a: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Наличие санкций в </a:t>
            </a:r>
            <a:r>
              <a:rPr lang="en-US" sz="2800" dirty="0">
                <a:solidFill>
                  <a:schemeClr val="bg1"/>
                </a:solidFill>
              </a:rPr>
              <a:t>Google Search Console</a:t>
            </a: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Все </a:t>
            </a:r>
            <a:r>
              <a:rPr lang="en-US" sz="2800" dirty="0">
                <a:solidFill>
                  <a:schemeClr val="bg1"/>
                </a:solidFill>
              </a:rPr>
              <a:t>URL </a:t>
            </a:r>
            <a:r>
              <a:rPr lang="ru-RU" sz="2800" dirty="0">
                <a:solidFill>
                  <a:schemeClr val="bg1"/>
                </a:solidFill>
              </a:rPr>
              <a:t>301 на главную/ сохранение</a:t>
            </a:r>
            <a:r>
              <a:rPr lang="en-US" sz="2800" dirty="0">
                <a:solidFill>
                  <a:schemeClr val="bg1"/>
                </a:solidFill>
              </a:rPr>
              <a:t> URL</a:t>
            </a:r>
            <a:r>
              <a:rPr lang="ru-RU" sz="2800" dirty="0">
                <a:solidFill>
                  <a:schemeClr val="bg1"/>
                </a:solidFill>
              </a:rPr>
              <a:t> /постраничный 301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Ускорение индексации (прямой трафик + по ссылкам) </a:t>
            </a: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Динамика позиций и трафика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D83B8BC-5296-2F35-9B0E-AE8E6228CD1A}"/>
              </a:ext>
            </a:extLst>
          </p:cNvPr>
          <p:cNvSpPr/>
          <p:nvPr/>
        </p:nvSpPr>
        <p:spPr>
          <a:xfrm>
            <a:off x="953320" y="456499"/>
            <a:ext cx="10930483" cy="9202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bg1"/>
                </a:solidFill>
              </a:rPr>
              <a:t>Поднятие и проверка </a:t>
            </a:r>
            <a:r>
              <a:rPr lang="ru-RU" sz="4000" dirty="0" err="1">
                <a:solidFill>
                  <a:schemeClr val="bg1"/>
                </a:solidFill>
              </a:rPr>
              <a:t>дроп</a:t>
            </a:r>
            <a:r>
              <a:rPr lang="ru-RU" sz="4000" dirty="0">
                <a:solidFill>
                  <a:schemeClr val="bg1"/>
                </a:solidFill>
              </a:rPr>
              <a:t>-доменов</a:t>
            </a:r>
          </a:p>
        </p:txBody>
      </p:sp>
    </p:spTree>
    <p:extLst>
      <p:ext uri="{BB962C8B-B14F-4D97-AF65-F5344CB8AC3E}">
        <p14:creationId xmlns:p14="http://schemas.microsoft.com/office/powerpoint/2010/main" val="594511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s://kruchu-werchu.ru/img/offer-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6" b="20986"/>
          <a:stretch/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9BE119-794D-0491-73C8-EB19D823C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759" y="6323752"/>
            <a:ext cx="1849044" cy="20339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C0F19CD-5BF4-4C7B-B5E7-6E5E9C550FD5}"/>
              </a:ext>
            </a:extLst>
          </p:cNvPr>
          <p:cNvSpPr/>
          <p:nvPr/>
        </p:nvSpPr>
        <p:spPr>
          <a:xfrm>
            <a:off x="953320" y="1703338"/>
            <a:ext cx="10573272" cy="32571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На каждые 100 сайтов 5-10 вычищенных под </a:t>
            </a:r>
            <a:r>
              <a:rPr lang="en-US" sz="2800" dirty="0">
                <a:solidFill>
                  <a:schemeClr val="bg1"/>
                </a:solidFill>
              </a:rPr>
              <a:t>SEO </a:t>
            </a:r>
            <a:r>
              <a:rPr lang="ru-RU" sz="2800" dirty="0">
                <a:solidFill>
                  <a:schemeClr val="bg1"/>
                </a:solidFill>
              </a:rPr>
              <a:t>тем на </a:t>
            </a:r>
            <a:r>
              <a:rPr lang="en-US" sz="2800" dirty="0">
                <a:solidFill>
                  <a:schemeClr val="bg1"/>
                </a:solidFill>
              </a:rPr>
              <a:t>WP</a:t>
            </a:r>
            <a:endParaRPr lang="ru-RU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У каждой темы 100-150 вариантов дизайна</a:t>
            </a: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Плагин </a:t>
            </a:r>
            <a:r>
              <a:rPr lang="en-US" sz="2800" dirty="0">
                <a:solidFill>
                  <a:schemeClr val="bg1"/>
                </a:solidFill>
              </a:rPr>
              <a:t>MU Domain Mapping</a:t>
            </a: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Сохраняем темы статей для генерации нового контента</a:t>
            </a: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Готовим отложенные публикации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D83B8BC-5296-2F35-9B0E-AE8E6228CD1A}"/>
              </a:ext>
            </a:extLst>
          </p:cNvPr>
          <p:cNvSpPr/>
          <p:nvPr/>
        </p:nvSpPr>
        <p:spPr>
          <a:xfrm>
            <a:off x="953320" y="456499"/>
            <a:ext cx="10930483" cy="9202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bg1"/>
                </a:solidFill>
              </a:rPr>
              <a:t>Работа с </a:t>
            </a:r>
            <a:r>
              <a:rPr lang="ru-RU" sz="4000" dirty="0" err="1">
                <a:solidFill>
                  <a:schemeClr val="bg1"/>
                </a:solidFill>
              </a:rPr>
              <a:t>мультисайтом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42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s://kruchu-werchu.ru/img/offer-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6" b="20986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9BE119-794D-0491-73C8-EB19D823C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759" y="6323752"/>
            <a:ext cx="1849044" cy="20339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D83B8BC-5296-2F35-9B0E-AE8E6228CD1A}"/>
              </a:ext>
            </a:extLst>
          </p:cNvPr>
          <p:cNvSpPr/>
          <p:nvPr/>
        </p:nvSpPr>
        <p:spPr>
          <a:xfrm>
            <a:off x="953320" y="456499"/>
            <a:ext cx="10930483" cy="9202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bg1"/>
                </a:solidFill>
              </a:rPr>
              <a:t>Темы</a:t>
            </a:r>
            <a:r>
              <a:rPr lang="en-US" sz="4000" dirty="0">
                <a:solidFill>
                  <a:schemeClr val="bg1"/>
                </a:solidFill>
              </a:rPr>
              <a:t> themeforest.net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E98DDE-D66E-409A-B4B4-52D72778B877}"/>
              </a:ext>
            </a:extLst>
          </p:cNvPr>
          <p:cNvSpPr txBox="1"/>
          <p:nvPr/>
        </p:nvSpPr>
        <p:spPr>
          <a:xfrm>
            <a:off x="806584" y="1557650"/>
            <a:ext cx="92281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https://demo.tagdiv.com/select_demo/newspaper-prebuilt-websites/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2287AA-F225-47D7-B71B-C74C74480B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32" r="6364"/>
          <a:stretch/>
        </p:blipFill>
        <p:spPr>
          <a:xfrm>
            <a:off x="953320" y="2200214"/>
            <a:ext cx="8586465" cy="433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56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s://kruchu-werchu.ru/img/offer-b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6" b="20986"/>
          <a:stretch/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9BE119-794D-0491-73C8-EB19D823C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759" y="6323752"/>
            <a:ext cx="1849044" cy="20339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D83B8BC-5296-2F35-9B0E-AE8E6228CD1A}"/>
              </a:ext>
            </a:extLst>
          </p:cNvPr>
          <p:cNvSpPr/>
          <p:nvPr/>
        </p:nvSpPr>
        <p:spPr>
          <a:xfrm>
            <a:off x="953320" y="456499"/>
            <a:ext cx="10930483" cy="9202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bg1"/>
                </a:solidFill>
              </a:rPr>
              <a:t>Полезные ссылки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5CB5E-0812-4633-8634-D856F25BBA5F}"/>
              </a:ext>
            </a:extLst>
          </p:cNvPr>
          <p:cNvSpPr txBox="1"/>
          <p:nvPr/>
        </p:nvSpPr>
        <p:spPr>
          <a:xfrm>
            <a:off x="953319" y="1648584"/>
            <a:ext cx="10930483" cy="3903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EFC10B"/>
                </a:solidFill>
              </a:rPr>
              <a:t>whoishistory.ru</a:t>
            </a:r>
            <a:r>
              <a:rPr lang="ru-RU" sz="2800" dirty="0">
                <a:solidFill>
                  <a:srgbClr val="EFC10B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– проверка количества поднятий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rgbClr val="EFC10B"/>
                </a:solidFill>
              </a:rPr>
              <a:t>github.com/hartator/</a:t>
            </a:r>
            <a:r>
              <a:rPr lang="en-US" sz="2800" dirty="0" err="1">
                <a:solidFill>
                  <a:srgbClr val="EFC10B"/>
                </a:solidFill>
              </a:rPr>
              <a:t>wayback</a:t>
            </a:r>
            <a:r>
              <a:rPr lang="en-US" sz="2800" dirty="0">
                <a:solidFill>
                  <a:srgbClr val="EFC10B"/>
                </a:solidFill>
              </a:rPr>
              <a:t>-machine-downloader </a:t>
            </a:r>
            <a:r>
              <a:rPr lang="en-US" sz="2800" dirty="0">
                <a:solidFill>
                  <a:schemeClr val="bg1"/>
                </a:solidFill>
              </a:rPr>
              <a:t>-</a:t>
            </a:r>
            <a:r>
              <a:rPr lang="ru-RU" sz="2800" dirty="0">
                <a:solidFill>
                  <a:schemeClr val="bg1"/>
                </a:solidFill>
              </a:rPr>
              <a:t> поднятие с </a:t>
            </a:r>
            <a:r>
              <a:rPr lang="en-US" sz="2800" dirty="0">
                <a:solidFill>
                  <a:schemeClr val="bg1"/>
                </a:solidFill>
              </a:rPr>
              <a:t>WA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 err="1">
                <a:solidFill>
                  <a:srgbClr val="EFC10B"/>
                </a:solidFill>
              </a:rPr>
              <a:t>Incognition</a:t>
            </a:r>
            <a:r>
              <a:rPr lang="ru-RU" sz="2800" dirty="0">
                <a:solidFill>
                  <a:srgbClr val="EFC10B"/>
                </a:solidFill>
              </a:rPr>
              <a:t>, </a:t>
            </a:r>
            <a:r>
              <a:rPr lang="en-US" sz="2800" dirty="0" err="1">
                <a:solidFill>
                  <a:srgbClr val="EFC10B"/>
                </a:solidFill>
              </a:rPr>
              <a:t>Keitaro</a:t>
            </a:r>
            <a:r>
              <a:rPr lang="ru-RU" sz="2800" dirty="0">
                <a:solidFill>
                  <a:srgbClr val="EFC10B"/>
                </a:solidFill>
              </a:rPr>
              <a:t> – </a:t>
            </a:r>
            <a:r>
              <a:rPr lang="ru-RU" sz="2800" dirty="0">
                <a:solidFill>
                  <a:schemeClr val="bg1"/>
                </a:solidFill>
              </a:rPr>
              <a:t>для настройки и проверки </a:t>
            </a:r>
            <a:r>
              <a:rPr lang="en-US" sz="2800" dirty="0">
                <a:solidFill>
                  <a:schemeClr val="bg1"/>
                </a:solidFill>
              </a:rPr>
              <a:t>GSC</a:t>
            </a:r>
            <a:br>
              <a:rPr lang="ru-RU" sz="2800" dirty="0">
                <a:solidFill>
                  <a:srgbClr val="EFC10B"/>
                </a:solidFill>
              </a:rPr>
            </a:br>
            <a:r>
              <a:rPr lang="en-US" sz="2800" dirty="0">
                <a:solidFill>
                  <a:srgbClr val="EFC10B"/>
                </a:solidFill>
              </a:rPr>
              <a:t>trends.builtwith.com, statdom.ru</a:t>
            </a:r>
            <a:r>
              <a:rPr lang="ru-RU" sz="2800" dirty="0">
                <a:solidFill>
                  <a:srgbClr val="EFC10B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– для выбора популярных решений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EFC10B"/>
                </a:solidFill>
              </a:rPr>
              <a:t>webdatastats.com/</a:t>
            </a:r>
            <a:r>
              <a:rPr lang="en-US" sz="2800" dirty="0" err="1">
                <a:solidFill>
                  <a:srgbClr val="EFC10B"/>
                </a:solidFill>
              </a:rPr>
              <a:t>ru#check-site</a:t>
            </a:r>
            <a:r>
              <a:rPr lang="en-US" sz="2800" dirty="0">
                <a:solidFill>
                  <a:srgbClr val="EFC10B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– </a:t>
            </a:r>
            <a:r>
              <a:rPr lang="ru-RU" sz="2800" dirty="0">
                <a:solidFill>
                  <a:schemeClr val="bg1"/>
                </a:solidFill>
              </a:rPr>
              <a:t>проверка маскировки </a:t>
            </a:r>
            <a:r>
              <a:rPr lang="en-US" sz="2800" dirty="0">
                <a:solidFill>
                  <a:schemeClr val="bg1"/>
                </a:solidFill>
              </a:rPr>
              <a:t>CMS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rgbClr val="EFC10B"/>
                </a:solidFill>
              </a:rPr>
              <a:t>answerthepublic.com</a:t>
            </a:r>
            <a:r>
              <a:rPr lang="ru-RU" sz="2800" dirty="0">
                <a:solidFill>
                  <a:srgbClr val="EFC10B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– для генерации тем статей в </a:t>
            </a:r>
            <a:r>
              <a:rPr lang="ru-RU" sz="2800" dirty="0" err="1">
                <a:solidFill>
                  <a:schemeClr val="bg1"/>
                </a:solidFill>
              </a:rPr>
              <a:t>бурже</a:t>
            </a:r>
            <a:endParaRPr lang="ru-RU" sz="2800" dirty="0">
              <a:solidFill>
                <a:srgbClr val="EFC1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900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s://kruchu-werchu.ru/img/offer-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6" b="20986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9BE119-794D-0491-73C8-EB19D823C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78" y="4621952"/>
            <a:ext cx="1849044" cy="2033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EDA0B7-4880-4D34-B4CA-CA92D198A47D}"/>
              </a:ext>
            </a:extLst>
          </p:cNvPr>
          <p:cNvSpPr txBox="1"/>
          <p:nvPr/>
        </p:nvSpPr>
        <p:spPr>
          <a:xfrm>
            <a:off x="5687327" y="3429000"/>
            <a:ext cx="6324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Докладчик на отраслевых конференциях: </a:t>
            </a:r>
          </a:p>
          <a:p>
            <a:r>
              <a:rPr lang="en-US" dirty="0" err="1">
                <a:solidFill>
                  <a:schemeClr val="bg1"/>
                </a:solidFill>
              </a:rPr>
              <a:t>BalticDigitalDays</a:t>
            </a:r>
            <a:r>
              <a:rPr lang="en-US" dirty="0">
                <a:solidFill>
                  <a:schemeClr val="bg1"/>
                </a:solidFill>
              </a:rPr>
              <a:t>, Cyber Marketing, </a:t>
            </a:r>
            <a:r>
              <a:rPr lang="en-US" dirty="0" err="1">
                <a:solidFill>
                  <a:schemeClr val="bg1"/>
                </a:solidFill>
              </a:rPr>
              <a:t>SeoConf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Неделя </a:t>
            </a:r>
            <a:r>
              <a:rPr lang="ru-RU" dirty="0" err="1">
                <a:solidFill>
                  <a:schemeClr val="bg1"/>
                </a:solidFill>
              </a:rPr>
              <a:t>Байнета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ProTraffic.Marathon</a:t>
            </a:r>
            <a:r>
              <a:rPr lang="en-US" dirty="0">
                <a:solidFill>
                  <a:schemeClr val="bg1"/>
                </a:solidFill>
              </a:rPr>
              <a:t>, SEO DAY, </a:t>
            </a:r>
            <a:r>
              <a:rPr lang="en-US" dirty="0" err="1">
                <a:solidFill>
                  <a:schemeClr val="bg1"/>
                </a:solidFill>
              </a:rPr>
              <a:t>AllinTopConf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Webpromoexpert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КИНЗА, Стачка, </a:t>
            </a:r>
            <a:r>
              <a:rPr lang="en-US" dirty="0" err="1">
                <a:solidFill>
                  <a:schemeClr val="bg1"/>
                </a:solidFill>
              </a:rPr>
              <a:t>SemPro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РИФ, </a:t>
            </a:r>
            <a:r>
              <a:rPr lang="en-US" dirty="0">
                <a:solidFill>
                  <a:schemeClr val="bg1"/>
                </a:solidFill>
              </a:rPr>
              <a:t>UDC, Optimization, </a:t>
            </a:r>
            <a:r>
              <a:rPr lang="ru-RU" dirty="0">
                <a:solidFill>
                  <a:schemeClr val="bg1"/>
                </a:solidFill>
              </a:rPr>
              <a:t>КИТ-Форум, </a:t>
            </a:r>
            <a:r>
              <a:rPr lang="en-US" dirty="0" err="1">
                <a:solidFill>
                  <a:schemeClr val="bg1"/>
                </a:solidFill>
              </a:rPr>
              <a:t>SEOClub</a:t>
            </a:r>
            <a:r>
              <a:rPr lang="en-US" dirty="0">
                <a:solidFill>
                  <a:schemeClr val="bg1"/>
                </a:solidFill>
              </a:rPr>
              <a:t>, BRO Conf, </a:t>
            </a:r>
            <a:r>
              <a:rPr lang="ru-RU" dirty="0" err="1">
                <a:solidFill>
                  <a:schemeClr val="bg1"/>
                </a:solidFill>
              </a:rPr>
              <a:t>Вебмастерская</a:t>
            </a:r>
            <a:r>
              <a:rPr lang="ru-RU" dirty="0">
                <a:solidFill>
                  <a:schemeClr val="bg1"/>
                </a:solidFill>
              </a:rPr>
              <a:t> Яндекса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A793812-CCBD-42D8-8722-49DCB9E437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2438" t="5385" r="23813" b="33553"/>
          <a:stretch/>
        </p:blipFill>
        <p:spPr>
          <a:xfrm>
            <a:off x="1228337" y="1108659"/>
            <a:ext cx="3080526" cy="3059005"/>
          </a:xfrm>
          <a:prstGeom prst="ellipse">
            <a:avLst/>
          </a:prstGeom>
          <a:ln w="63500" cap="rnd">
            <a:solidFill>
              <a:srgbClr val="EFC10B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B349CAD-BBA7-4C09-AE72-E1D30814B4A0}"/>
              </a:ext>
            </a:extLst>
          </p:cNvPr>
          <p:cNvSpPr/>
          <p:nvPr/>
        </p:nvSpPr>
        <p:spPr>
          <a:xfrm>
            <a:off x="5687327" y="1264608"/>
            <a:ext cx="54264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rgbClr val="EFC10B"/>
                </a:solidFill>
              </a:rPr>
              <a:t>Денис</a:t>
            </a:r>
            <a:br>
              <a:rPr lang="ru-RU" sz="6000" dirty="0">
                <a:solidFill>
                  <a:srgbClr val="EFC10B"/>
                </a:solidFill>
              </a:rPr>
            </a:br>
            <a:r>
              <a:rPr lang="ru-RU" sz="6000" dirty="0">
                <a:solidFill>
                  <a:srgbClr val="EFC10B"/>
                </a:solidFill>
              </a:rPr>
              <a:t>Нарижный</a:t>
            </a:r>
            <a:endParaRPr lang="ru-RU" sz="6000" b="0" i="0" dirty="0">
              <a:solidFill>
                <a:srgbClr val="EFC10B"/>
              </a:solidFill>
              <a:effectLst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5A201D9-982E-44BD-BD3A-0AD3134E297B}"/>
              </a:ext>
            </a:extLst>
          </p:cNvPr>
          <p:cNvSpPr/>
          <p:nvPr/>
        </p:nvSpPr>
        <p:spPr>
          <a:xfrm>
            <a:off x="1228337" y="5575868"/>
            <a:ext cx="10194839" cy="9202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bg1"/>
                </a:solidFill>
              </a:rPr>
              <a:t>Делаю сетки сайтов </a:t>
            </a:r>
            <a:r>
              <a:rPr lang="ru-RU" sz="4000" dirty="0">
                <a:solidFill>
                  <a:srgbClr val="EFC10B"/>
                </a:solidFill>
              </a:rPr>
              <a:t>больше 10 лет…</a:t>
            </a:r>
          </a:p>
        </p:txBody>
      </p:sp>
    </p:spTree>
    <p:extLst>
      <p:ext uri="{BB962C8B-B14F-4D97-AF65-F5344CB8AC3E}">
        <p14:creationId xmlns:p14="http://schemas.microsoft.com/office/powerpoint/2010/main" val="3470220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s://kruchu-werchu.ru/img/offer-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6" b="20986"/>
          <a:stretch/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9BE119-794D-0491-73C8-EB19D823C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759" y="6323752"/>
            <a:ext cx="1849044" cy="20339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C0F19CD-5BF4-4C7B-B5E7-6E5E9C550FD5}"/>
              </a:ext>
            </a:extLst>
          </p:cNvPr>
          <p:cNvSpPr/>
          <p:nvPr/>
        </p:nvSpPr>
        <p:spPr>
          <a:xfrm>
            <a:off x="953320" y="1703338"/>
            <a:ext cx="9726561" cy="32571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Каждый сайт на отдельном </a:t>
            </a:r>
            <a:r>
              <a:rPr lang="en-US" sz="2800" dirty="0">
                <a:solidFill>
                  <a:schemeClr val="bg1"/>
                </a:solidFill>
              </a:rPr>
              <a:t>IP</a:t>
            </a:r>
            <a:endParaRPr lang="ru-RU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Версии </a:t>
            </a:r>
            <a:r>
              <a:rPr lang="en-US" sz="2800" dirty="0">
                <a:solidFill>
                  <a:schemeClr val="bg1"/>
                </a:solidFill>
              </a:rPr>
              <a:t>CMS </a:t>
            </a:r>
            <a:r>
              <a:rPr lang="ru-RU" sz="2800" dirty="0">
                <a:solidFill>
                  <a:schemeClr val="bg1"/>
                </a:solidFill>
              </a:rPr>
              <a:t>сайтов отличаются (маскировка)</a:t>
            </a: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Среднее количество страниц на одном сайте - 50 </a:t>
            </a:r>
            <a:r>
              <a:rPr lang="ru-RU" sz="2800" dirty="0" err="1">
                <a:solidFill>
                  <a:schemeClr val="bg1"/>
                </a:solidFill>
              </a:rPr>
              <a:t>шт</a:t>
            </a:r>
            <a:endParaRPr lang="ru-RU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Средний объем статьи 2 500 знаков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Преимущественно тематический контент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D83B8BC-5296-2F35-9B0E-AE8E6228CD1A}"/>
              </a:ext>
            </a:extLst>
          </p:cNvPr>
          <p:cNvSpPr/>
          <p:nvPr/>
        </p:nvSpPr>
        <p:spPr>
          <a:xfrm>
            <a:off x="953320" y="456499"/>
            <a:ext cx="10930483" cy="9202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bg1"/>
                </a:solidFill>
              </a:rPr>
              <a:t>Поднятие сайта на «мультидомене»</a:t>
            </a:r>
          </a:p>
        </p:txBody>
      </p:sp>
    </p:spTree>
    <p:extLst>
      <p:ext uri="{BB962C8B-B14F-4D97-AF65-F5344CB8AC3E}">
        <p14:creationId xmlns:p14="http://schemas.microsoft.com/office/powerpoint/2010/main" val="505113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s://kruchu-werchu.ru/img/offer-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6" b="20986"/>
          <a:stretch/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9BE119-794D-0491-73C8-EB19D823C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759" y="6323752"/>
            <a:ext cx="1849044" cy="20339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C0F19CD-5BF4-4C7B-B5E7-6E5E9C550FD5}"/>
              </a:ext>
            </a:extLst>
          </p:cNvPr>
          <p:cNvSpPr/>
          <p:nvPr/>
        </p:nvSpPr>
        <p:spPr>
          <a:xfrm>
            <a:off x="953320" y="1703338"/>
            <a:ext cx="9726561" cy="45498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Маркированные списки /таблицы</a:t>
            </a: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en-US" sz="2800" dirty="0">
                <a:solidFill>
                  <a:schemeClr val="bg1"/>
                </a:solidFill>
              </a:rPr>
              <a:t>H2</a:t>
            </a:r>
            <a:r>
              <a:rPr lang="ru-RU" sz="2800" dirty="0">
                <a:solidFill>
                  <a:schemeClr val="bg1"/>
                </a:solidFill>
              </a:rPr>
              <a:t> / </a:t>
            </a:r>
            <a:r>
              <a:rPr lang="en-US" sz="2800" dirty="0">
                <a:solidFill>
                  <a:schemeClr val="bg1"/>
                </a:solidFill>
              </a:rPr>
              <a:t>H3 </a:t>
            </a:r>
            <a:r>
              <a:rPr lang="ru-RU" sz="2800" dirty="0">
                <a:solidFill>
                  <a:schemeClr val="bg1"/>
                </a:solidFill>
              </a:rPr>
              <a:t>/</a:t>
            </a:r>
            <a:r>
              <a:rPr lang="en-US" sz="2800" dirty="0">
                <a:solidFill>
                  <a:schemeClr val="bg1"/>
                </a:solidFill>
              </a:rPr>
              <a:t> H4</a:t>
            </a:r>
            <a:endParaRPr lang="ru-RU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Цитаты экспертов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Полезные изображения</a:t>
            </a: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Блок </a:t>
            </a:r>
            <a:r>
              <a:rPr lang="en-US" sz="2800" dirty="0">
                <a:solidFill>
                  <a:schemeClr val="bg1"/>
                </a:solidFill>
              </a:rPr>
              <a:t>FAQ</a:t>
            </a:r>
            <a:endParaRPr lang="ru-RU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Видео</a:t>
            </a: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Авторы публикаций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D83B8BC-5296-2F35-9B0E-AE8E6228CD1A}"/>
              </a:ext>
            </a:extLst>
          </p:cNvPr>
          <p:cNvSpPr/>
          <p:nvPr/>
        </p:nvSpPr>
        <p:spPr>
          <a:xfrm>
            <a:off x="953320" y="456499"/>
            <a:ext cx="10930483" cy="9202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bg1"/>
                </a:solidFill>
              </a:rPr>
              <a:t>Требования к контенту</a:t>
            </a:r>
          </a:p>
        </p:txBody>
      </p:sp>
    </p:spTree>
    <p:extLst>
      <p:ext uri="{BB962C8B-B14F-4D97-AF65-F5344CB8AC3E}">
        <p14:creationId xmlns:p14="http://schemas.microsoft.com/office/powerpoint/2010/main" val="2923988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s://kruchu-werchu.ru/img/offer-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6" b="20986"/>
          <a:stretch/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9BE119-794D-0491-73C8-EB19D823C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759" y="6323752"/>
            <a:ext cx="1849044" cy="20339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C0F19CD-5BF4-4C7B-B5E7-6E5E9C550FD5}"/>
              </a:ext>
            </a:extLst>
          </p:cNvPr>
          <p:cNvSpPr/>
          <p:nvPr/>
        </p:nvSpPr>
        <p:spPr>
          <a:xfrm>
            <a:off x="953320" y="1703338"/>
            <a:ext cx="10930483" cy="390350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В большинстве случаев 1-3 ссылки с домена </a:t>
            </a: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Не ставим ссылок больше, чем 10% от страниц в индексе (1/10)</a:t>
            </a: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Ссылки ставим не только на себя</a:t>
            </a: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Статья под ссылку 5 000 - 15 000 знаков</a:t>
            </a: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1 сквозняк (изображение) на 20-30 сайтов (1/30)</a:t>
            </a: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Ссылка из новой статьи с анонсом на главной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D83B8BC-5296-2F35-9B0E-AE8E6228CD1A}"/>
              </a:ext>
            </a:extLst>
          </p:cNvPr>
          <p:cNvSpPr/>
          <p:nvPr/>
        </p:nvSpPr>
        <p:spPr>
          <a:xfrm>
            <a:off x="953320" y="456499"/>
            <a:ext cx="10930483" cy="9202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bg1"/>
                </a:solidFill>
              </a:rPr>
              <a:t>Простановка ссылок</a:t>
            </a:r>
          </a:p>
        </p:txBody>
      </p:sp>
    </p:spTree>
    <p:extLst>
      <p:ext uri="{BB962C8B-B14F-4D97-AF65-F5344CB8AC3E}">
        <p14:creationId xmlns:p14="http://schemas.microsoft.com/office/powerpoint/2010/main" val="1009605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s://kruchu-werchu.ru/img/offer-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6" b="20986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9BE119-794D-0491-73C8-EB19D823C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759" y="6323752"/>
            <a:ext cx="1849044" cy="20339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C0F19CD-5BF4-4C7B-B5E7-6E5E9C550FD5}"/>
              </a:ext>
            </a:extLst>
          </p:cNvPr>
          <p:cNvSpPr/>
          <p:nvPr/>
        </p:nvSpPr>
        <p:spPr>
          <a:xfrm>
            <a:off x="953320" y="1703338"/>
            <a:ext cx="9726561" cy="13181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Прогоны по каталогам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Усиление ссылок трафиком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D83B8BC-5296-2F35-9B0E-AE8E6228CD1A}"/>
              </a:ext>
            </a:extLst>
          </p:cNvPr>
          <p:cNvSpPr/>
          <p:nvPr/>
        </p:nvSpPr>
        <p:spPr>
          <a:xfrm>
            <a:off x="953320" y="456499"/>
            <a:ext cx="10930483" cy="9202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bg1"/>
                </a:solidFill>
              </a:rPr>
              <a:t>Усиление </a:t>
            </a:r>
            <a:r>
              <a:rPr lang="ru-RU" sz="4000" dirty="0" err="1">
                <a:solidFill>
                  <a:schemeClr val="bg1"/>
                </a:solidFill>
              </a:rPr>
              <a:t>беклинков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TR2 </a:t>
            </a:r>
            <a:r>
              <a:rPr lang="ru-RU" sz="4000" dirty="0">
                <a:solidFill>
                  <a:schemeClr val="bg1"/>
                </a:solidFill>
              </a:rPr>
              <a:t>и </a:t>
            </a:r>
            <a:r>
              <a:rPr lang="en-US" sz="4000" dirty="0">
                <a:solidFill>
                  <a:schemeClr val="bg1"/>
                </a:solidFill>
              </a:rPr>
              <a:t>TR3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CE6EB9E-F404-457C-93E4-D4D9A0EA736C}"/>
              </a:ext>
            </a:extLst>
          </p:cNvPr>
          <p:cNvSpPr/>
          <p:nvPr/>
        </p:nvSpPr>
        <p:spPr>
          <a:xfrm>
            <a:off x="953320" y="3120351"/>
            <a:ext cx="7289159" cy="17481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8000" dirty="0">
                <a:solidFill>
                  <a:srgbClr val="FFC000"/>
                </a:solidFill>
              </a:rPr>
              <a:t>DR 3 &gt;&gt; DR 31</a:t>
            </a:r>
            <a:endParaRPr lang="ru-RU" sz="8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586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s://kruchu-werchu.ru/img/offer-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6" b="20986"/>
          <a:stretch/>
        </p:blipFill>
        <p:spPr bwMode="auto">
          <a:xfrm>
            <a:off x="0" y="10166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-2" y="1868530"/>
            <a:ext cx="121920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EFC10B"/>
                </a:solidFill>
              </a:rPr>
              <a:t>Экономика</a:t>
            </a:r>
            <a:r>
              <a:rPr lang="ru-RU" sz="6000" dirty="0">
                <a:solidFill>
                  <a:schemeClr val="bg1"/>
                </a:solidFill>
              </a:rPr>
              <a:t> построения</a:t>
            </a:r>
            <a:br>
              <a:rPr lang="ru-RU" sz="6000" dirty="0">
                <a:solidFill>
                  <a:schemeClr val="bg1"/>
                </a:solidFill>
              </a:rPr>
            </a:br>
            <a:r>
              <a:rPr lang="ru-RU" sz="6000" dirty="0">
                <a:solidFill>
                  <a:schemeClr val="bg1"/>
                </a:solidFill>
              </a:rPr>
              <a:t> ссылок со своих PBN</a:t>
            </a:r>
            <a:endParaRPr lang="ru-RU" sz="6000" dirty="0">
              <a:solidFill>
                <a:srgbClr val="FFC40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9BE119-794D-0491-73C8-EB19D823C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476" y="5676052"/>
            <a:ext cx="1849044" cy="20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s://kruchu-werchu.ru/img/offer-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6" b="20986"/>
          <a:stretch/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9BE119-794D-0491-73C8-EB19D823C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759" y="6323752"/>
            <a:ext cx="1849044" cy="20339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C0F19CD-5BF4-4C7B-B5E7-6E5E9C550FD5}"/>
              </a:ext>
            </a:extLst>
          </p:cNvPr>
          <p:cNvSpPr/>
          <p:nvPr/>
        </p:nvSpPr>
        <p:spPr>
          <a:xfrm>
            <a:off x="953319" y="1703338"/>
            <a:ext cx="10930483" cy="30469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Контент отдел – 2 копирайтера + 1 </a:t>
            </a:r>
            <a:r>
              <a:rPr lang="ru-RU" sz="2800" dirty="0" err="1">
                <a:solidFill>
                  <a:schemeClr val="bg1"/>
                </a:solidFill>
              </a:rPr>
              <a:t>промт</a:t>
            </a:r>
            <a:r>
              <a:rPr lang="ru-RU" sz="2800" dirty="0">
                <a:solidFill>
                  <a:schemeClr val="bg1"/>
                </a:solidFill>
              </a:rPr>
              <a:t>-инженер</a:t>
            </a: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en-US" sz="2800" dirty="0">
                <a:solidFill>
                  <a:schemeClr val="bg1"/>
                </a:solidFill>
              </a:rPr>
              <a:t>SEO</a:t>
            </a:r>
            <a:r>
              <a:rPr lang="ru-RU" sz="2800" dirty="0">
                <a:solidFill>
                  <a:schemeClr val="bg1"/>
                </a:solidFill>
              </a:rPr>
              <a:t> отдел – 2 специалиста + 1 тимлид</a:t>
            </a: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Отдел ПФ – 1 сотрудник</a:t>
            </a: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Отдел разработки – 3 программиста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D83B8BC-5296-2F35-9B0E-AE8E6228CD1A}"/>
              </a:ext>
            </a:extLst>
          </p:cNvPr>
          <p:cNvSpPr/>
          <p:nvPr/>
        </p:nvSpPr>
        <p:spPr>
          <a:xfrm>
            <a:off x="953320" y="456499"/>
            <a:ext cx="10930483" cy="9202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bg1"/>
                </a:solidFill>
              </a:rPr>
              <a:t>Действующие лица </a:t>
            </a:r>
            <a:r>
              <a:rPr lang="ru-RU" sz="4000" dirty="0">
                <a:solidFill>
                  <a:srgbClr val="EFC10B"/>
                </a:solidFill>
              </a:rPr>
              <a:t>10+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3436903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s://kruchu-werchu.ru/img/offer-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6" b="20986"/>
          <a:stretch/>
        </p:blipFill>
        <p:spPr bwMode="auto">
          <a:xfrm>
            <a:off x="-3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-2" y="1868530"/>
            <a:ext cx="121920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EFC10B"/>
                </a:solidFill>
              </a:rPr>
              <a:t>Сколько стоит сетка</a:t>
            </a:r>
            <a:br>
              <a:rPr lang="ru-RU" sz="6000" b="1" dirty="0">
                <a:solidFill>
                  <a:srgbClr val="EFC10B"/>
                </a:solidFill>
              </a:rPr>
            </a:br>
            <a:r>
              <a:rPr lang="ru-RU" sz="6000" b="1" dirty="0">
                <a:solidFill>
                  <a:srgbClr val="EFC10B"/>
                </a:solidFill>
              </a:rPr>
              <a:t> из 50 сайтов? </a:t>
            </a:r>
            <a:endParaRPr lang="ru-RU" sz="6000" dirty="0">
              <a:solidFill>
                <a:srgbClr val="FFC40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9BE119-794D-0491-73C8-EB19D823C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476" y="5676052"/>
            <a:ext cx="1849044" cy="20339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9225884-70F2-40AD-B47F-B2F7E8916A5A}"/>
              </a:ext>
            </a:extLst>
          </p:cNvPr>
          <p:cNvSpPr/>
          <p:nvPr/>
        </p:nvSpPr>
        <p:spPr>
          <a:xfrm>
            <a:off x="4313952" y="1406865"/>
            <a:ext cx="356409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bg1"/>
                </a:solidFill>
              </a:rPr>
              <a:t>Внимание вопрос: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53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s://kruchu-werchu.ru/img/offer-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6" b="20986"/>
          <a:stretch/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9BE119-794D-0491-73C8-EB19D823C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759" y="6323752"/>
            <a:ext cx="1849044" cy="20339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C0F19CD-5BF4-4C7B-B5E7-6E5E9C550FD5}"/>
              </a:ext>
            </a:extLst>
          </p:cNvPr>
          <p:cNvSpPr/>
          <p:nvPr/>
        </p:nvSpPr>
        <p:spPr>
          <a:xfrm>
            <a:off x="953320" y="1703338"/>
            <a:ext cx="9726561" cy="24006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Настройка 2х серверов с репликацией </a:t>
            </a:r>
            <a:r>
              <a:rPr lang="ru-RU" sz="2800" dirty="0">
                <a:solidFill>
                  <a:srgbClr val="FFC000"/>
                </a:solidFill>
              </a:rPr>
              <a:t>- 180 000 </a:t>
            </a:r>
            <a:r>
              <a:rPr lang="ru-RU" sz="2800" dirty="0" err="1">
                <a:solidFill>
                  <a:srgbClr val="FFC000"/>
                </a:solidFill>
              </a:rPr>
              <a:t>руб</a:t>
            </a:r>
            <a:endParaRPr lang="ru-RU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Аренда и обслуживание серверов </a:t>
            </a:r>
            <a:r>
              <a:rPr lang="en-US" sz="2800" dirty="0">
                <a:solidFill>
                  <a:srgbClr val="EFC10B"/>
                </a:solidFill>
              </a:rPr>
              <a:t>~</a:t>
            </a:r>
            <a:r>
              <a:rPr lang="ru-RU" sz="2800" dirty="0">
                <a:solidFill>
                  <a:srgbClr val="EFC10B"/>
                </a:solidFill>
              </a:rPr>
              <a:t> </a:t>
            </a:r>
            <a:r>
              <a:rPr lang="ru-RU" sz="2800" dirty="0">
                <a:solidFill>
                  <a:srgbClr val="FFC000"/>
                </a:solidFill>
              </a:rPr>
              <a:t>20 000 </a:t>
            </a:r>
            <a:r>
              <a:rPr lang="ru-RU" sz="2800" dirty="0" err="1">
                <a:solidFill>
                  <a:srgbClr val="FFC000"/>
                </a:solidFill>
              </a:rPr>
              <a:t>руб</a:t>
            </a:r>
            <a:endParaRPr lang="ru-RU" sz="2800" dirty="0">
              <a:solidFill>
                <a:srgbClr val="FFC000"/>
              </a:solidFill>
            </a:endParaRP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endParaRPr lang="ru-RU" sz="28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D83B8BC-5296-2F35-9B0E-AE8E6228CD1A}"/>
              </a:ext>
            </a:extLst>
          </p:cNvPr>
          <p:cNvSpPr/>
          <p:nvPr/>
        </p:nvSpPr>
        <p:spPr>
          <a:xfrm>
            <a:off x="953320" y="456499"/>
            <a:ext cx="10930483" cy="9202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bg1"/>
                </a:solidFill>
              </a:rPr>
              <a:t>Экономика построения ссылок со своих PBN</a:t>
            </a:r>
          </a:p>
        </p:txBody>
      </p:sp>
    </p:spTree>
    <p:extLst>
      <p:ext uri="{BB962C8B-B14F-4D97-AF65-F5344CB8AC3E}">
        <p14:creationId xmlns:p14="http://schemas.microsoft.com/office/powerpoint/2010/main" val="2709398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s://kruchu-werchu.ru/img/offer-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6" b="20986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9BE119-794D-0491-73C8-EB19D823C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759" y="6323752"/>
            <a:ext cx="1849044" cy="20339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C0F19CD-5BF4-4C7B-B5E7-6E5E9C550FD5}"/>
              </a:ext>
            </a:extLst>
          </p:cNvPr>
          <p:cNvSpPr/>
          <p:nvPr/>
        </p:nvSpPr>
        <p:spPr>
          <a:xfrm>
            <a:off x="953320" y="1703338"/>
            <a:ext cx="9726561" cy="390350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en-US" sz="2800" b="1" dirty="0">
                <a:solidFill>
                  <a:schemeClr val="bg1"/>
                </a:solidFill>
              </a:rPr>
              <a:t>DR 0 – DR 5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rgbClr val="FFC000"/>
                </a:solidFill>
              </a:rPr>
              <a:t>- 17 500 </a:t>
            </a:r>
            <a:r>
              <a:rPr lang="ru-RU" sz="2800" dirty="0" err="1">
                <a:solidFill>
                  <a:srgbClr val="FFC000"/>
                </a:solidFill>
              </a:rPr>
              <a:t>руб</a:t>
            </a:r>
            <a:endParaRPr lang="en-US" sz="2800" dirty="0">
              <a:solidFill>
                <a:srgbClr val="FFC000"/>
              </a:solidFill>
            </a:endParaRP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en-US" sz="2800" b="1" dirty="0">
                <a:solidFill>
                  <a:schemeClr val="bg1"/>
                </a:solidFill>
              </a:rPr>
              <a:t>DR 5 – DR 10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rgbClr val="FFC000"/>
                </a:solidFill>
              </a:rPr>
              <a:t>- 19 500 </a:t>
            </a:r>
            <a:r>
              <a:rPr lang="ru-RU" sz="2800" dirty="0" err="1">
                <a:solidFill>
                  <a:srgbClr val="FFC000"/>
                </a:solidFill>
              </a:rPr>
              <a:t>руб</a:t>
            </a: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en-US" sz="2800" b="1" dirty="0">
                <a:solidFill>
                  <a:schemeClr val="bg1"/>
                </a:solidFill>
              </a:rPr>
              <a:t>DR 1</a:t>
            </a:r>
            <a:r>
              <a:rPr lang="ru-RU" sz="2800" b="1" dirty="0">
                <a:solidFill>
                  <a:schemeClr val="bg1"/>
                </a:solidFill>
              </a:rPr>
              <a:t>1</a:t>
            </a:r>
            <a:r>
              <a:rPr lang="en-US" sz="2800" b="1" dirty="0">
                <a:solidFill>
                  <a:schemeClr val="bg1"/>
                </a:solidFill>
              </a:rPr>
              <a:t> – DR 15</a:t>
            </a:r>
            <a:r>
              <a:rPr lang="ru-RU" sz="2800" dirty="0">
                <a:solidFill>
                  <a:srgbClr val="FFC000"/>
                </a:solidFill>
              </a:rPr>
              <a:t> - 21 500 </a:t>
            </a:r>
            <a:r>
              <a:rPr lang="ru-RU" sz="2800" dirty="0" err="1">
                <a:solidFill>
                  <a:srgbClr val="FFC000"/>
                </a:solidFill>
              </a:rPr>
              <a:t>руб</a:t>
            </a: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en-US" sz="2800" b="1" dirty="0">
                <a:solidFill>
                  <a:schemeClr val="bg1"/>
                </a:solidFill>
              </a:rPr>
              <a:t>DR 1</a:t>
            </a:r>
            <a:r>
              <a:rPr lang="ru-RU" sz="2800" b="1" dirty="0">
                <a:solidFill>
                  <a:schemeClr val="bg1"/>
                </a:solidFill>
              </a:rPr>
              <a:t>6</a:t>
            </a:r>
            <a:r>
              <a:rPr lang="en-US" sz="2800" b="1" dirty="0">
                <a:solidFill>
                  <a:schemeClr val="bg1"/>
                </a:solidFill>
              </a:rPr>
              <a:t> – DR </a:t>
            </a:r>
            <a:r>
              <a:rPr lang="ru-RU" sz="2800" b="1" dirty="0">
                <a:solidFill>
                  <a:schemeClr val="bg1"/>
                </a:solidFill>
              </a:rPr>
              <a:t>3</a:t>
            </a:r>
            <a:r>
              <a:rPr lang="en-US" sz="2800" b="1" dirty="0">
                <a:solidFill>
                  <a:schemeClr val="bg1"/>
                </a:solidFill>
              </a:rPr>
              <a:t>0</a:t>
            </a:r>
            <a:r>
              <a:rPr lang="ru-RU" sz="2800" dirty="0">
                <a:solidFill>
                  <a:srgbClr val="FFC000"/>
                </a:solidFill>
              </a:rPr>
              <a:t> - 26 500 </a:t>
            </a:r>
            <a:r>
              <a:rPr lang="ru-RU" sz="2800" dirty="0" err="1">
                <a:solidFill>
                  <a:srgbClr val="FFC000"/>
                </a:solidFill>
              </a:rPr>
              <a:t>руб</a:t>
            </a: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en-US" sz="2800" b="1" dirty="0">
                <a:solidFill>
                  <a:schemeClr val="bg1"/>
                </a:solidFill>
              </a:rPr>
              <a:t>DR </a:t>
            </a:r>
            <a:r>
              <a:rPr lang="ru-RU" sz="2800" b="1" dirty="0">
                <a:solidFill>
                  <a:schemeClr val="bg1"/>
                </a:solidFill>
              </a:rPr>
              <a:t>31</a:t>
            </a:r>
            <a:r>
              <a:rPr lang="en-US" sz="2800" b="1" dirty="0">
                <a:solidFill>
                  <a:schemeClr val="bg1"/>
                </a:solidFill>
              </a:rPr>
              <a:t> – DR </a:t>
            </a:r>
            <a:r>
              <a:rPr lang="ru-RU" sz="2800" b="1" dirty="0">
                <a:solidFill>
                  <a:schemeClr val="bg1"/>
                </a:solidFill>
              </a:rPr>
              <a:t>50</a:t>
            </a:r>
            <a:r>
              <a:rPr lang="ru-RU" sz="2800" dirty="0">
                <a:solidFill>
                  <a:srgbClr val="FFC000"/>
                </a:solidFill>
              </a:rPr>
              <a:t> - 31 500 </a:t>
            </a:r>
            <a:r>
              <a:rPr lang="ru-RU" sz="2800" dirty="0" err="1">
                <a:solidFill>
                  <a:srgbClr val="FFC000"/>
                </a:solidFill>
              </a:rPr>
              <a:t>руб</a:t>
            </a: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en-US" sz="2800" b="1" dirty="0">
                <a:solidFill>
                  <a:schemeClr val="bg1"/>
                </a:solidFill>
              </a:rPr>
              <a:t>DR </a:t>
            </a:r>
            <a:r>
              <a:rPr lang="ru-RU" sz="2800" b="1" dirty="0">
                <a:solidFill>
                  <a:schemeClr val="bg1"/>
                </a:solidFill>
              </a:rPr>
              <a:t>51+</a:t>
            </a:r>
            <a:r>
              <a:rPr lang="ru-RU" sz="2800" dirty="0">
                <a:solidFill>
                  <a:srgbClr val="FFC000"/>
                </a:solidFill>
              </a:rPr>
              <a:t> - 46 500 </a:t>
            </a:r>
            <a:r>
              <a:rPr lang="ru-RU" sz="2800" dirty="0" err="1">
                <a:solidFill>
                  <a:srgbClr val="FFC000"/>
                </a:solidFill>
              </a:rPr>
              <a:t>руб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D83B8BC-5296-2F35-9B0E-AE8E6228CD1A}"/>
              </a:ext>
            </a:extLst>
          </p:cNvPr>
          <p:cNvSpPr/>
          <p:nvPr/>
        </p:nvSpPr>
        <p:spPr>
          <a:xfrm>
            <a:off x="953320" y="456499"/>
            <a:ext cx="10930483" cy="9202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bg1"/>
                </a:solidFill>
              </a:rPr>
              <a:t>Стоимость одного готового сайта </a:t>
            </a:r>
            <a:r>
              <a:rPr lang="en-US" sz="4000" dirty="0">
                <a:solidFill>
                  <a:schemeClr val="bg1"/>
                </a:solidFill>
              </a:rPr>
              <a:t>PBN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587F2F-1FBC-470A-85DD-9451C87798F1}"/>
              </a:ext>
            </a:extLst>
          </p:cNvPr>
          <p:cNvSpPr txBox="1"/>
          <p:nvPr/>
        </p:nvSpPr>
        <p:spPr>
          <a:xfrm>
            <a:off x="7907355" y="1957425"/>
            <a:ext cx="397644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chemeClr val="bg1"/>
                </a:solidFill>
              </a:rPr>
              <a:t>подбор и покупка доменов</a:t>
            </a:r>
          </a:p>
          <a:p>
            <a:pPr algn="r"/>
            <a:r>
              <a:rPr lang="ru-RU" sz="2000" dirty="0">
                <a:solidFill>
                  <a:schemeClr val="bg1"/>
                </a:solidFill>
              </a:rPr>
              <a:t>поднятие и проверки на фильтры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контент 100 000 знаков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дизайн + адаптивная верстка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подключение к мульти-WP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защита от лома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редиректы старых урл</a:t>
            </a:r>
          </a:p>
          <a:p>
            <a:pPr algn="r"/>
            <a:r>
              <a:rPr lang="ru-RU" sz="2000" dirty="0">
                <a:solidFill>
                  <a:schemeClr val="bg1"/>
                </a:solidFill>
              </a:rPr>
              <a:t>ускорение индексации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минимизация футпринтов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простановка ссылок</a:t>
            </a:r>
          </a:p>
          <a:p>
            <a:pPr algn="r"/>
            <a:r>
              <a:rPr lang="ru-RU" sz="2000" dirty="0">
                <a:solidFill>
                  <a:schemeClr val="bg1"/>
                </a:solidFill>
              </a:rPr>
              <a:t>построение tir2 и </a:t>
            </a:r>
            <a:r>
              <a:rPr lang="en-US" sz="2000" dirty="0">
                <a:solidFill>
                  <a:schemeClr val="bg1"/>
                </a:solidFill>
              </a:rPr>
              <a:t>tir3</a:t>
            </a:r>
            <a:endParaRPr lang="ru-RU" sz="2000" dirty="0">
              <a:solidFill>
                <a:schemeClr val="bg1"/>
              </a:solidFill>
            </a:endParaRPr>
          </a:p>
          <a:p>
            <a:pPr algn="r"/>
            <a:r>
              <a:rPr lang="ru-RU" sz="2000" dirty="0">
                <a:solidFill>
                  <a:schemeClr val="bg1"/>
                </a:solidFill>
              </a:rPr>
              <a:t>усиление ссылок tir2 и </a:t>
            </a:r>
            <a:r>
              <a:rPr lang="en-US" sz="2000" dirty="0">
                <a:solidFill>
                  <a:schemeClr val="bg1"/>
                </a:solidFill>
              </a:rPr>
              <a:t>tir3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28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s://kruchu-werchu.ru/img/offer-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6" b="20986"/>
          <a:stretch/>
        </p:blipFill>
        <p:spPr bwMode="auto">
          <a:xfrm>
            <a:off x="-3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-2" y="1868530"/>
            <a:ext cx="121920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EFC10B"/>
                </a:solidFill>
              </a:rPr>
              <a:t>Сетка из 50 сайтов</a:t>
            </a:r>
          </a:p>
          <a:p>
            <a:pPr algn="ctr"/>
            <a:r>
              <a:rPr lang="en-US" sz="6000" dirty="0">
                <a:solidFill>
                  <a:schemeClr val="bg1">
                    <a:lumMod val="95000"/>
                  </a:schemeClr>
                </a:solidFill>
              </a:rPr>
              <a:t>~ 1</a:t>
            </a:r>
            <a:r>
              <a:rPr lang="ru-RU" sz="6000" dirty="0">
                <a:solidFill>
                  <a:schemeClr val="bg1">
                    <a:lumMod val="95000"/>
                  </a:schemeClr>
                </a:solidFill>
              </a:rPr>
              <a:t>,5</a:t>
            </a:r>
            <a:r>
              <a:rPr lang="en-US" sz="6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6000" dirty="0">
                <a:solidFill>
                  <a:schemeClr val="bg1">
                    <a:lumMod val="95000"/>
                  </a:schemeClr>
                </a:solidFill>
              </a:rPr>
              <a:t>млн руб.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9BE119-794D-0491-73C8-EB19D823C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476" y="5676052"/>
            <a:ext cx="1849044" cy="20339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9225884-70F2-40AD-B47F-B2F7E8916A5A}"/>
              </a:ext>
            </a:extLst>
          </p:cNvPr>
          <p:cNvSpPr/>
          <p:nvPr/>
        </p:nvSpPr>
        <p:spPr>
          <a:xfrm>
            <a:off x="4313952" y="1406865"/>
            <a:ext cx="356409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bg1"/>
                </a:solidFill>
              </a:rPr>
              <a:t>Ответ: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96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s://kruchu-werchu.ru/img/offer-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6" b="20986"/>
          <a:stretch/>
        </p:blipFill>
        <p:spPr bwMode="auto">
          <a:xfrm>
            <a:off x="0" y="10166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-2" y="1868530"/>
            <a:ext cx="121920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</a:rPr>
              <a:t>Мы делаем</a:t>
            </a:r>
            <a:br>
              <a:rPr lang="ru-RU" sz="6000" dirty="0">
                <a:solidFill>
                  <a:schemeClr val="bg1"/>
                </a:solidFill>
              </a:rPr>
            </a:br>
            <a:r>
              <a:rPr lang="ru-RU" sz="6000" b="1" dirty="0">
                <a:solidFill>
                  <a:srgbClr val="EFC10B"/>
                </a:solidFill>
              </a:rPr>
              <a:t>лучшие</a:t>
            </a:r>
            <a:r>
              <a:rPr lang="ru-RU" sz="6000" dirty="0">
                <a:solidFill>
                  <a:schemeClr val="bg1"/>
                </a:solidFill>
              </a:rPr>
              <a:t> </a:t>
            </a:r>
            <a:r>
              <a:rPr lang="en-US" sz="6000" dirty="0">
                <a:solidFill>
                  <a:schemeClr val="bg1"/>
                </a:solidFill>
              </a:rPr>
              <a:t>PBN</a:t>
            </a:r>
            <a:endParaRPr lang="ru-RU" sz="6000" dirty="0">
              <a:solidFill>
                <a:srgbClr val="FFC40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9BE119-794D-0491-73C8-EB19D823C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476" y="5676052"/>
            <a:ext cx="1849044" cy="20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914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s://kruchu-werchu.ru/img/offer-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6" b="20986"/>
          <a:stretch/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915936-2EC3-4CC4-874B-8A2D356DD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927" y="1062660"/>
            <a:ext cx="3127345" cy="3151002"/>
          </a:xfrm>
          <a:prstGeom prst="ellipse">
            <a:avLst/>
          </a:prstGeom>
          <a:ln w="76200" cap="rnd">
            <a:solidFill>
              <a:srgbClr val="EFC10B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9BE119-794D-0491-73C8-EB19D823C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178" y="6272952"/>
            <a:ext cx="1849044" cy="2033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EDA0B7-4880-4D34-B4CA-CA92D198A47D}"/>
              </a:ext>
            </a:extLst>
          </p:cNvPr>
          <p:cNvSpPr txBox="1"/>
          <p:nvPr/>
        </p:nvSpPr>
        <p:spPr>
          <a:xfrm>
            <a:off x="5537199" y="3429000"/>
            <a:ext cx="38608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За лучшими </a:t>
            </a:r>
            <a:r>
              <a:rPr lang="en-US" dirty="0">
                <a:solidFill>
                  <a:schemeClr val="bg1"/>
                </a:solidFill>
              </a:rPr>
              <a:t>PBN</a:t>
            </a:r>
            <a:r>
              <a:rPr lang="ru-RU" dirty="0">
                <a:solidFill>
                  <a:schemeClr val="bg1"/>
                </a:solidFill>
              </a:rPr>
              <a:t> в Кручу Верчу!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B349CAD-BBA7-4C09-AE72-E1D30814B4A0}"/>
              </a:ext>
            </a:extLst>
          </p:cNvPr>
          <p:cNvSpPr/>
          <p:nvPr/>
        </p:nvSpPr>
        <p:spPr>
          <a:xfrm>
            <a:off x="5537199" y="1264608"/>
            <a:ext cx="54264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rgbClr val="EFC10B"/>
                </a:solidFill>
              </a:rPr>
              <a:t>Вопросы</a:t>
            </a:r>
            <a:br>
              <a:rPr lang="ru-RU" sz="6000" dirty="0">
                <a:solidFill>
                  <a:srgbClr val="EFC10B"/>
                </a:solidFill>
              </a:rPr>
            </a:br>
            <a:r>
              <a:rPr lang="ru-RU" sz="6000" dirty="0">
                <a:solidFill>
                  <a:srgbClr val="EFC10B"/>
                </a:solidFill>
              </a:rPr>
              <a:t>есть?</a:t>
            </a:r>
            <a:endParaRPr lang="ru-RU" sz="6000" b="0" i="0" dirty="0">
              <a:solidFill>
                <a:srgbClr val="EFC10B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99519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s://kruchu-werchu.ru/img/offer-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6" b="20986"/>
          <a:stretch/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9BE119-794D-0491-73C8-EB19D823C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759" y="6323752"/>
            <a:ext cx="1849044" cy="20339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C0F19CD-5BF4-4C7B-B5E7-6E5E9C550FD5}"/>
              </a:ext>
            </a:extLst>
          </p:cNvPr>
          <p:cNvSpPr/>
          <p:nvPr/>
        </p:nvSpPr>
        <p:spPr>
          <a:xfrm>
            <a:off x="953320" y="1703338"/>
            <a:ext cx="9726561" cy="30469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Когда и кому нужны PBN в рунете</a:t>
            </a: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Серверная часть – как основа успеха</a:t>
            </a: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Особенности технологии построения сетки</a:t>
            </a: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Экономика построения ссылок со своих PBN</a:t>
            </a:r>
            <a:endParaRPr lang="ru-RU" sz="2800" b="1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D83B8BC-5296-2F35-9B0E-AE8E6228CD1A}"/>
              </a:ext>
            </a:extLst>
          </p:cNvPr>
          <p:cNvSpPr/>
          <p:nvPr/>
        </p:nvSpPr>
        <p:spPr>
          <a:xfrm>
            <a:off x="953320" y="649154"/>
            <a:ext cx="9621143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>
                <a:solidFill>
                  <a:schemeClr val="bg1"/>
                </a:solidFill>
              </a:rPr>
              <a:t>План доклада</a:t>
            </a:r>
          </a:p>
        </p:txBody>
      </p:sp>
    </p:spTree>
    <p:extLst>
      <p:ext uri="{BB962C8B-B14F-4D97-AF65-F5344CB8AC3E}">
        <p14:creationId xmlns:p14="http://schemas.microsoft.com/office/powerpoint/2010/main" val="1920509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s://kruchu-werchu.ru/img/offer-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6" b="20986"/>
          <a:stretch/>
        </p:blipFill>
        <p:spPr bwMode="auto">
          <a:xfrm>
            <a:off x="0" y="10166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-2" y="1868530"/>
            <a:ext cx="121920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</a:rPr>
              <a:t>Когда и кому нужны</a:t>
            </a:r>
            <a:br>
              <a:rPr lang="ru-RU" sz="6000" dirty="0">
                <a:solidFill>
                  <a:schemeClr val="bg1"/>
                </a:solidFill>
              </a:rPr>
            </a:br>
            <a:r>
              <a:rPr lang="ru-RU" sz="6000" dirty="0">
                <a:solidFill>
                  <a:schemeClr val="bg1"/>
                </a:solidFill>
              </a:rPr>
              <a:t> PBN </a:t>
            </a:r>
            <a:r>
              <a:rPr lang="ru-RU" sz="6000" b="1" dirty="0">
                <a:solidFill>
                  <a:srgbClr val="EFC10B"/>
                </a:solidFill>
              </a:rPr>
              <a:t>в рунете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9BE119-794D-0491-73C8-EB19D823C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476" y="5676052"/>
            <a:ext cx="1849044" cy="20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17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s://kruchu-werchu.ru/img/offer-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6" b="20986"/>
          <a:stretch/>
        </p:blipFill>
        <p:spPr bwMode="auto">
          <a:xfrm>
            <a:off x="-1" y="27296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9BE119-794D-0491-73C8-EB19D823C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759" y="6323752"/>
            <a:ext cx="1849044" cy="20339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C0F19CD-5BF4-4C7B-B5E7-6E5E9C550FD5}"/>
              </a:ext>
            </a:extLst>
          </p:cNvPr>
          <p:cNvSpPr/>
          <p:nvPr/>
        </p:nvSpPr>
        <p:spPr>
          <a:xfrm>
            <a:off x="953320" y="1703338"/>
            <a:ext cx="9726561" cy="24006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РКН</a:t>
            </a: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Морды и сквозняки</a:t>
            </a: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Документы в Топе по тематическим ключам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D83B8BC-5296-2F35-9B0E-AE8E6228CD1A}"/>
              </a:ext>
            </a:extLst>
          </p:cNvPr>
          <p:cNvSpPr/>
          <p:nvPr/>
        </p:nvSpPr>
        <p:spPr>
          <a:xfrm>
            <a:off x="953320" y="456499"/>
            <a:ext cx="9621143" cy="9202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bg1"/>
                </a:solidFill>
              </a:rPr>
              <a:t>Когда и кому нужны PBN в рунете</a:t>
            </a:r>
          </a:p>
        </p:txBody>
      </p:sp>
    </p:spTree>
    <p:extLst>
      <p:ext uri="{BB962C8B-B14F-4D97-AF65-F5344CB8AC3E}">
        <p14:creationId xmlns:p14="http://schemas.microsoft.com/office/powerpoint/2010/main" val="4283215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s://kruchu-werchu.ru/img/offer-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6" b="20986"/>
          <a:stretch/>
        </p:blipFill>
        <p:spPr bwMode="auto">
          <a:xfrm>
            <a:off x="-2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-2" y="1868530"/>
            <a:ext cx="121920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</a:rPr>
              <a:t>Серверная часть</a:t>
            </a:r>
            <a:br>
              <a:rPr lang="ru-RU" sz="6000" dirty="0">
                <a:solidFill>
                  <a:schemeClr val="bg1"/>
                </a:solidFill>
              </a:rPr>
            </a:br>
            <a:r>
              <a:rPr lang="ru-RU" sz="6000" dirty="0">
                <a:solidFill>
                  <a:schemeClr val="bg1"/>
                </a:solidFill>
              </a:rPr>
              <a:t> – как </a:t>
            </a:r>
            <a:r>
              <a:rPr lang="ru-RU" sz="6000" b="1" dirty="0">
                <a:solidFill>
                  <a:srgbClr val="EFC10B"/>
                </a:solidFill>
              </a:rPr>
              <a:t>основа</a:t>
            </a:r>
            <a:r>
              <a:rPr lang="ru-RU" sz="6000" dirty="0">
                <a:solidFill>
                  <a:schemeClr val="bg1"/>
                </a:solidFill>
              </a:rPr>
              <a:t> успеха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9BE119-794D-0491-73C8-EB19D823C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476" y="5676052"/>
            <a:ext cx="1849044" cy="20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07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s://kruchu-werchu.ru/img/offer-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6" b="20986"/>
          <a:stretch/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9BE119-794D-0491-73C8-EB19D823C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759" y="6323752"/>
            <a:ext cx="1849044" cy="20339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C0F19CD-5BF4-4C7B-B5E7-6E5E9C550FD5}"/>
              </a:ext>
            </a:extLst>
          </p:cNvPr>
          <p:cNvSpPr/>
          <p:nvPr/>
        </p:nvSpPr>
        <p:spPr>
          <a:xfrm>
            <a:off x="953320" y="1703338"/>
            <a:ext cx="10930483" cy="45498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Настраиваем сервер и доступы к домену по IP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Разворачиваем WP на сервере</a:t>
            </a: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Домен и все </a:t>
            </a:r>
            <a:r>
              <a:rPr lang="ru-RU" sz="2800" dirty="0" err="1">
                <a:solidFill>
                  <a:schemeClr val="bg1"/>
                </a:solidFill>
              </a:rPr>
              <a:t>поддомены</a:t>
            </a:r>
            <a:r>
              <a:rPr lang="ru-RU" sz="2800" dirty="0">
                <a:solidFill>
                  <a:schemeClr val="bg1"/>
                </a:solidFill>
              </a:rPr>
              <a:t> закрываем от индекса</a:t>
            </a:r>
            <a:r>
              <a:rPr lang="en-US" sz="2800" dirty="0">
                <a:solidFill>
                  <a:schemeClr val="bg1"/>
                </a:solidFill>
              </a:rPr>
              <a:t> (</a:t>
            </a:r>
            <a:r>
              <a:rPr lang="ru-RU" sz="2800" dirty="0">
                <a:solidFill>
                  <a:schemeClr val="bg1"/>
                </a:solidFill>
              </a:rPr>
              <a:t>настраиваем 410)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Подключаем подготовленные темы (без следов WP)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WP переводим в режим </a:t>
            </a:r>
            <a:r>
              <a:rPr lang="ru-RU" sz="2800" dirty="0" err="1">
                <a:solidFill>
                  <a:schemeClr val="bg1"/>
                </a:solidFill>
              </a:rPr>
              <a:t>мультисайтов</a:t>
            </a:r>
            <a:endParaRPr lang="ru-RU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Настраиваем режим </a:t>
            </a:r>
            <a:r>
              <a:rPr lang="ru-RU" sz="2800" dirty="0" err="1">
                <a:solidFill>
                  <a:schemeClr val="bg1"/>
                </a:solidFill>
              </a:rPr>
              <a:t>subdomains</a:t>
            </a:r>
            <a:r>
              <a:rPr lang="ru-RU" sz="2800" dirty="0">
                <a:solidFill>
                  <a:schemeClr val="bg1"/>
                </a:solidFill>
              </a:rPr>
              <a:t> и подключаем плагины</a:t>
            </a: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ru-RU" sz="2800" dirty="0">
                <a:solidFill>
                  <a:schemeClr val="bg1"/>
                </a:solidFill>
              </a:rPr>
              <a:t>Привязываем </a:t>
            </a:r>
            <a:r>
              <a:rPr lang="ru-RU" sz="2800" dirty="0" err="1">
                <a:solidFill>
                  <a:schemeClr val="bg1"/>
                </a:solidFill>
              </a:rPr>
              <a:t>drop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domains</a:t>
            </a:r>
            <a:r>
              <a:rPr lang="ru-RU" sz="2800" dirty="0">
                <a:solidFill>
                  <a:schemeClr val="bg1"/>
                </a:solidFill>
              </a:rPr>
              <a:t> к </a:t>
            </a:r>
            <a:r>
              <a:rPr lang="ru-RU" sz="2800" dirty="0" err="1">
                <a:solidFill>
                  <a:schemeClr val="bg1"/>
                </a:solidFill>
              </a:rPr>
              <a:t>subdomains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D83B8BC-5296-2F35-9B0E-AE8E6228CD1A}"/>
              </a:ext>
            </a:extLst>
          </p:cNvPr>
          <p:cNvSpPr/>
          <p:nvPr/>
        </p:nvSpPr>
        <p:spPr>
          <a:xfrm>
            <a:off x="953320" y="456499"/>
            <a:ext cx="10930483" cy="9202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bg1"/>
                </a:solidFill>
              </a:rPr>
              <a:t>Настраиваем тех. домен </a:t>
            </a:r>
            <a:r>
              <a:rPr lang="ru-RU" sz="4000" dirty="0">
                <a:solidFill>
                  <a:srgbClr val="EFC10B"/>
                </a:solidFill>
              </a:rPr>
              <a:t>WP</a:t>
            </a:r>
            <a:r>
              <a:rPr lang="en-US" sz="4000" dirty="0">
                <a:solidFill>
                  <a:srgbClr val="EFC10B"/>
                </a:solidFill>
              </a:rPr>
              <a:t>Domain Mapping</a:t>
            </a:r>
            <a:endParaRPr lang="ru-RU" sz="4000" dirty="0">
              <a:solidFill>
                <a:srgbClr val="EFC1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480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s://kruchu-werchu.ru/img/offer-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6" b="20986"/>
          <a:stretch/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9BE119-794D-0491-73C8-EB19D823C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759" y="6323752"/>
            <a:ext cx="1849044" cy="20339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C0F19CD-5BF4-4C7B-B5E7-6E5E9C550FD5}"/>
              </a:ext>
            </a:extLst>
          </p:cNvPr>
          <p:cNvSpPr/>
          <p:nvPr/>
        </p:nvSpPr>
        <p:spPr>
          <a:xfrm>
            <a:off x="953320" y="1703338"/>
            <a:ext cx="10930483" cy="45498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EFC10B"/>
                </a:solidFill>
              </a:rPr>
              <a:t>Advanced Custom Fields</a:t>
            </a:r>
            <a:r>
              <a:rPr lang="en-US" sz="2800" dirty="0">
                <a:solidFill>
                  <a:schemeClr val="bg1"/>
                </a:solidFill>
              </a:rPr>
              <a:t> - </a:t>
            </a:r>
            <a:r>
              <a:rPr lang="ru-RU" sz="2800" dirty="0">
                <a:solidFill>
                  <a:schemeClr val="bg1"/>
                </a:solidFill>
              </a:rPr>
              <a:t>плагин для произвольных полей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EFC10B"/>
                </a:solidFill>
              </a:rPr>
              <a:t>Permalink Manager  </a:t>
            </a:r>
            <a:r>
              <a:rPr lang="en-US" sz="2800" dirty="0">
                <a:solidFill>
                  <a:schemeClr val="bg1"/>
                </a:solidFill>
              </a:rPr>
              <a:t>- </a:t>
            </a:r>
            <a:r>
              <a:rPr lang="ru-RU" sz="2800" dirty="0">
                <a:solidFill>
                  <a:schemeClr val="bg1"/>
                </a:solidFill>
              </a:rPr>
              <a:t>настройка </a:t>
            </a:r>
            <a:r>
              <a:rPr lang="ru-RU" sz="2800" dirty="0" err="1">
                <a:solidFill>
                  <a:schemeClr val="bg1"/>
                </a:solidFill>
              </a:rPr>
              <a:t>урлов</a:t>
            </a:r>
            <a:r>
              <a:rPr lang="ru-RU" sz="2800" dirty="0">
                <a:solidFill>
                  <a:schemeClr val="bg1"/>
                </a:solidFill>
              </a:rPr>
              <a:t> на сайте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EFC10B"/>
                </a:solidFill>
              </a:rPr>
              <a:t>Redirection</a:t>
            </a:r>
            <a:r>
              <a:rPr lang="en-US" sz="2800" dirty="0">
                <a:solidFill>
                  <a:schemeClr val="bg1"/>
                </a:solidFill>
              </a:rPr>
              <a:t>  - </a:t>
            </a:r>
            <a:r>
              <a:rPr lang="ru-RU" sz="2800" dirty="0">
                <a:solidFill>
                  <a:schemeClr val="bg1"/>
                </a:solidFill>
              </a:rPr>
              <a:t>плагин постраничных </a:t>
            </a:r>
            <a:r>
              <a:rPr lang="ru-RU" sz="2800" dirty="0" err="1">
                <a:solidFill>
                  <a:schemeClr val="bg1"/>
                </a:solidFill>
              </a:rPr>
              <a:t>редиректов</a:t>
            </a:r>
            <a:endParaRPr lang="ru-RU" sz="2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EFC10B"/>
                </a:solidFill>
              </a:rPr>
              <a:t>WPS </a:t>
            </a:r>
            <a:r>
              <a:rPr lang="en-US" sz="2800" dirty="0">
                <a:solidFill>
                  <a:schemeClr val="bg1"/>
                </a:solidFill>
              </a:rPr>
              <a:t>- </a:t>
            </a:r>
            <a:r>
              <a:rPr lang="ru-RU" sz="2800" dirty="0">
                <a:solidFill>
                  <a:schemeClr val="bg1"/>
                </a:solidFill>
              </a:rPr>
              <a:t>группа плагинов для чистки базы и защиты </a:t>
            </a:r>
            <a:r>
              <a:rPr lang="en-US" sz="2800" dirty="0">
                <a:solidFill>
                  <a:schemeClr val="bg1"/>
                </a:solidFill>
              </a:rPr>
              <a:t>WP </a:t>
            </a:r>
            <a:r>
              <a:rPr lang="ru-RU" sz="2800" dirty="0">
                <a:solidFill>
                  <a:schemeClr val="bg1"/>
                </a:solidFill>
              </a:rPr>
              <a:t>от взлома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EFC10B"/>
                </a:solidFill>
              </a:rPr>
              <a:t>WebP</a:t>
            </a:r>
            <a:r>
              <a:rPr lang="en-US" sz="2800" dirty="0">
                <a:solidFill>
                  <a:srgbClr val="EFC10B"/>
                </a:solidFill>
              </a:rPr>
              <a:t> Express </a:t>
            </a:r>
            <a:r>
              <a:rPr lang="en-US" sz="2800" dirty="0">
                <a:solidFill>
                  <a:schemeClr val="bg1"/>
                </a:solidFill>
              </a:rPr>
              <a:t>- </a:t>
            </a:r>
            <a:r>
              <a:rPr lang="ru-RU" sz="2800" dirty="0" err="1">
                <a:solidFill>
                  <a:schemeClr val="bg1"/>
                </a:solidFill>
              </a:rPr>
              <a:t>автогенерация</a:t>
            </a:r>
            <a:r>
              <a:rPr lang="ru-RU" sz="2800" dirty="0">
                <a:solidFill>
                  <a:schemeClr val="bg1"/>
                </a:solidFill>
              </a:rPr>
              <a:t> изображений в формат </a:t>
            </a:r>
            <a:r>
              <a:rPr lang="en-US" sz="2800" dirty="0" err="1">
                <a:solidFill>
                  <a:schemeClr val="bg1"/>
                </a:solidFill>
              </a:rPr>
              <a:t>WebP</a:t>
            </a:r>
            <a:endParaRPr lang="ru-RU" sz="2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EFC10B"/>
                </a:solidFill>
              </a:rPr>
              <a:t>AI Power  </a:t>
            </a:r>
            <a:r>
              <a:rPr lang="en-US" sz="2800" dirty="0">
                <a:solidFill>
                  <a:schemeClr val="bg1"/>
                </a:solidFill>
              </a:rPr>
              <a:t>- </a:t>
            </a:r>
            <a:r>
              <a:rPr lang="ru-RU" sz="2800" dirty="0">
                <a:solidFill>
                  <a:schemeClr val="bg1"/>
                </a:solidFill>
              </a:rPr>
              <a:t>интеграция с </a:t>
            </a:r>
            <a:r>
              <a:rPr lang="en-US" sz="2800" dirty="0" err="1">
                <a:solidFill>
                  <a:schemeClr val="bg1"/>
                </a:solidFill>
              </a:rPr>
              <a:t>chatGPT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и автоматизация заполнения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EFC10B"/>
                </a:solidFill>
              </a:rPr>
              <a:t>WP Super Cache  </a:t>
            </a:r>
            <a:r>
              <a:rPr lang="en-US" sz="2800" dirty="0">
                <a:solidFill>
                  <a:schemeClr val="bg1"/>
                </a:solidFill>
              </a:rPr>
              <a:t>- </a:t>
            </a:r>
            <a:r>
              <a:rPr lang="ru-RU" sz="2800" dirty="0">
                <a:solidFill>
                  <a:schemeClr val="bg1"/>
                </a:solidFill>
              </a:rPr>
              <a:t>плагин кэширования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D83B8BC-5296-2F35-9B0E-AE8E6228CD1A}"/>
              </a:ext>
            </a:extLst>
          </p:cNvPr>
          <p:cNvSpPr/>
          <p:nvPr/>
        </p:nvSpPr>
        <p:spPr>
          <a:xfrm>
            <a:off x="953320" y="456499"/>
            <a:ext cx="10930483" cy="9202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bg1"/>
                </a:solidFill>
              </a:rPr>
              <a:t>Полезные плагины</a:t>
            </a:r>
          </a:p>
        </p:txBody>
      </p:sp>
    </p:spTree>
    <p:extLst>
      <p:ext uri="{BB962C8B-B14F-4D97-AF65-F5344CB8AC3E}">
        <p14:creationId xmlns:p14="http://schemas.microsoft.com/office/powerpoint/2010/main" val="27971250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7687</TotalTime>
  <Words>842</Words>
  <Application>Microsoft Office PowerPoint</Application>
  <PresentationFormat>Широкоэкранный</PresentationFormat>
  <Paragraphs>124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Ubuntu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</dc:creator>
  <cp:lastModifiedBy>DEN</cp:lastModifiedBy>
  <cp:revision>30</cp:revision>
  <dcterms:created xsi:type="dcterms:W3CDTF">2024-02-06T15:39:13Z</dcterms:created>
  <dcterms:modified xsi:type="dcterms:W3CDTF">2024-02-12T16:44:21Z</dcterms:modified>
</cp:coreProperties>
</file>