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5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68" r:id="rId30"/>
    <p:sldId id="271" r:id="rId31"/>
    <p:sldId id="263" r:id="rId32"/>
    <p:sldId id="288" r:id="rId33"/>
    <p:sldId id="289" r:id="rId34"/>
    <p:sldId id="290" r:id="rId35"/>
    <p:sldId id="291" r:id="rId36"/>
    <p:sldId id="295" r:id="rId37"/>
    <p:sldId id="294" r:id="rId38"/>
    <p:sldId id="293" r:id="rId39"/>
    <p:sldId id="292" r:id="rId40"/>
    <p:sldId id="296" r:id="rId41"/>
    <p:sldId id="297" r:id="rId4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B0134-2FD8-44B7-BFA3-CD3896CE55EE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3A17F-2F97-4F3A-A9A4-4A373FE1D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614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3A17F-2F97-4F3A-A9A4-4A373FE1D21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740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3A17F-2F97-4F3A-A9A4-4A373FE1D21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740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3A17F-2F97-4F3A-A9A4-4A373FE1D21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740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3A17F-2F97-4F3A-A9A4-4A373FE1D21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740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3A17F-2F97-4F3A-A9A4-4A373FE1D21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740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3A17F-2F97-4F3A-A9A4-4A373FE1D21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740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3A17F-2F97-4F3A-A9A4-4A373FE1D21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740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3A17F-2F97-4F3A-A9A4-4A373FE1D21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740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3A17F-2F97-4F3A-A9A4-4A373FE1D21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7400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3A17F-2F97-4F3A-A9A4-4A373FE1D21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7400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3A17F-2F97-4F3A-A9A4-4A373FE1D21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740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3A17F-2F97-4F3A-A9A4-4A373FE1D21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7400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3A17F-2F97-4F3A-A9A4-4A373FE1D21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7400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3A17F-2F97-4F3A-A9A4-4A373FE1D217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7400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3A17F-2F97-4F3A-A9A4-4A373FE1D217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7400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3A17F-2F97-4F3A-A9A4-4A373FE1D217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7400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3A17F-2F97-4F3A-A9A4-4A373FE1D217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740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3A17F-2F97-4F3A-A9A4-4A373FE1D21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740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3A17F-2F97-4F3A-A9A4-4A373FE1D21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740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3A17F-2F97-4F3A-A9A4-4A373FE1D21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740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3A17F-2F97-4F3A-A9A4-4A373FE1D21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740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3A17F-2F97-4F3A-A9A4-4A373FE1D21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740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3A17F-2F97-4F3A-A9A4-4A373FE1D21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740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3A17F-2F97-4F3A-A9A4-4A373FE1D21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740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BAD4-6601-40BE-ADC4-7F5106CDAE8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1663-9827-4FAD-A42B-6CB01586F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568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BAD4-6601-40BE-ADC4-7F5106CDAE8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1663-9827-4FAD-A42B-6CB01586F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591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BAD4-6601-40BE-ADC4-7F5106CDAE8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1663-9827-4FAD-A42B-6CB01586F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81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BAD4-6601-40BE-ADC4-7F5106CDAE8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1663-9827-4FAD-A42B-6CB01586F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73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BAD4-6601-40BE-ADC4-7F5106CDAE8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1663-9827-4FAD-A42B-6CB01586F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90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BAD4-6601-40BE-ADC4-7F5106CDAE8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1663-9827-4FAD-A42B-6CB01586F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32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BAD4-6601-40BE-ADC4-7F5106CDAE8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1663-9827-4FAD-A42B-6CB01586F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874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BAD4-6601-40BE-ADC4-7F5106CDAE8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1663-9827-4FAD-A42B-6CB01586F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05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BAD4-6601-40BE-ADC4-7F5106CDAE8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1663-9827-4FAD-A42B-6CB01586F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671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BAD4-6601-40BE-ADC4-7F5106CDAE8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1663-9827-4FAD-A42B-6CB01586F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96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BAD4-6601-40BE-ADC4-7F5106CDAE8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1663-9827-4FAD-A42B-6CB01586F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990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7BAD4-6601-40BE-ADC4-7F5106CDAE8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D1663-9827-4FAD-A42B-6CB01586F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87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2381" y="1635646"/>
            <a:ext cx="7772400" cy="1728192"/>
          </a:xfrm>
        </p:spPr>
        <p:txBody>
          <a:bodyPr>
            <a:normAutofit fontScale="90000"/>
          </a:bodyPr>
          <a:lstStyle/>
          <a:p>
            <a:r>
              <a:rPr lang="ru-RU" b="1">
                <a:solidFill>
                  <a:schemeClr val="tx2"/>
                </a:solidFill>
              </a:rPr>
              <a:t>Использование искусственного интеллекта для генерации контента сайт</a:t>
            </a:r>
            <a:endParaRPr lang="ru-RU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867894"/>
            <a:ext cx="6400800" cy="72008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80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rPr>
              <a:t>Леонид Лукин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9502"/>
            <a:ext cx="3885611" cy="48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586449" y="915565"/>
            <a:ext cx="5721855" cy="2813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smtClean="0">
                <a:solidFill>
                  <a:schemeClr val="bg1">
                    <a:lumMod val="50000"/>
                  </a:schemeClr>
                </a:solidFill>
                <a:latin typeface="Roboto Medium" pitchFamily="2" charset="0"/>
                <a:ea typeface="Roboto Medium" pitchFamily="2" charset="0"/>
              </a:rPr>
              <a:t>Москва – 21-22 февраля 2024</a:t>
            </a:r>
            <a:endParaRPr lang="ru-RU" sz="1400">
              <a:solidFill>
                <a:schemeClr val="bg1">
                  <a:lumMod val="50000"/>
                </a:schemeClr>
              </a:solidFill>
              <a:latin typeface="Roboto Medium" pitchFamily="2" charset="0"/>
              <a:ea typeface="Roboto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56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060" y="195486"/>
            <a:ext cx="8229600" cy="651719"/>
          </a:xfrm>
        </p:spPr>
        <p:txBody>
          <a:bodyPr>
            <a:normAutofit/>
          </a:bodyPr>
          <a:lstStyle/>
          <a:p>
            <a:r>
              <a:rPr lang="ru-RU" sz="3600" smtClean="0">
                <a:solidFill>
                  <a:schemeClr val="tx2"/>
                </a:solidFill>
              </a:rPr>
              <a:t>Мнение ИИ</a:t>
            </a:r>
            <a:r>
              <a:rPr lang="en-US" sz="3600" smtClean="0">
                <a:solidFill>
                  <a:schemeClr val="tx2"/>
                </a:solidFill>
              </a:rPr>
              <a:t> </a:t>
            </a:r>
            <a:r>
              <a:rPr lang="ru-RU" sz="3600" smtClean="0">
                <a:solidFill>
                  <a:schemeClr val="tx2"/>
                </a:solidFill>
              </a:rPr>
              <a:t>о полезном контенте</a:t>
            </a:r>
            <a:endParaRPr lang="ru-RU" sz="360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43958"/>
            <a:ext cx="3885611" cy="48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508104" y="4443958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800" smtClean="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rPr>
              <a:t>Леонид Лукин</a:t>
            </a:r>
            <a:endParaRPr lang="ru-RU" sz="2800">
              <a:solidFill>
                <a:schemeClr val="tx2"/>
              </a:solidFill>
              <a:latin typeface="Roboto Medium" pitchFamily="2" charset="0"/>
              <a:ea typeface="Roboto Medium" pitchFamily="2" charset="0"/>
            </a:endParaRPr>
          </a:p>
        </p:txBody>
      </p:sp>
      <p:pic>
        <p:nvPicPr>
          <p:cNvPr id="13314" name="Picture 2" descr="C:\Users\leolu\AppData\Local\Packages\Microsoft.Windows.Photos_8wekyb3d8bbwe\TempState\ShareServiceTempFolder\Pasted image 2024021919412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70155"/>
            <a:ext cx="6353127" cy="330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2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060" y="195486"/>
            <a:ext cx="8229600" cy="651719"/>
          </a:xfrm>
        </p:spPr>
        <p:txBody>
          <a:bodyPr>
            <a:normAutofit/>
          </a:bodyPr>
          <a:lstStyle/>
          <a:p>
            <a:r>
              <a:rPr lang="ru-RU" sz="3600" smtClean="0">
                <a:solidFill>
                  <a:schemeClr val="tx2"/>
                </a:solidFill>
              </a:rPr>
              <a:t>Обратите внимание!</a:t>
            </a:r>
            <a:endParaRPr lang="ru-RU" sz="360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43958"/>
            <a:ext cx="3885611" cy="48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508104" y="4443958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800" smtClean="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rPr>
              <a:t>Леонид Лукин</a:t>
            </a:r>
            <a:endParaRPr lang="ru-RU" sz="2800">
              <a:solidFill>
                <a:schemeClr val="tx2"/>
              </a:solidFill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547664" y="1635646"/>
            <a:ext cx="6048672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smtClean="0"/>
              <a:t>Галлюцинации</a:t>
            </a:r>
            <a:endParaRPr lang="ru-RU" sz="2400" smtClean="0"/>
          </a:p>
          <a:p>
            <a:r>
              <a:rPr lang="ru-RU" sz="2400" smtClean="0"/>
              <a:t>Артефакты</a:t>
            </a:r>
          </a:p>
          <a:p>
            <a:r>
              <a:rPr lang="ru-RU" sz="2400" smtClean="0"/>
              <a:t>Проблема </a:t>
            </a:r>
            <a:r>
              <a:rPr lang="ru-RU" sz="2400" smtClean="0"/>
              <a:t>генерации </a:t>
            </a:r>
            <a:r>
              <a:rPr lang="ru-RU" sz="2400" smtClean="0"/>
              <a:t>длинных текстов</a:t>
            </a:r>
          </a:p>
          <a:p>
            <a:endParaRPr lang="ru-RU" sz="2200">
              <a:latin typeface="Roboto Medium" pitchFamily="2" charset="0"/>
              <a:ea typeface="Roboto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12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060" y="195486"/>
            <a:ext cx="8229600" cy="651719"/>
          </a:xfrm>
        </p:spPr>
        <p:txBody>
          <a:bodyPr>
            <a:normAutofit/>
          </a:bodyPr>
          <a:lstStyle/>
          <a:p>
            <a:r>
              <a:rPr lang="ru-RU" sz="3600" smtClean="0">
                <a:solidFill>
                  <a:schemeClr val="tx2"/>
                </a:solidFill>
              </a:rPr>
              <a:t>Генерация списка поисковых запросов</a:t>
            </a:r>
            <a:endParaRPr lang="ru-RU" sz="360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43958"/>
            <a:ext cx="3885611" cy="48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508104" y="4443958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800" smtClean="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rPr>
              <a:t>Леонид Лукин</a:t>
            </a:r>
            <a:endParaRPr lang="ru-RU" sz="2800">
              <a:solidFill>
                <a:schemeClr val="tx2"/>
              </a:solidFill>
              <a:latin typeface="Roboto Medium" pitchFamily="2" charset="0"/>
              <a:ea typeface="Roboto Medium" pitchFamily="2" charset="0"/>
            </a:endParaRPr>
          </a:p>
        </p:txBody>
      </p:sp>
      <p:pic>
        <p:nvPicPr>
          <p:cNvPr id="18434" name="Picture 2" descr="C:\Users\leolu\AppData\Local\Packages\Microsoft.Windows.Photos_8wekyb3d8bbwe\TempState\ShareServiceTempFolder\Pasted image 2024021919394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325" y="915566"/>
            <a:ext cx="4850267" cy="326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53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060" y="195486"/>
            <a:ext cx="8229600" cy="651719"/>
          </a:xfrm>
        </p:spPr>
        <p:txBody>
          <a:bodyPr>
            <a:normAutofit/>
          </a:bodyPr>
          <a:lstStyle/>
          <a:p>
            <a:r>
              <a:rPr lang="ru-RU" sz="3600" smtClean="0">
                <a:solidFill>
                  <a:schemeClr val="tx2"/>
                </a:solidFill>
              </a:rPr>
              <a:t>Группировка поисковых запросов</a:t>
            </a:r>
            <a:endParaRPr lang="ru-RU" sz="360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43958"/>
            <a:ext cx="3885611" cy="48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508104" y="4443958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800" smtClean="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rPr>
              <a:t>Леонид Лукин</a:t>
            </a:r>
            <a:endParaRPr lang="ru-RU" sz="2800">
              <a:solidFill>
                <a:schemeClr val="tx2"/>
              </a:solidFill>
              <a:latin typeface="Roboto Medium" pitchFamily="2" charset="0"/>
              <a:ea typeface="Roboto Medium" pitchFamily="2" charset="0"/>
            </a:endParaRPr>
          </a:p>
        </p:txBody>
      </p:sp>
      <p:pic>
        <p:nvPicPr>
          <p:cNvPr id="19458" name="Picture 2" descr="C:\Users\leolu\AppData\Local\Packages\Microsoft.Windows.Photos_8wekyb3d8bbwe\TempState\ShareServiceTempFolder\Pasted image 2024021919382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43558"/>
            <a:ext cx="5201545" cy="346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4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060" y="195486"/>
            <a:ext cx="8229600" cy="651719"/>
          </a:xfrm>
        </p:spPr>
        <p:txBody>
          <a:bodyPr>
            <a:normAutofit/>
          </a:bodyPr>
          <a:lstStyle/>
          <a:p>
            <a:r>
              <a:rPr lang="ru-RU" sz="3600" smtClean="0">
                <a:solidFill>
                  <a:schemeClr val="tx2"/>
                </a:solidFill>
              </a:rPr>
              <a:t>Тематические кластеры</a:t>
            </a:r>
            <a:endParaRPr lang="ru-RU" sz="360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43958"/>
            <a:ext cx="3885611" cy="48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508104" y="4443958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800" smtClean="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rPr>
              <a:t>Леонид Лукин</a:t>
            </a:r>
            <a:endParaRPr lang="ru-RU" sz="2800">
              <a:solidFill>
                <a:schemeClr val="tx2"/>
              </a:solidFill>
              <a:latin typeface="Roboto Medium" pitchFamily="2" charset="0"/>
              <a:ea typeface="Roboto Medium" pitchFamily="2" charset="0"/>
            </a:endParaRPr>
          </a:p>
        </p:txBody>
      </p:sp>
      <p:pic>
        <p:nvPicPr>
          <p:cNvPr id="20482" name="Picture 2" descr="C:\Users\leolu\AppData\Local\Packages\Microsoft.Windows.Photos_8wekyb3d8bbwe\TempState\ShareServiceTempFolder\Pasted image 2024021919373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43558"/>
            <a:ext cx="629089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80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060" y="195486"/>
            <a:ext cx="8229600" cy="651719"/>
          </a:xfrm>
        </p:spPr>
        <p:txBody>
          <a:bodyPr>
            <a:normAutofit fontScale="90000"/>
          </a:bodyPr>
          <a:lstStyle/>
          <a:p>
            <a:r>
              <a:rPr lang="ru-RU" sz="3600" smtClean="0">
                <a:solidFill>
                  <a:schemeClr val="tx2"/>
                </a:solidFill>
              </a:rPr>
              <a:t>Генерация списка ключевых слов по тематике</a:t>
            </a:r>
            <a:endParaRPr lang="ru-RU" sz="360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43958"/>
            <a:ext cx="3885611" cy="48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508104" y="4443958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800" smtClean="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rPr>
              <a:t>Леонид Лукин</a:t>
            </a:r>
            <a:endParaRPr lang="ru-RU" sz="2800">
              <a:solidFill>
                <a:schemeClr val="tx2"/>
              </a:solidFill>
              <a:latin typeface="Roboto Medium" pitchFamily="2" charset="0"/>
              <a:ea typeface="Roboto Medium" pitchFamily="2" charset="0"/>
            </a:endParaRPr>
          </a:p>
        </p:txBody>
      </p:sp>
      <p:pic>
        <p:nvPicPr>
          <p:cNvPr id="21506" name="Picture 2" descr="C:\Users\leolu\AppData\Local\Packages\Microsoft.Windows.Photos_8wekyb3d8bbwe\TempState\ShareServiceTempFolder\Pasted image 2024021919364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19300"/>
            <a:ext cx="5248806" cy="348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15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060" y="195486"/>
            <a:ext cx="8229600" cy="651719"/>
          </a:xfrm>
        </p:spPr>
        <p:txBody>
          <a:bodyPr>
            <a:normAutofit/>
          </a:bodyPr>
          <a:lstStyle/>
          <a:p>
            <a:r>
              <a:rPr lang="ru-RU" sz="3600" smtClean="0">
                <a:solidFill>
                  <a:schemeClr val="tx2"/>
                </a:solidFill>
              </a:rPr>
              <a:t>Retrieval </a:t>
            </a:r>
            <a:r>
              <a:rPr lang="ru-RU" sz="3600">
                <a:solidFill>
                  <a:schemeClr val="tx2"/>
                </a:solidFill>
              </a:rPr>
              <a:t>Augmented </a:t>
            </a:r>
            <a:r>
              <a:rPr lang="ru-RU" sz="3600" smtClean="0">
                <a:solidFill>
                  <a:schemeClr val="tx2"/>
                </a:solidFill>
              </a:rPr>
              <a:t>Generation</a:t>
            </a:r>
            <a:r>
              <a:rPr lang="en-US" sz="3600" smtClean="0">
                <a:solidFill>
                  <a:schemeClr val="tx2"/>
                </a:solidFill>
              </a:rPr>
              <a:t> (RAG)</a:t>
            </a:r>
            <a:endParaRPr lang="ru-RU" sz="360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43958"/>
            <a:ext cx="3885611" cy="48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508104" y="4443958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800" smtClean="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rPr>
              <a:t>Леонид Лукин</a:t>
            </a:r>
            <a:endParaRPr lang="ru-RU" sz="2800">
              <a:solidFill>
                <a:schemeClr val="tx2"/>
              </a:solidFill>
              <a:latin typeface="Roboto Medium" pitchFamily="2" charset="0"/>
              <a:ea typeface="Roboto Medium" pitchFamily="2" charset="0"/>
            </a:endParaRPr>
          </a:p>
        </p:txBody>
      </p:sp>
      <p:pic>
        <p:nvPicPr>
          <p:cNvPr id="22532" name="Picture 4" descr="C:\Users\leolu\AppData\Local\Packages\Microsoft.Windows.Photos_8wekyb3d8bbwe\TempState\ShareServiceTempFolder\Pasted image 2024021919142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87325"/>
            <a:ext cx="6912768" cy="125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C:\Users\leolu\AppData\Local\Packages\Microsoft.Windows.Photos_8wekyb3d8bbwe\TempState\ShareServiceTempFolder\Pasted image 2024021912162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48" y="923449"/>
            <a:ext cx="1836236" cy="323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21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060" y="195486"/>
            <a:ext cx="8229600" cy="651719"/>
          </a:xfrm>
        </p:spPr>
        <p:txBody>
          <a:bodyPr>
            <a:normAutofit/>
          </a:bodyPr>
          <a:lstStyle/>
          <a:p>
            <a:r>
              <a:rPr lang="ru-RU" sz="3600" smtClean="0">
                <a:solidFill>
                  <a:schemeClr val="tx2"/>
                </a:solidFill>
              </a:rPr>
              <a:t>Список ключевых слов сайта-донора</a:t>
            </a:r>
            <a:endParaRPr lang="ru-RU" sz="360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43958"/>
            <a:ext cx="3885611" cy="48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508104" y="4443958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800" smtClean="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rPr>
              <a:t>Леонид Лукин</a:t>
            </a:r>
            <a:endParaRPr lang="ru-RU" sz="2800">
              <a:solidFill>
                <a:schemeClr val="tx2"/>
              </a:solidFill>
              <a:latin typeface="Roboto Medium" pitchFamily="2" charset="0"/>
              <a:ea typeface="Roboto Medium" pitchFamily="2" charset="0"/>
            </a:endParaRPr>
          </a:p>
        </p:txBody>
      </p:sp>
      <p:pic>
        <p:nvPicPr>
          <p:cNvPr id="23554" name="Picture 2" descr="C:\Users\leolu\AppData\Local\Packages\Microsoft.Windows.Photos_8wekyb3d8bbwe\TempState\ShareServiceTempFolder\Pasted image 2024021919135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575" y="843558"/>
            <a:ext cx="5621539" cy="351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85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060" y="195486"/>
            <a:ext cx="8229600" cy="651719"/>
          </a:xfrm>
        </p:spPr>
        <p:txBody>
          <a:bodyPr>
            <a:normAutofit fontScale="90000"/>
          </a:bodyPr>
          <a:lstStyle/>
          <a:p>
            <a:r>
              <a:rPr lang="ru-RU" sz="3600" smtClean="0">
                <a:solidFill>
                  <a:schemeClr val="tx2"/>
                </a:solidFill>
              </a:rPr>
              <a:t>Генерация новой статьи по ключевым словам</a:t>
            </a:r>
            <a:endParaRPr lang="ru-RU" sz="360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43958"/>
            <a:ext cx="3885611" cy="48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508104" y="4443958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800" smtClean="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rPr>
              <a:t>Леонид Лукин</a:t>
            </a:r>
            <a:endParaRPr lang="ru-RU" sz="2800">
              <a:solidFill>
                <a:schemeClr val="tx2"/>
              </a:solidFill>
              <a:latin typeface="Roboto Medium" pitchFamily="2" charset="0"/>
              <a:ea typeface="Roboto Medium" pitchFamily="2" charset="0"/>
            </a:endParaRPr>
          </a:p>
        </p:txBody>
      </p:sp>
      <p:pic>
        <p:nvPicPr>
          <p:cNvPr id="24578" name="Picture 2" descr="C:\Users\leolu\AppData\Local\Packages\Microsoft.Windows.Photos_8wekyb3d8bbwe\TempState\ShareServiceTempFolder\Pasted image 20240219191307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91966"/>
            <a:ext cx="4425024" cy="351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31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060" y="195486"/>
            <a:ext cx="8229600" cy="651719"/>
          </a:xfrm>
        </p:spPr>
        <p:txBody>
          <a:bodyPr>
            <a:normAutofit/>
          </a:bodyPr>
          <a:lstStyle/>
          <a:p>
            <a:r>
              <a:rPr lang="ru-RU" sz="3600" smtClean="0">
                <a:solidFill>
                  <a:schemeClr val="tx2"/>
                </a:solidFill>
              </a:rPr>
              <a:t>Генерация заголовков</a:t>
            </a:r>
            <a:endParaRPr lang="ru-RU" sz="360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43958"/>
            <a:ext cx="3885611" cy="48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508104" y="4443958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800" smtClean="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rPr>
              <a:t>Леонид Лукин</a:t>
            </a:r>
            <a:endParaRPr lang="ru-RU" sz="2800">
              <a:solidFill>
                <a:schemeClr val="tx2"/>
              </a:solidFill>
              <a:latin typeface="Roboto Medium" pitchFamily="2" charset="0"/>
              <a:ea typeface="Roboto Medium" pitchFamily="2" charset="0"/>
            </a:endParaRPr>
          </a:p>
        </p:txBody>
      </p:sp>
      <p:pic>
        <p:nvPicPr>
          <p:cNvPr id="25602" name="Picture 2" descr="C:\Users\leolu\AppData\Local\Packages\Microsoft.Windows.Photos_8wekyb3d8bbwe\TempState\ShareServiceTempFolder\Pasted image 20240219121938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808" y="843558"/>
            <a:ext cx="58884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61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060" y="195486"/>
            <a:ext cx="8229600" cy="651719"/>
          </a:xfrm>
        </p:spPr>
        <p:txBody>
          <a:bodyPr>
            <a:normAutofit/>
          </a:bodyPr>
          <a:lstStyle/>
          <a:p>
            <a:r>
              <a:rPr lang="ru-RU" sz="3600" smtClean="0">
                <a:solidFill>
                  <a:schemeClr val="tx2"/>
                </a:solidFill>
              </a:rPr>
              <a:t>Что определяет позиции сайта в поиске</a:t>
            </a:r>
            <a:endParaRPr lang="ru-RU" sz="360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43958"/>
            <a:ext cx="3885611" cy="48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5508104" y="4439133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800" smtClean="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rPr>
              <a:t>Леонид Лукин</a:t>
            </a:r>
            <a:endParaRPr lang="ru-RU" sz="2800">
              <a:solidFill>
                <a:schemeClr val="tx2"/>
              </a:solidFill>
              <a:latin typeface="Roboto Medium" pitchFamily="2" charset="0"/>
              <a:ea typeface="Roboto Medium" pitchFamily="2" charset="0"/>
            </a:endParaRPr>
          </a:p>
        </p:txBody>
      </p:sp>
      <p:pic>
        <p:nvPicPr>
          <p:cNvPr id="2050" name="Picture 2" descr="C:\Users\leolu\AppData\Local\Packages\Microsoft.Windows.Photos_8wekyb3d8bbwe\TempState\ShareServiceTempFolder\Pasted image 2024021917305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7574"/>
            <a:ext cx="4518803" cy="311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eolu\AppData\Local\Packages\Microsoft.Windows.Photos_8wekyb3d8bbwe\TempState\ShareServiceTempFolder\Pasted image 20240219173238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91630"/>
            <a:ext cx="3718620" cy="157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25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060" y="195486"/>
            <a:ext cx="8229600" cy="651719"/>
          </a:xfrm>
        </p:spPr>
        <p:txBody>
          <a:bodyPr>
            <a:normAutofit/>
          </a:bodyPr>
          <a:lstStyle/>
          <a:p>
            <a:r>
              <a:rPr lang="ru-RU" sz="3600" smtClean="0">
                <a:solidFill>
                  <a:schemeClr val="tx2"/>
                </a:solidFill>
              </a:rPr>
              <a:t>Генерация заголовков</a:t>
            </a:r>
            <a:endParaRPr lang="ru-RU" sz="360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43958"/>
            <a:ext cx="3885611" cy="48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508104" y="4443958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800" smtClean="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rPr>
              <a:t>Леонид Лукин</a:t>
            </a:r>
            <a:endParaRPr lang="ru-RU" sz="2800">
              <a:solidFill>
                <a:schemeClr val="tx2"/>
              </a:solidFill>
              <a:latin typeface="Roboto Medium" pitchFamily="2" charset="0"/>
              <a:ea typeface="Roboto Medium" pitchFamily="2" charset="0"/>
            </a:endParaRPr>
          </a:p>
        </p:txBody>
      </p:sp>
      <p:pic>
        <p:nvPicPr>
          <p:cNvPr id="25602" name="Picture 2" descr="C:\Users\leolu\AppData\Local\Packages\Microsoft.Windows.Photos_8wekyb3d8bbwe\TempState\ShareServiceTempFolder\Pasted image 20240219121938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808" y="843558"/>
            <a:ext cx="58884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C:\Users\leolu\AppData\Local\Packages\Microsoft.Windows.Photos_8wekyb3d8bbwe\TempState\ShareServiceTempFolder\Pasted image 2024021912195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3675"/>
            <a:ext cx="8638184" cy="82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44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060" y="195486"/>
            <a:ext cx="8229600" cy="651719"/>
          </a:xfrm>
        </p:spPr>
        <p:txBody>
          <a:bodyPr>
            <a:normAutofit/>
          </a:bodyPr>
          <a:lstStyle/>
          <a:p>
            <a:r>
              <a:rPr lang="ru-RU" sz="3600" smtClean="0">
                <a:solidFill>
                  <a:schemeClr val="tx2"/>
                </a:solidFill>
              </a:rPr>
              <a:t>Генерация мета-тегов</a:t>
            </a:r>
            <a:endParaRPr lang="ru-RU" sz="360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43958"/>
            <a:ext cx="3885611" cy="48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508104" y="4443958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800" smtClean="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rPr>
              <a:t>Леонид Лукин</a:t>
            </a:r>
            <a:endParaRPr lang="ru-RU" sz="2800">
              <a:solidFill>
                <a:schemeClr val="tx2"/>
              </a:solidFill>
              <a:latin typeface="Roboto Medium" pitchFamily="2" charset="0"/>
              <a:ea typeface="Roboto Medium" pitchFamily="2" charset="0"/>
            </a:endParaRPr>
          </a:p>
        </p:txBody>
      </p:sp>
      <p:pic>
        <p:nvPicPr>
          <p:cNvPr id="27650" name="Picture 2" descr="C:\Users\leolu\AppData\Local\Packages\Microsoft.Windows.Photos_8wekyb3d8bbwe\TempState\ShareServiceTempFolder\Pasted image 20240219121906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63974"/>
            <a:ext cx="8087882" cy="344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56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060" y="195486"/>
            <a:ext cx="8229600" cy="651719"/>
          </a:xfrm>
        </p:spPr>
        <p:txBody>
          <a:bodyPr>
            <a:normAutofit/>
          </a:bodyPr>
          <a:lstStyle/>
          <a:p>
            <a:r>
              <a:rPr lang="ru-RU" sz="3600" smtClean="0">
                <a:solidFill>
                  <a:schemeClr val="tx2"/>
                </a:solidFill>
              </a:rPr>
              <a:t>Микроразметка</a:t>
            </a:r>
            <a:endParaRPr lang="ru-RU" sz="360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43958"/>
            <a:ext cx="3885611" cy="48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508104" y="4443958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800" smtClean="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rPr>
              <a:t>Леонид Лукин</a:t>
            </a:r>
            <a:endParaRPr lang="ru-RU" sz="2800">
              <a:solidFill>
                <a:schemeClr val="tx2"/>
              </a:solidFill>
              <a:latin typeface="Roboto Medium" pitchFamily="2" charset="0"/>
              <a:ea typeface="Roboto Medium" pitchFamily="2" charset="0"/>
            </a:endParaRPr>
          </a:p>
        </p:txBody>
      </p:sp>
      <p:pic>
        <p:nvPicPr>
          <p:cNvPr id="28674" name="Picture 2" descr="C:\Users\leolu\AppData\Local\Packages\Microsoft.Windows.Photos_8wekyb3d8bbwe\TempState\ShareServiceTempFolder\Pasted image 2024021912172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903" y="915566"/>
            <a:ext cx="5024874" cy="332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89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060" y="195486"/>
            <a:ext cx="8229600" cy="651719"/>
          </a:xfrm>
        </p:spPr>
        <p:txBody>
          <a:bodyPr>
            <a:normAutofit/>
          </a:bodyPr>
          <a:lstStyle/>
          <a:p>
            <a:r>
              <a:rPr lang="ru-RU" sz="3600" smtClean="0">
                <a:solidFill>
                  <a:schemeClr val="tx2"/>
                </a:solidFill>
              </a:rPr>
              <a:t>Корректировка микроразметки</a:t>
            </a:r>
            <a:endParaRPr lang="ru-RU" sz="360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43958"/>
            <a:ext cx="3885611" cy="48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508104" y="4443958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800" smtClean="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rPr>
              <a:t>Леонид Лукин</a:t>
            </a:r>
            <a:endParaRPr lang="ru-RU" sz="2800">
              <a:solidFill>
                <a:schemeClr val="tx2"/>
              </a:solidFill>
              <a:latin typeface="Roboto Medium" pitchFamily="2" charset="0"/>
              <a:ea typeface="Roboto Medium" pitchFamily="2" charset="0"/>
            </a:endParaRPr>
          </a:p>
        </p:txBody>
      </p:sp>
      <p:pic>
        <p:nvPicPr>
          <p:cNvPr id="29698" name="Picture 2" descr="C:\Users\leolu\AppData\Local\Packages\Microsoft.Windows.Photos_8wekyb3d8bbwe\TempState\ShareServiceTempFolder\Pasted image 2024021912182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65295"/>
            <a:ext cx="5620341" cy="342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8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060" y="195486"/>
            <a:ext cx="8229600" cy="651719"/>
          </a:xfrm>
        </p:spPr>
        <p:txBody>
          <a:bodyPr>
            <a:normAutofit/>
          </a:bodyPr>
          <a:lstStyle/>
          <a:p>
            <a:r>
              <a:rPr lang="ru-RU" sz="3600" smtClean="0">
                <a:solidFill>
                  <a:schemeClr val="tx2"/>
                </a:solidFill>
              </a:rPr>
              <a:t>Рерайт текста</a:t>
            </a:r>
            <a:endParaRPr lang="ru-RU" sz="360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43958"/>
            <a:ext cx="3885611" cy="48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508104" y="4443958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800" smtClean="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rPr>
              <a:t>Леонид Лукин</a:t>
            </a:r>
            <a:endParaRPr lang="ru-RU" sz="2800">
              <a:solidFill>
                <a:schemeClr val="tx2"/>
              </a:solidFill>
              <a:latin typeface="Roboto Medium" pitchFamily="2" charset="0"/>
              <a:ea typeface="Roboto Medium" pitchFamily="2" charset="0"/>
            </a:endParaRPr>
          </a:p>
        </p:txBody>
      </p:sp>
      <p:pic>
        <p:nvPicPr>
          <p:cNvPr id="30722" name="Picture 2" descr="C:\Users\leolu\AppData\Local\Packages\Microsoft.Windows.Photos_8wekyb3d8bbwe\TempState\ShareServiceTempFolder\Pasted image 2024021919550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31590"/>
            <a:ext cx="360508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31590"/>
            <a:ext cx="4290070" cy="118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25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060" y="195486"/>
            <a:ext cx="8229600" cy="651719"/>
          </a:xfrm>
        </p:spPr>
        <p:txBody>
          <a:bodyPr>
            <a:normAutofit/>
          </a:bodyPr>
          <a:lstStyle/>
          <a:p>
            <a:r>
              <a:rPr lang="ru-RU" sz="3600" smtClean="0">
                <a:solidFill>
                  <a:schemeClr val="tx2"/>
                </a:solidFill>
              </a:rPr>
              <a:t>Рерайт текста</a:t>
            </a:r>
            <a:endParaRPr lang="ru-RU" sz="360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43958"/>
            <a:ext cx="3885611" cy="48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508104" y="4443958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800" smtClean="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rPr>
              <a:t>Леонид Лукин</a:t>
            </a:r>
            <a:endParaRPr lang="ru-RU" sz="2800">
              <a:solidFill>
                <a:schemeClr val="tx2"/>
              </a:solidFill>
              <a:latin typeface="Roboto Medium" pitchFamily="2" charset="0"/>
              <a:ea typeface="Roboto Medium" pitchFamily="2" charset="0"/>
            </a:endParaRPr>
          </a:p>
        </p:txBody>
      </p:sp>
      <p:pic>
        <p:nvPicPr>
          <p:cNvPr id="31746" name="Picture 2" descr="C:\Users\leolu\AppData\Local\Packages\Microsoft.Windows.Photos_8wekyb3d8bbwe\TempState\ShareServiceTempFolder\Pasted image 2024021920165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15566"/>
            <a:ext cx="4056399" cy="329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54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060" y="195486"/>
            <a:ext cx="8229600" cy="651719"/>
          </a:xfrm>
        </p:spPr>
        <p:txBody>
          <a:bodyPr>
            <a:normAutofit/>
          </a:bodyPr>
          <a:lstStyle/>
          <a:p>
            <a:r>
              <a:rPr lang="ru-RU" sz="3600" smtClean="0">
                <a:solidFill>
                  <a:schemeClr val="tx2"/>
                </a:solidFill>
              </a:rPr>
              <a:t>Доработка текста</a:t>
            </a:r>
            <a:endParaRPr lang="ru-RU" sz="360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43958"/>
            <a:ext cx="3885611" cy="48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508104" y="4443958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800" smtClean="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rPr>
              <a:t>Леонид Лукин</a:t>
            </a:r>
            <a:endParaRPr lang="ru-RU" sz="2800">
              <a:solidFill>
                <a:schemeClr val="tx2"/>
              </a:solidFill>
              <a:latin typeface="Roboto Medium" pitchFamily="2" charset="0"/>
              <a:ea typeface="Roboto Medium" pitchFamily="2" charset="0"/>
            </a:endParaRPr>
          </a:p>
        </p:txBody>
      </p:sp>
      <p:pic>
        <p:nvPicPr>
          <p:cNvPr id="32770" name="Picture 2" descr="C:\Users\leolu\AppData\Local\Packages\Microsoft.Windows.Photos_8wekyb3d8bbwe\TempState\ShareServiceTempFolder\Pasted image 20240219201728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800" y="843558"/>
            <a:ext cx="495655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98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060" y="195486"/>
            <a:ext cx="8229600" cy="651719"/>
          </a:xfrm>
        </p:spPr>
        <p:txBody>
          <a:bodyPr>
            <a:normAutofit/>
          </a:bodyPr>
          <a:lstStyle/>
          <a:p>
            <a:r>
              <a:rPr lang="ru-RU" sz="3600" smtClean="0">
                <a:solidFill>
                  <a:schemeClr val="tx2"/>
                </a:solidFill>
              </a:rPr>
              <a:t>Добавление </a:t>
            </a:r>
            <a:r>
              <a:rPr lang="en-US" sz="3600" smtClean="0">
                <a:solidFill>
                  <a:schemeClr val="tx2"/>
                </a:solidFill>
              </a:rPr>
              <a:t>HTML</a:t>
            </a:r>
            <a:r>
              <a:rPr lang="ru-RU" sz="3600" smtClean="0">
                <a:solidFill>
                  <a:schemeClr val="tx2"/>
                </a:solidFill>
              </a:rPr>
              <a:t>-разметки</a:t>
            </a:r>
            <a:endParaRPr lang="ru-RU" sz="360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43958"/>
            <a:ext cx="3885611" cy="48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508104" y="4443958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800" smtClean="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rPr>
              <a:t>Леонид Лукин</a:t>
            </a:r>
            <a:endParaRPr lang="ru-RU" sz="2800">
              <a:solidFill>
                <a:schemeClr val="tx2"/>
              </a:solidFill>
              <a:latin typeface="Roboto Medium" pitchFamily="2" charset="0"/>
              <a:ea typeface="Roboto Medium" pitchFamily="2" charset="0"/>
            </a:endParaRPr>
          </a:p>
        </p:txBody>
      </p:sp>
      <p:pic>
        <p:nvPicPr>
          <p:cNvPr id="33794" name="Picture 2" descr="C:\Users\leolu\AppData\Local\Temp\SNAGHTML254859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325" y="896871"/>
            <a:ext cx="4091752" cy="352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36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060" y="195486"/>
            <a:ext cx="8229600" cy="651719"/>
          </a:xfrm>
        </p:spPr>
        <p:txBody>
          <a:bodyPr>
            <a:normAutofit/>
          </a:bodyPr>
          <a:lstStyle/>
          <a:p>
            <a:r>
              <a:rPr lang="ru-RU" sz="3600" smtClean="0">
                <a:solidFill>
                  <a:schemeClr val="tx2"/>
                </a:solidFill>
              </a:rPr>
              <a:t>Создание краткого описания</a:t>
            </a:r>
            <a:endParaRPr lang="ru-RU" sz="360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43958"/>
            <a:ext cx="3885611" cy="48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508104" y="4443958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800" smtClean="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rPr>
              <a:t>Леонид Лукин</a:t>
            </a:r>
            <a:endParaRPr lang="ru-RU" sz="2800">
              <a:solidFill>
                <a:schemeClr val="tx2"/>
              </a:solidFill>
              <a:latin typeface="Roboto Medium" pitchFamily="2" charset="0"/>
              <a:ea typeface="Roboto Medium" pitchFamily="2" charset="0"/>
            </a:endParaRPr>
          </a:p>
        </p:txBody>
      </p:sp>
      <p:pic>
        <p:nvPicPr>
          <p:cNvPr id="34818" name="Picture 2" descr="C:\Users\leolu\AppData\Local\Packages\Microsoft.Windows.Photos_8wekyb3d8bbwe\TempState\ShareServiceTempFolder\Pasted image 2024021920184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9622"/>
            <a:ext cx="8308108" cy="225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82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060" y="195486"/>
            <a:ext cx="8229600" cy="651719"/>
          </a:xfrm>
        </p:spPr>
        <p:txBody>
          <a:bodyPr>
            <a:normAutofit/>
          </a:bodyPr>
          <a:lstStyle/>
          <a:p>
            <a:r>
              <a:rPr lang="ru-RU" sz="3600" smtClean="0">
                <a:solidFill>
                  <a:schemeClr val="tx2"/>
                </a:solidFill>
              </a:rPr>
              <a:t>Цены</a:t>
            </a:r>
            <a:endParaRPr lang="ru-RU" sz="360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43958"/>
            <a:ext cx="3885611" cy="48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508104" y="4443958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800" smtClean="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rPr>
              <a:t>Леонид Лукин</a:t>
            </a:r>
            <a:endParaRPr lang="ru-RU" sz="2800">
              <a:solidFill>
                <a:schemeClr val="tx2"/>
              </a:solidFill>
              <a:latin typeface="Roboto Medium" pitchFamily="2" charset="0"/>
              <a:ea typeface="Roboto Medium" pitchFamily="2" charset="0"/>
            </a:endParaRPr>
          </a:p>
        </p:txBody>
      </p:sp>
      <p:pic>
        <p:nvPicPr>
          <p:cNvPr id="16386" name="Picture 2" descr="C:\Users\leolu\AppData\Local\Packages\Microsoft.Windows.Photos_8wekyb3d8bbwe\TempState\ShareServiceTempFolder\Pasted image 2024021919340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43558"/>
            <a:ext cx="5832648" cy="348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71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060" y="195486"/>
            <a:ext cx="8229600" cy="651719"/>
          </a:xfrm>
        </p:spPr>
        <p:txBody>
          <a:bodyPr>
            <a:normAutofit fontScale="90000"/>
          </a:bodyPr>
          <a:lstStyle/>
          <a:p>
            <a:r>
              <a:rPr lang="ru-RU" sz="3600" smtClean="0">
                <a:solidFill>
                  <a:schemeClr val="tx2"/>
                </a:solidFill>
              </a:rPr>
              <a:t>ИИ – Машинное обучение – Нейронные сети</a:t>
            </a:r>
            <a:endParaRPr lang="ru-RU" sz="360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43958"/>
            <a:ext cx="3885611" cy="48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508104" y="4443958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800" smtClean="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rPr>
              <a:t>Леонид Лукин</a:t>
            </a:r>
            <a:endParaRPr lang="ru-RU" sz="2800">
              <a:solidFill>
                <a:schemeClr val="tx2"/>
              </a:solidFill>
              <a:latin typeface="Roboto Medium" pitchFamily="2" charset="0"/>
              <a:ea typeface="Roboto Medium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341" y="1592603"/>
            <a:ext cx="3920420" cy="1851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leolu\AppData\Local\Packages\Microsoft.Windows.Photos_8wekyb3d8bbwe\TempState\ShareServiceTempFolder\Pasted image 202402192058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43558"/>
            <a:ext cx="5282294" cy="349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45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060" y="195486"/>
            <a:ext cx="8229600" cy="651719"/>
          </a:xfrm>
        </p:spPr>
        <p:txBody>
          <a:bodyPr>
            <a:normAutofit/>
          </a:bodyPr>
          <a:lstStyle/>
          <a:p>
            <a:r>
              <a:rPr lang="ru-RU" sz="3600" smtClean="0">
                <a:solidFill>
                  <a:schemeClr val="tx2"/>
                </a:solidFill>
              </a:rPr>
              <a:t>Цены</a:t>
            </a:r>
            <a:endParaRPr lang="ru-RU" sz="360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43958"/>
            <a:ext cx="3885611" cy="48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508104" y="4443958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800" smtClean="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rPr>
              <a:t>Леонид Лукин</a:t>
            </a:r>
            <a:endParaRPr lang="ru-RU" sz="2800">
              <a:solidFill>
                <a:schemeClr val="tx2"/>
              </a:solidFill>
              <a:latin typeface="Roboto Medium" pitchFamily="2" charset="0"/>
              <a:ea typeface="Roboto Medium" pitchFamily="2" charset="0"/>
            </a:endParaRPr>
          </a:p>
        </p:txBody>
      </p:sp>
      <p:pic>
        <p:nvPicPr>
          <p:cNvPr id="17410" name="Picture 2" descr="C:\Users\leolu\AppData\Local\Packages\Microsoft.Windows.Photos_8wekyb3d8bbwe\TempState\ShareServiceTempFolder\Pasted image 2024021919342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629" y="915566"/>
            <a:ext cx="5432674" cy="329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43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060" y="195486"/>
            <a:ext cx="8229600" cy="651719"/>
          </a:xfrm>
        </p:spPr>
        <p:txBody>
          <a:bodyPr>
            <a:normAutofit/>
          </a:bodyPr>
          <a:lstStyle/>
          <a:p>
            <a:r>
              <a:rPr lang="ru-RU" sz="3600" smtClean="0">
                <a:solidFill>
                  <a:schemeClr val="tx2"/>
                </a:solidFill>
              </a:rPr>
              <a:t>Импортозамещение</a:t>
            </a:r>
            <a:endParaRPr lang="ru-RU" sz="360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43958"/>
            <a:ext cx="3885611" cy="48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508104" y="4443958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800" smtClean="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rPr>
              <a:t>Леонид Лукин</a:t>
            </a:r>
            <a:endParaRPr lang="ru-RU" sz="2800">
              <a:solidFill>
                <a:schemeClr val="tx2"/>
              </a:solidFill>
              <a:latin typeface="Roboto Medium" pitchFamily="2" charset="0"/>
              <a:ea typeface="Roboto Medium" pitchFamily="2" charset="0"/>
            </a:endParaRPr>
          </a:p>
        </p:txBody>
      </p:sp>
      <p:pic>
        <p:nvPicPr>
          <p:cNvPr id="8194" name="Picture 2" descr="C:\Users\leolu\AppData\Local\Packages\Microsoft.Windows.Photos_8wekyb3d8bbwe\TempState\ShareServiceTempFolder\Pasted image 2024021919455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438" y="987574"/>
            <a:ext cx="5726047" cy="320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6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060" y="195486"/>
            <a:ext cx="8229600" cy="651719"/>
          </a:xfrm>
        </p:spPr>
        <p:txBody>
          <a:bodyPr>
            <a:normAutofit/>
          </a:bodyPr>
          <a:lstStyle/>
          <a:p>
            <a:r>
              <a:rPr lang="ru-RU" sz="3600" smtClean="0">
                <a:solidFill>
                  <a:schemeClr val="tx2"/>
                </a:solidFill>
              </a:rPr>
              <a:t>Генерация изображений - </a:t>
            </a:r>
            <a:r>
              <a:rPr lang="en-US" sz="3600" smtClean="0">
                <a:solidFill>
                  <a:schemeClr val="tx2"/>
                </a:solidFill>
              </a:rPr>
              <a:t>Stable Diffusion</a:t>
            </a:r>
            <a:endParaRPr lang="ru-RU" sz="360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43958"/>
            <a:ext cx="3885611" cy="48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508104" y="4443958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800" smtClean="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rPr>
              <a:t>Леонид Лукин</a:t>
            </a:r>
            <a:endParaRPr lang="ru-RU" sz="2800">
              <a:solidFill>
                <a:schemeClr val="tx2"/>
              </a:solidFill>
              <a:latin typeface="Roboto Medium" pitchFamily="2" charset="0"/>
              <a:ea typeface="Roboto Medium" pitchFamily="2" charset="0"/>
            </a:endParaRPr>
          </a:p>
        </p:txBody>
      </p:sp>
      <p:pic>
        <p:nvPicPr>
          <p:cNvPr id="35842" name="Picture 2" descr="C:\Users\leolu\AppData\Local\Packages\Microsoft.Windows.Photos_8wekyb3d8bbwe\TempState\ShareServiceTempFolder\Pasted image 2024021920205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15566"/>
            <a:ext cx="5849758" cy="326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07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060" y="195486"/>
            <a:ext cx="8229600" cy="651719"/>
          </a:xfrm>
        </p:spPr>
        <p:txBody>
          <a:bodyPr>
            <a:normAutofit/>
          </a:bodyPr>
          <a:lstStyle/>
          <a:p>
            <a:r>
              <a:rPr lang="ru-RU" sz="3600" smtClean="0">
                <a:solidFill>
                  <a:schemeClr val="tx2"/>
                </a:solidFill>
              </a:rPr>
              <a:t>Редактирование изображений</a:t>
            </a:r>
            <a:endParaRPr lang="ru-RU" sz="360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43958"/>
            <a:ext cx="3885611" cy="48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508104" y="4443958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800" smtClean="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rPr>
              <a:t>Леонид Лукин</a:t>
            </a:r>
            <a:endParaRPr lang="ru-RU" sz="2800">
              <a:solidFill>
                <a:schemeClr val="tx2"/>
              </a:solidFill>
              <a:latin typeface="Roboto Medium" pitchFamily="2" charset="0"/>
              <a:ea typeface="Roboto Medium" pitchFamily="2" charset="0"/>
            </a:endParaRPr>
          </a:p>
        </p:txBody>
      </p:sp>
      <p:pic>
        <p:nvPicPr>
          <p:cNvPr id="36866" name="Picture 2" descr="C:\Users\leolu\AppData\Local\Packages\Microsoft.Windows.Photos_8wekyb3d8bbwe\TempState\ShareServiceTempFolder\Pasted image 2024021920214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15566"/>
            <a:ext cx="593186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94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060" y="195486"/>
            <a:ext cx="8229600" cy="651719"/>
          </a:xfrm>
        </p:spPr>
        <p:txBody>
          <a:bodyPr>
            <a:normAutofit/>
          </a:bodyPr>
          <a:lstStyle/>
          <a:p>
            <a:r>
              <a:rPr lang="ru-RU" sz="3600" smtClean="0">
                <a:solidFill>
                  <a:schemeClr val="tx2"/>
                </a:solidFill>
              </a:rPr>
              <a:t>Редактирование изображений</a:t>
            </a:r>
            <a:endParaRPr lang="ru-RU" sz="360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43958"/>
            <a:ext cx="3885611" cy="48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508104" y="4443958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800" smtClean="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rPr>
              <a:t>Леонид Лукин</a:t>
            </a:r>
            <a:endParaRPr lang="ru-RU" sz="2800">
              <a:solidFill>
                <a:schemeClr val="tx2"/>
              </a:solidFill>
              <a:latin typeface="Roboto Medium" pitchFamily="2" charset="0"/>
              <a:ea typeface="Roboto Medium" pitchFamily="2" charset="0"/>
            </a:endParaRPr>
          </a:p>
        </p:txBody>
      </p:sp>
      <p:pic>
        <p:nvPicPr>
          <p:cNvPr id="37890" name="Picture 2" descr="C:\Users\leolu\AppData\Local\Packages\Microsoft.Windows.Photos_8wekyb3d8bbwe\TempState\ShareServiceTempFolder\Pasted image 2024021920223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43558"/>
            <a:ext cx="6083941" cy="339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89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060" y="195486"/>
            <a:ext cx="8229600" cy="651719"/>
          </a:xfrm>
        </p:spPr>
        <p:txBody>
          <a:bodyPr>
            <a:normAutofit/>
          </a:bodyPr>
          <a:lstStyle/>
          <a:p>
            <a:r>
              <a:rPr lang="ru-RU" sz="3600" smtClean="0">
                <a:solidFill>
                  <a:schemeClr val="tx2"/>
                </a:solidFill>
              </a:rPr>
              <a:t>Генерация изображений в </a:t>
            </a:r>
            <a:r>
              <a:rPr lang="en-US" sz="3600" smtClean="0">
                <a:solidFill>
                  <a:schemeClr val="tx2"/>
                </a:solidFill>
              </a:rPr>
              <a:t>Midjourney</a:t>
            </a:r>
            <a:endParaRPr lang="ru-RU" sz="360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43958"/>
            <a:ext cx="3885611" cy="48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508104" y="4443958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800" smtClean="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rPr>
              <a:t>Леонид Лукин</a:t>
            </a:r>
            <a:endParaRPr lang="ru-RU" sz="2800">
              <a:solidFill>
                <a:schemeClr val="tx2"/>
              </a:solidFill>
              <a:latin typeface="Roboto Medium" pitchFamily="2" charset="0"/>
              <a:ea typeface="Roboto Medium" pitchFamily="2" charset="0"/>
            </a:endParaRPr>
          </a:p>
        </p:txBody>
      </p:sp>
      <p:pic>
        <p:nvPicPr>
          <p:cNvPr id="38914" name="Picture 2" descr="C:\Users\leolu\AppData\Local\Packages\Microsoft.Windows.Photos_8wekyb3d8bbwe\TempState\ShareServiceTempFolder\Pasted image 2024021920262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87574"/>
            <a:ext cx="5717482" cy="322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63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060" y="195486"/>
            <a:ext cx="8229600" cy="651719"/>
          </a:xfrm>
        </p:spPr>
        <p:txBody>
          <a:bodyPr>
            <a:normAutofit/>
          </a:bodyPr>
          <a:lstStyle/>
          <a:p>
            <a:r>
              <a:rPr lang="ru-RU" sz="3600" smtClean="0">
                <a:solidFill>
                  <a:schemeClr val="tx2"/>
                </a:solidFill>
              </a:rPr>
              <a:t>Генерация изображений в </a:t>
            </a:r>
            <a:r>
              <a:rPr lang="en-US" sz="3600" smtClean="0">
                <a:solidFill>
                  <a:schemeClr val="tx2"/>
                </a:solidFill>
              </a:rPr>
              <a:t>Midjourney</a:t>
            </a:r>
            <a:endParaRPr lang="ru-RU" sz="360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43958"/>
            <a:ext cx="3885611" cy="48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508104" y="4443958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800" smtClean="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rPr>
              <a:t>Леонид Лукин</a:t>
            </a:r>
            <a:endParaRPr lang="ru-RU" sz="2800">
              <a:solidFill>
                <a:schemeClr val="tx2"/>
              </a:solidFill>
              <a:latin typeface="Roboto Medium" pitchFamily="2" charset="0"/>
              <a:ea typeface="Roboto Medium" pitchFamily="2" charset="0"/>
            </a:endParaRPr>
          </a:p>
        </p:txBody>
      </p:sp>
      <p:pic>
        <p:nvPicPr>
          <p:cNvPr id="1026" name="Picture 2" descr="C:\Users\leolu\AppData\Local\Packages\Microsoft.Windows.Photos_8wekyb3d8bbwe\TempState\ShareServiceTempFolder\Pasted image 2024021920285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24794"/>
            <a:ext cx="5472608" cy="341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1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/>
          </a:p>
        </p:txBody>
      </p:sp>
      <p:pic>
        <p:nvPicPr>
          <p:cNvPr id="40962" name="Picture 2" descr="C:\Users\leolu\AppData\Local\Packages\Microsoft.Windows.Photos_8wekyb3d8bbwe\TempState\ShareServiceTempFolder\Pasted image 2024021920340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676722"/>
            <a:ext cx="9324528" cy="699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5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060" y="195486"/>
            <a:ext cx="8229600" cy="651719"/>
          </a:xfrm>
        </p:spPr>
        <p:txBody>
          <a:bodyPr>
            <a:normAutofit/>
          </a:bodyPr>
          <a:lstStyle/>
          <a:p>
            <a:r>
              <a:rPr lang="ru-RU" sz="3600" smtClean="0">
                <a:solidFill>
                  <a:schemeClr val="tx2"/>
                </a:solidFill>
              </a:rPr>
              <a:t>Вопросы</a:t>
            </a:r>
            <a:r>
              <a:rPr lang="en-US" sz="3600" smtClean="0">
                <a:solidFill>
                  <a:schemeClr val="tx2"/>
                </a:solidFill>
              </a:rPr>
              <a:t>?</a:t>
            </a:r>
            <a:endParaRPr lang="ru-RU" sz="360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512" y="4415880"/>
            <a:ext cx="3885611" cy="48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2915816" y="1412521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smtClean="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rPr>
              <a:t>Леонид Лукин</a:t>
            </a:r>
            <a:endParaRPr lang="ru-RU" sz="2800">
              <a:solidFill>
                <a:schemeClr val="tx2"/>
              </a:solidFill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743243" y="2355726"/>
            <a:ext cx="3770151" cy="871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smtClean="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rPr>
              <a:t>LeoLukin.ru</a:t>
            </a:r>
            <a:endParaRPr lang="ru-RU" sz="4800">
              <a:solidFill>
                <a:schemeClr val="tx2"/>
              </a:solidFill>
              <a:latin typeface="Roboto Medium" pitchFamily="2" charset="0"/>
              <a:ea typeface="Roboto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08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060" y="195486"/>
            <a:ext cx="8229600" cy="651719"/>
          </a:xfrm>
        </p:spPr>
        <p:txBody>
          <a:bodyPr>
            <a:normAutofit/>
          </a:bodyPr>
          <a:lstStyle/>
          <a:p>
            <a:r>
              <a:rPr lang="ru-RU" sz="3600" smtClean="0">
                <a:solidFill>
                  <a:schemeClr val="tx2"/>
                </a:solidFill>
              </a:rPr>
              <a:t>Как насчет уникальности текста</a:t>
            </a:r>
            <a:r>
              <a:rPr lang="en-US" sz="3600" smtClean="0">
                <a:solidFill>
                  <a:schemeClr val="tx2"/>
                </a:solidFill>
              </a:rPr>
              <a:t>?</a:t>
            </a:r>
            <a:endParaRPr lang="ru-RU" sz="360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43958"/>
            <a:ext cx="3885611" cy="48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508104" y="4443958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800" smtClean="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rPr>
              <a:t>Леонид Лукин</a:t>
            </a:r>
            <a:endParaRPr lang="ru-RU" sz="2800">
              <a:solidFill>
                <a:schemeClr val="tx2"/>
              </a:solidFill>
              <a:latin typeface="Roboto Medium" pitchFamily="2" charset="0"/>
              <a:ea typeface="Roboto Medium" pitchFamily="2" charset="0"/>
            </a:endParaRPr>
          </a:p>
        </p:txBody>
      </p:sp>
      <p:pic>
        <p:nvPicPr>
          <p:cNvPr id="39940" name="Picture 4" descr="C:\Users\leolu\AppData\Local\Packages\Microsoft.Windows.Photos_8wekyb3d8bbwe\TempState\ShareServiceTempFolder\Pasted image 2024021919402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906" y="915566"/>
            <a:ext cx="4299310" cy="335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85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060" y="195486"/>
            <a:ext cx="8229600" cy="651719"/>
          </a:xfrm>
        </p:spPr>
        <p:txBody>
          <a:bodyPr>
            <a:normAutofit/>
          </a:bodyPr>
          <a:lstStyle/>
          <a:p>
            <a:r>
              <a:rPr lang="en-US" sz="3600" smtClean="0">
                <a:solidFill>
                  <a:schemeClr val="tx2"/>
                </a:solidFill>
              </a:rPr>
              <a:t>LLM</a:t>
            </a:r>
            <a:r>
              <a:rPr lang="ru-RU" sz="3600" smtClean="0">
                <a:solidFill>
                  <a:schemeClr val="tx2"/>
                </a:solidFill>
              </a:rPr>
              <a:t> – Большие Языковые Модели</a:t>
            </a:r>
            <a:endParaRPr lang="ru-RU" sz="360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43958"/>
            <a:ext cx="3885611" cy="48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5364088" y="1491630"/>
            <a:ext cx="3528392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smtClean="0">
                <a:latin typeface="Roboto Medium" pitchFamily="2" charset="0"/>
                <a:ea typeface="Roboto Medium" pitchFamily="2" charset="0"/>
              </a:rPr>
              <a:t>Классификация текста</a:t>
            </a:r>
          </a:p>
          <a:p>
            <a:r>
              <a:rPr lang="ru-RU" sz="2200" smtClean="0">
                <a:latin typeface="Roboto Medium" pitchFamily="2" charset="0"/>
                <a:ea typeface="Roboto Medium" pitchFamily="2" charset="0"/>
              </a:rPr>
              <a:t>Ответы на вопросы</a:t>
            </a:r>
          </a:p>
          <a:p>
            <a:r>
              <a:rPr lang="ru-RU" sz="2200" smtClean="0">
                <a:latin typeface="Roboto Medium" pitchFamily="2" charset="0"/>
                <a:ea typeface="Roboto Medium" pitchFamily="2" charset="0"/>
              </a:rPr>
              <a:t>Суммаризация текста</a:t>
            </a:r>
          </a:p>
          <a:p>
            <a:r>
              <a:rPr lang="ru-RU" sz="2200" smtClean="0">
                <a:latin typeface="Roboto Medium" pitchFamily="2" charset="0"/>
                <a:ea typeface="Roboto Medium" pitchFamily="2" charset="0"/>
              </a:rPr>
              <a:t>Генерация текста</a:t>
            </a:r>
            <a:endParaRPr lang="ru-RU" sz="2200">
              <a:latin typeface="Roboto Medium" pitchFamily="2" charset="0"/>
              <a:ea typeface="Roboto Medium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40710"/>
            <a:ext cx="4608512" cy="217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508104" y="4443958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800" smtClean="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rPr>
              <a:t>Леонид Лукин</a:t>
            </a:r>
            <a:endParaRPr lang="ru-RU" sz="2800">
              <a:solidFill>
                <a:schemeClr val="tx2"/>
              </a:solidFill>
              <a:latin typeface="Roboto Medium" pitchFamily="2" charset="0"/>
              <a:ea typeface="Roboto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41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060" y="195486"/>
            <a:ext cx="8229600" cy="651719"/>
          </a:xfrm>
        </p:spPr>
        <p:txBody>
          <a:bodyPr>
            <a:normAutofit/>
          </a:bodyPr>
          <a:lstStyle/>
          <a:p>
            <a:r>
              <a:rPr lang="ru-RU" sz="3600" smtClean="0">
                <a:solidFill>
                  <a:schemeClr val="tx2"/>
                </a:solidFill>
              </a:rPr>
              <a:t>Как насчет индексирования и позиций</a:t>
            </a:r>
            <a:r>
              <a:rPr lang="en-US" sz="3600" smtClean="0">
                <a:solidFill>
                  <a:schemeClr val="tx2"/>
                </a:solidFill>
              </a:rPr>
              <a:t>?</a:t>
            </a:r>
            <a:endParaRPr lang="ru-RU" sz="360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43958"/>
            <a:ext cx="3885611" cy="48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508104" y="4443958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800" smtClean="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rPr>
              <a:t>Леонид Лукин</a:t>
            </a:r>
            <a:endParaRPr lang="ru-RU" sz="2800">
              <a:solidFill>
                <a:schemeClr val="tx2"/>
              </a:solidFill>
              <a:latin typeface="Roboto Medium" pitchFamily="2" charset="0"/>
              <a:ea typeface="Roboto Medium" pitchFamily="2" charset="0"/>
            </a:endParaRPr>
          </a:p>
        </p:txBody>
      </p:sp>
      <p:pic>
        <p:nvPicPr>
          <p:cNvPr id="45058" name="Picture 2" descr="C:\Users\leolu\AppData\Local\Packages\Microsoft.Windows.Photos_8wekyb3d8bbwe\TempState\ShareServiceTempFolder\Pasted image 2024021916592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04882"/>
            <a:ext cx="6634275" cy="283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C:\Users\leolu\AppData\Local\Packages\Microsoft.Windows.Photos_8wekyb3d8bbwe\TempState\ShareServiceTempFolder\Pasted image 20240219170007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53" y="1446091"/>
            <a:ext cx="2775485" cy="215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60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060" y="195486"/>
            <a:ext cx="8229600" cy="651719"/>
          </a:xfrm>
        </p:spPr>
        <p:txBody>
          <a:bodyPr>
            <a:normAutofit/>
          </a:bodyPr>
          <a:lstStyle/>
          <a:p>
            <a:r>
              <a:rPr lang="ru-RU" sz="3600" smtClean="0">
                <a:solidFill>
                  <a:schemeClr val="tx2"/>
                </a:solidFill>
              </a:rPr>
              <a:t>Санкции</a:t>
            </a:r>
            <a:r>
              <a:rPr lang="en-US" sz="3600" smtClean="0">
                <a:solidFill>
                  <a:schemeClr val="tx2"/>
                </a:solidFill>
              </a:rPr>
              <a:t>???</a:t>
            </a:r>
            <a:endParaRPr lang="ru-RU" sz="360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43958"/>
            <a:ext cx="3885611" cy="48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508104" y="4443958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800" smtClean="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rPr>
              <a:t>Леонид Лукин</a:t>
            </a:r>
            <a:endParaRPr lang="ru-RU" sz="2800">
              <a:solidFill>
                <a:schemeClr val="tx2"/>
              </a:solidFill>
              <a:latin typeface="Roboto Medium" pitchFamily="2" charset="0"/>
              <a:ea typeface="Roboto Medium" pitchFamily="2" charset="0"/>
            </a:endParaRPr>
          </a:p>
        </p:txBody>
      </p:sp>
      <p:pic>
        <p:nvPicPr>
          <p:cNvPr id="46082" name="Picture 2" descr="C:\Users\leolu\AppData\Local\Packages\Microsoft.Windows.Photos_8wekyb3d8bbwe\TempState\ShareServiceTempFolder\Pasted image 2024021917120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15566"/>
            <a:ext cx="4046907" cy="338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C:\Users\leolu\AppData\Local\Packages\Microsoft.Windows.Photos_8wekyb3d8bbwe\TempState\ShareServiceTempFolder\Pasted image 2024021917114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02029"/>
            <a:ext cx="426789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9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060" y="195486"/>
            <a:ext cx="8229600" cy="651719"/>
          </a:xfrm>
        </p:spPr>
        <p:txBody>
          <a:bodyPr>
            <a:normAutofit/>
          </a:bodyPr>
          <a:lstStyle/>
          <a:p>
            <a:r>
              <a:rPr lang="ru-RU" sz="3600" smtClean="0">
                <a:solidFill>
                  <a:schemeClr val="tx2"/>
                </a:solidFill>
              </a:rPr>
              <a:t>Параметры модели </a:t>
            </a:r>
            <a:r>
              <a:rPr lang="en-US" sz="3600" smtClean="0">
                <a:solidFill>
                  <a:schemeClr val="tx2"/>
                </a:solidFill>
              </a:rPr>
              <a:t>GPT-3</a:t>
            </a:r>
            <a:endParaRPr lang="ru-RU" sz="360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43958"/>
            <a:ext cx="3885611" cy="48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508104" y="4443958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800" smtClean="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rPr>
              <a:t>Леонид Лукин</a:t>
            </a:r>
            <a:endParaRPr lang="ru-RU" sz="2800">
              <a:solidFill>
                <a:schemeClr val="tx2"/>
              </a:solidFill>
              <a:latin typeface="Roboto Medium" pitchFamily="2" charset="0"/>
              <a:ea typeface="Roboto Medium" pitchFamily="2" charset="0"/>
            </a:endParaRPr>
          </a:p>
        </p:txBody>
      </p:sp>
      <p:pic>
        <p:nvPicPr>
          <p:cNvPr id="10" name="Picture 4" descr="C:\Users\leolu\AppData\Local\Packages\Microsoft.Windows.Photos_8wekyb3d8bbwe\TempState\ShareServiceTempFolder\Pasted image 2024021920585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1550"/>
            <a:ext cx="5282294" cy="349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leolu\AppData\Local\Packages\Microsoft.Windows.Photos_8wekyb3d8bbwe\TempState\ShareServiceTempFolder\Pasted image 20240219194808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314" y="1353716"/>
            <a:ext cx="6242498" cy="2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3635896" y="3435846"/>
            <a:ext cx="504056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600" i="1" smtClean="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rPr>
              <a:t>Длина токена примерно составляет 0.75 слова </a:t>
            </a:r>
            <a:endParaRPr lang="ru-RU" sz="1600" i="1">
              <a:solidFill>
                <a:schemeClr val="tx2"/>
              </a:solidFill>
              <a:latin typeface="Roboto Medium" pitchFamily="2" charset="0"/>
              <a:ea typeface="Roboto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45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060" y="195486"/>
            <a:ext cx="8229600" cy="651719"/>
          </a:xfrm>
        </p:spPr>
        <p:txBody>
          <a:bodyPr>
            <a:normAutofit/>
          </a:bodyPr>
          <a:lstStyle/>
          <a:p>
            <a:r>
              <a:rPr lang="ru-RU" sz="3600" smtClean="0">
                <a:solidFill>
                  <a:schemeClr val="tx2"/>
                </a:solidFill>
              </a:rPr>
              <a:t>На чем обучалась </a:t>
            </a:r>
            <a:r>
              <a:rPr lang="en-US" sz="3600" smtClean="0">
                <a:solidFill>
                  <a:schemeClr val="tx2"/>
                </a:solidFill>
              </a:rPr>
              <a:t>GPT-3</a:t>
            </a:r>
            <a:endParaRPr lang="ru-RU" sz="360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43958"/>
            <a:ext cx="3885611" cy="48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508104" y="4443958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800" smtClean="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rPr>
              <a:t>Леонид Лукин</a:t>
            </a:r>
            <a:endParaRPr lang="ru-RU" sz="2800">
              <a:solidFill>
                <a:schemeClr val="tx2"/>
              </a:solidFill>
              <a:latin typeface="Roboto Medium" pitchFamily="2" charset="0"/>
              <a:ea typeface="Roboto Medium" pitchFamily="2" charset="0"/>
            </a:endParaRPr>
          </a:p>
        </p:txBody>
      </p:sp>
      <p:pic>
        <p:nvPicPr>
          <p:cNvPr id="7170" name="Picture 2" descr="C:\Users\leolu\AppData\Local\Packages\Microsoft.Windows.Photos_8wekyb3d8bbwe\TempState\ShareServiceTempFolder\Pasted image 2024021919463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527" y="1315059"/>
            <a:ext cx="5458845" cy="214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1475656" y="3633868"/>
            <a:ext cx="6120680" cy="3960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i="1" smtClean="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rPr>
              <a:t>Доля русскоязычных документов в обучающей выборке составляла 0.11%</a:t>
            </a:r>
            <a:endParaRPr lang="ru-RU" sz="1600" i="1">
              <a:solidFill>
                <a:schemeClr val="tx2"/>
              </a:solidFill>
              <a:latin typeface="Roboto Medium" pitchFamily="2" charset="0"/>
              <a:ea typeface="Roboto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0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060" y="195486"/>
            <a:ext cx="8229600" cy="651719"/>
          </a:xfrm>
        </p:spPr>
        <p:txBody>
          <a:bodyPr>
            <a:normAutofit/>
          </a:bodyPr>
          <a:lstStyle/>
          <a:p>
            <a:r>
              <a:rPr lang="ru-RU" sz="3600" smtClean="0">
                <a:solidFill>
                  <a:schemeClr val="tx2"/>
                </a:solidFill>
              </a:rPr>
              <a:t>Большие Языковые Модели</a:t>
            </a:r>
            <a:endParaRPr lang="ru-RU" sz="360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43958"/>
            <a:ext cx="3885611" cy="48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508104" y="4443958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800" smtClean="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rPr>
              <a:t>Леонид Лукин</a:t>
            </a:r>
            <a:endParaRPr lang="ru-RU" sz="2800">
              <a:solidFill>
                <a:schemeClr val="tx2"/>
              </a:solidFill>
              <a:latin typeface="Roboto Medium" pitchFamily="2" charset="0"/>
              <a:ea typeface="Roboto Medium" pitchFamily="2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317212"/>
              </p:ext>
            </p:extLst>
          </p:nvPr>
        </p:nvGraphicFramePr>
        <p:xfrm>
          <a:off x="1547664" y="1059582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Roboto" pitchFamily="2" charset="0"/>
                        </a:rPr>
                        <a:t>Модель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  <a:ea typeface="Roboto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Roboto" pitchFamily="2" charset="0"/>
                          <a:cs typeface="+mn-cs"/>
                        </a:rPr>
                        <a:t>Разработчик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Roboto" pitchFamily="2" charset="0"/>
                          <a:cs typeface="+mn-cs"/>
                        </a:rPr>
                        <a:t>Параметров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Roboto" pitchFamily="2" charset="0"/>
                          <a:cs typeface="+mn-cs"/>
                        </a:rPr>
                        <a:t>Лицензия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itchFamily="2" charset="0"/>
                        </a:rPr>
                        <a:t>Mistral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itchFamily="2" charset="0"/>
                          <a:cs typeface="+mn-cs"/>
                        </a:rPr>
                        <a:t>Mistral AI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itchFamily="2" charset="0"/>
                          <a:cs typeface="+mn-cs"/>
                        </a:rPr>
                        <a:t>46.7B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itchFamily="2" charset="0"/>
                          <a:cs typeface="+mn-cs"/>
                        </a:rPr>
                        <a:t>apache-2.0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itchFamily="2" charset="0"/>
                        </a:rPr>
                        <a:t>GPT-4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itchFamily="2" charset="0"/>
                          <a:cs typeface="+mn-cs"/>
                        </a:rPr>
                        <a:t>OpenAI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itchFamily="2" charset="0"/>
                          <a:cs typeface="+mn-cs"/>
                        </a:rPr>
                        <a:t>1.76T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400" b="1" i="0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Roboto" pitchFamily="2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itchFamily="2" charset="0"/>
                        </a:rPr>
                        <a:t>GPT-3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itchFamily="2" charset="0"/>
                          <a:cs typeface="+mn-cs"/>
                        </a:rPr>
                        <a:t>OpenAI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itchFamily="2" charset="0"/>
                          <a:cs typeface="+mn-cs"/>
                        </a:rPr>
                        <a:t>175B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400" b="1" i="0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Roboto" pitchFamily="2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itchFamily="2" charset="0"/>
                          <a:cs typeface="+mn-cs"/>
                        </a:rPr>
                        <a:t>Claude 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itchFamily="2" charset="0"/>
                          <a:cs typeface="+mn-cs"/>
                        </a:rPr>
                        <a:t>Anthropic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itchFamily="2" charset="0"/>
                          <a:cs typeface="+mn-cs"/>
                        </a:rPr>
                        <a:t>неизвестно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400" b="1" i="0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Roboto" pitchFamily="2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itchFamily="2" charset="0"/>
                        </a:rPr>
                        <a:t>LLaMA 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itchFamily="2" charset="0"/>
                          <a:cs typeface="+mn-cs"/>
                        </a:rPr>
                        <a:t>Meta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itchFamily="2" charset="0"/>
                          <a:cs typeface="+mn-cs"/>
                        </a:rPr>
                        <a:t>70B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itchFamily="2" charset="0"/>
                          <a:cs typeface="+mn-cs"/>
                        </a:rPr>
                        <a:t>Custom LLaMa 2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itchFamily="2" charset="0"/>
                        </a:rPr>
                        <a:t>BART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itchFamily="2" charset="0"/>
                          <a:cs typeface="+mn-cs"/>
                        </a:rPr>
                        <a:t>Google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itchFamily="2" charset="0"/>
                          <a:cs typeface="+mn-cs"/>
                        </a:rPr>
                        <a:t>406M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itchFamily="2" charset="0"/>
                          <a:cs typeface="+mn-cs"/>
                        </a:rPr>
                        <a:t>apache-2.0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itchFamily="2" charset="0"/>
                        </a:rPr>
                        <a:t>BERT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itchFamily="2" charset="0"/>
                          <a:cs typeface="+mn-cs"/>
                        </a:rPr>
                        <a:t>Google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itchFamily="2" charset="0"/>
                          <a:cs typeface="+mn-cs"/>
                        </a:rPr>
                        <a:t>336M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itchFamily="2" charset="0"/>
                          <a:cs typeface="+mn-cs"/>
                        </a:rPr>
                        <a:t>apache-2.0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67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060" y="195486"/>
            <a:ext cx="8229600" cy="651719"/>
          </a:xfrm>
        </p:spPr>
        <p:txBody>
          <a:bodyPr>
            <a:normAutofit/>
          </a:bodyPr>
          <a:lstStyle/>
          <a:p>
            <a:r>
              <a:rPr lang="ru-RU" sz="3600" smtClean="0">
                <a:solidFill>
                  <a:schemeClr val="tx2"/>
                </a:solidFill>
              </a:rPr>
              <a:t>Чаты на основе </a:t>
            </a:r>
            <a:r>
              <a:rPr lang="en-US" sz="3600" smtClean="0">
                <a:solidFill>
                  <a:schemeClr val="tx2"/>
                </a:solidFill>
              </a:rPr>
              <a:t>LLM</a:t>
            </a:r>
            <a:endParaRPr lang="ru-RU" sz="360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43958"/>
            <a:ext cx="3885611" cy="48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508104" y="4443958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800" smtClean="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rPr>
              <a:t>Леонид Лукин</a:t>
            </a:r>
            <a:endParaRPr lang="ru-RU" sz="2800">
              <a:solidFill>
                <a:schemeClr val="tx2"/>
              </a:solidFill>
              <a:latin typeface="Roboto Medium" pitchFamily="2" charset="0"/>
              <a:ea typeface="Roboto Medium" pitchFamily="2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455" y="915566"/>
            <a:ext cx="4400687" cy="324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22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060" y="195486"/>
            <a:ext cx="8229600" cy="651719"/>
          </a:xfrm>
        </p:spPr>
        <p:txBody>
          <a:bodyPr>
            <a:normAutofit/>
          </a:bodyPr>
          <a:lstStyle/>
          <a:p>
            <a:r>
              <a:rPr lang="ru-RU" sz="3600" smtClean="0">
                <a:solidFill>
                  <a:schemeClr val="tx2"/>
                </a:solidFill>
              </a:rPr>
              <a:t>Давайте спросим ИИ</a:t>
            </a:r>
            <a:endParaRPr lang="ru-RU" sz="360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43958"/>
            <a:ext cx="3885611" cy="48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508104" y="4443958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800" smtClean="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rPr>
              <a:t>Леонид Лукин</a:t>
            </a:r>
            <a:endParaRPr lang="ru-RU" sz="2800">
              <a:solidFill>
                <a:schemeClr val="tx2"/>
              </a:solidFill>
              <a:latin typeface="Roboto Medium" pitchFamily="2" charset="0"/>
              <a:ea typeface="Roboto Medium" pitchFamily="2" charset="0"/>
            </a:endParaRPr>
          </a:p>
        </p:txBody>
      </p:sp>
      <p:pic>
        <p:nvPicPr>
          <p:cNvPr id="11266" name="Picture 2" descr="C:\Users\leolu\AppData\Local\Packages\Microsoft.Windows.Photos_8wekyb3d8bbwe\TempState\ShareServiceTempFolder\Pasted image 2024021919430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15566"/>
            <a:ext cx="5269782" cy="320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35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311</Words>
  <Application>Microsoft Office PowerPoint</Application>
  <PresentationFormat>Экран (16:9)</PresentationFormat>
  <Paragraphs>144</Paragraphs>
  <Slides>41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Использование искусственного интеллекта для генерации контента сайт</vt:lpstr>
      <vt:lpstr>Что определяет позиции сайта в поиске</vt:lpstr>
      <vt:lpstr>ИИ – Машинное обучение – Нейронные сети</vt:lpstr>
      <vt:lpstr>LLM – Большие Языковые Модели</vt:lpstr>
      <vt:lpstr>Параметры модели GPT-3</vt:lpstr>
      <vt:lpstr>На чем обучалась GPT-3</vt:lpstr>
      <vt:lpstr>Большие Языковые Модели</vt:lpstr>
      <vt:lpstr>Чаты на основе LLM</vt:lpstr>
      <vt:lpstr>Давайте спросим ИИ</vt:lpstr>
      <vt:lpstr>Мнение ИИ о полезном контенте</vt:lpstr>
      <vt:lpstr>Обратите внимание!</vt:lpstr>
      <vt:lpstr>Генерация списка поисковых запросов</vt:lpstr>
      <vt:lpstr>Группировка поисковых запросов</vt:lpstr>
      <vt:lpstr>Тематические кластеры</vt:lpstr>
      <vt:lpstr>Генерация списка ключевых слов по тематике</vt:lpstr>
      <vt:lpstr>Retrieval Augmented Generation (RAG)</vt:lpstr>
      <vt:lpstr>Список ключевых слов сайта-донора</vt:lpstr>
      <vt:lpstr>Генерация новой статьи по ключевым словам</vt:lpstr>
      <vt:lpstr>Генерация заголовков</vt:lpstr>
      <vt:lpstr>Генерация заголовков</vt:lpstr>
      <vt:lpstr>Генерация мета-тегов</vt:lpstr>
      <vt:lpstr>Микроразметка</vt:lpstr>
      <vt:lpstr>Корректировка микроразметки</vt:lpstr>
      <vt:lpstr>Рерайт текста</vt:lpstr>
      <vt:lpstr>Рерайт текста</vt:lpstr>
      <vt:lpstr>Доработка текста</vt:lpstr>
      <vt:lpstr>Добавление HTML-разметки</vt:lpstr>
      <vt:lpstr>Создание краткого описания</vt:lpstr>
      <vt:lpstr>Цены</vt:lpstr>
      <vt:lpstr>Цены</vt:lpstr>
      <vt:lpstr>Импортозамещение</vt:lpstr>
      <vt:lpstr>Генерация изображений - Stable Diffusion</vt:lpstr>
      <vt:lpstr>Редактирование изображений</vt:lpstr>
      <vt:lpstr>Редактирование изображений</vt:lpstr>
      <vt:lpstr>Генерация изображений в Midjourney</vt:lpstr>
      <vt:lpstr>Генерация изображений в Midjourney</vt:lpstr>
      <vt:lpstr>Презентация PowerPoint</vt:lpstr>
      <vt:lpstr>Вопросы?</vt:lpstr>
      <vt:lpstr>Как насчет уникальности текста?</vt:lpstr>
      <vt:lpstr>Как насчет индексирования и позиций?</vt:lpstr>
      <vt:lpstr>Санкции???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искусственного интеллекта для генерации контента сайт</dc:title>
  <dc:creator>Leonid Lukin</dc:creator>
  <cp:lastModifiedBy>Leonid Lukin</cp:lastModifiedBy>
  <cp:revision>30</cp:revision>
  <dcterms:created xsi:type="dcterms:W3CDTF">2024-02-19T18:33:40Z</dcterms:created>
  <dcterms:modified xsi:type="dcterms:W3CDTF">2024-02-20T06:06:17Z</dcterms:modified>
</cp:coreProperties>
</file>