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y="5143500" cx="9144000"/>
  <p:notesSz cx="6858000" cy="9144000"/>
  <p:embeddedFontLst>
    <p:embeddedFont>
      <p:font typeface="Open Sans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OpenSans-bold.fntdata"/><Relationship Id="rId61" Type="http://schemas.openxmlformats.org/officeDocument/2006/relationships/font" Target="fonts/OpenSans-regular.fntdata"/><Relationship Id="rId20" Type="http://schemas.openxmlformats.org/officeDocument/2006/relationships/slide" Target="slides/slide15.xml"/><Relationship Id="rId64" Type="http://schemas.openxmlformats.org/officeDocument/2006/relationships/font" Target="fonts/OpenSans-boldItalic.fntdata"/><Relationship Id="rId63" Type="http://schemas.openxmlformats.org/officeDocument/2006/relationships/font" Target="fonts/OpenSans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b9166b5847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b9166b584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b9166b5847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b9166b5847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b9166b5847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b9166b5847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b9166b5847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b9166b5847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9166b5847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b9166b584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b9166b584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b9166b584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b9166b5847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b9166b5847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b9166b5847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b9166b584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b9166b5847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b9166b5847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b9166b5847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b9166b5847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942a57254d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942a57254d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b9166b5847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b9166b5847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b9166b5847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b9166b5847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b9166b5847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b9166b5847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b9166b5847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b9166b5847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b9166b5847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b9166b5847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b9166b5847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b9166b5847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b9166b5847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b9166b5847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b9166b5847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b9166b5847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b9166b5847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b9166b5847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b9166b5847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b9166b5847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b76b47955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b76b47955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b9166b5847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b9166b5847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a11e5747fd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a11e5747fd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9397424d51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9397424d51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9397424d51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9397424d51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9397424d51_1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9397424d51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a11e5747f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a11e5747f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9397424d51_1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9397424d51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9397424d51_1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9397424d51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b8b55876cc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b8b55876cc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b0e9e596b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b0e9e596b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9397424d51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9397424d51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9397424d51_1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9397424d51_1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9397424d51_1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9397424d51_1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b9166b5847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b9166b5847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b9166b5847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b9166b5847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b9166b5847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b9166b5847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b9166b5847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b9166b5847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b9166b5847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b9166b5847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b9166b5847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b9166b5847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9397424d51_1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9397424d51_1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9397424d51_1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9397424d51_1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b76b47955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b76b47955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9397424d51_1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29397424d51_1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9397424d51_1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9397424d51_1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a11e5747f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2a11e5747f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b9166b5847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b9166b5847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b9166b5847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b9166b5847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9397424d51_1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9397424d51_1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b9166b584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b9166b584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b9166b584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b9166b584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b9166b5847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b9166b5847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b9166b584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b9166b584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76645" y="322750"/>
            <a:ext cx="11180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2850" y="757450"/>
            <a:ext cx="1289124" cy="128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29.png"/><Relationship Id="rId5" Type="http://schemas.openxmlformats.org/officeDocument/2006/relationships/image" Target="../media/image28.png"/><Relationship Id="rId6" Type="http://schemas.openxmlformats.org/officeDocument/2006/relationships/image" Target="../media/image15.png"/><Relationship Id="rId7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Relationship Id="rId4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Relationship Id="rId4" Type="http://schemas.openxmlformats.org/officeDocument/2006/relationships/hyperlink" Target="https://t.me/karbyshev_seo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Relationship Id="rId4" Type="http://schemas.openxmlformats.org/officeDocument/2006/relationships/image" Target="../media/image21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g"/><Relationship Id="rId4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jpg"/><Relationship Id="rId4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jpg"/><Relationship Id="rId4" Type="http://schemas.openxmlformats.org/officeDocument/2006/relationships/image" Target="../media/image13.png"/><Relationship Id="rId5" Type="http://schemas.openxmlformats.org/officeDocument/2006/relationships/hyperlink" Target="https://t.me/karbyshev_seo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jpg"/><Relationship Id="rId4" Type="http://schemas.openxmlformats.org/officeDocument/2006/relationships/hyperlink" Target="https://t.me/karbyshev_seo" TargetMode="External"/><Relationship Id="rId5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jpg"/><Relationship Id="rId4" Type="http://schemas.openxmlformats.org/officeDocument/2006/relationships/hyperlink" Target="https://t.me/karbyshev_seo" TargetMode="External"/><Relationship Id="rId5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jpg"/><Relationship Id="rId4" Type="http://schemas.openxmlformats.org/officeDocument/2006/relationships/hyperlink" Target="https://t.me/karbyshev_seo" TargetMode="External"/><Relationship Id="rId5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jpg"/><Relationship Id="rId4" Type="http://schemas.openxmlformats.org/officeDocument/2006/relationships/image" Target="../media/image25.gif"/><Relationship Id="rId5" Type="http://schemas.openxmlformats.org/officeDocument/2006/relationships/image" Target="../media/image40.png"/><Relationship Id="rId6" Type="http://schemas.openxmlformats.org/officeDocument/2006/relationships/image" Target="../media/image30.png"/><Relationship Id="rId7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jpg"/><Relationship Id="rId4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jpg"/><Relationship Id="rId4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jpg"/><Relationship Id="rId4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8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jpg"/><Relationship Id="rId4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jpg"/><Relationship Id="rId4" Type="http://schemas.openxmlformats.org/officeDocument/2006/relationships/image" Target="../media/image3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jpg"/><Relationship Id="rId4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jpg"/><Relationship Id="rId4" Type="http://schemas.openxmlformats.org/officeDocument/2006/relationships/image" Target="../media/image3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jpg"/><Relationship Id="rId4" Type="http://schemas.openxmlformats.org/officeDocument/2006/relationships/image" Target="../media/image3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jpg"/><Relationship Id="rId4" Type="http://schemas.openxmlformats.org/officeDocument/2006/relationships/image" Target="../media/image57.png"/><Relationship Id="rId5" Type="http://schemas.openxmlformats.org/officeDocument/2006/relationships/image" Target="../media/image44.png"/><Relationship Id="rId6" Type="http://schemas.openxmlformats.org/officeDocument/2006/relationships/image" Target="../media/image3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.jpg"/><Relationship Id="rId4" Type="http://schemas.openxmlformats.org/officeDocument/2006/relationships/image" Target="../media/image4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.jpg"/><Relationship Id="rId4" Type="http://schemas.openxmlformats.org/officeDocument/2006/relationships/image" Target="../media/image4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.jpg"/><Relationship Id="rId4" Type="http://schemas.openxmlformats.org/officeDocument/2006/relationships/image" Target="../media/image3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.jpg"/><Relationship Id="rId4" Type="http://schemas.openxmlformats.org/officeDocument/2006/relationships/image" Target="../media/image5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.jpg"/><Relationship Id="rId4" Type="http://schemas.openxmlformats.org/officeDocument/2006/relationships/image" Target="../media/image5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.jpg"/><Relationship Id="rId4" Type="http://schemas.openxmlformats.org/officeDocument/2006/relationships/image" Target="../media/image5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.jpg"/><Relationship Id="rId4" Type="http://schemas.openxmlformats.org/officeDocument/2006/relationships/image" Target="../media/image5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.jpg"/><Relationship Id="rId4" Type="http://schemas.openxmlformats.org/officeDocument/2006/relationships/image" Target="../media/image5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.jpg"/><Relationship Id="rId4" Type="http://schemas.openxmlformats.org/officeDocument/2006/relationships/image" Target="../media/image4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.jpg"/><Relationship Id="rId4" Type="http://schemas.openxmlformats.org/officeDocument/2006/relationships/image" Target="../media/image4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.jpg"/><Relationship Id="rId4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.jpg"/><Relationship Id="rId4" Type="http://schemas.openxmlformats.org/officeDocument/2006/relationships/image" Target="../media/image5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.jpg"/><Relationship Id="rId4" Type="http://schemas.openxmlformats.org/officeDocument/2006/relationships/image" Target="../media/image5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.jpg"/><Relationship Id="rId4" Type="http://schemas.openxmlformats.org/officeDocument/2006/relationships/image" Target="../media/image5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.jpg"/><Relationship Id="rId4" Type="http://schemas.openxmlformats.org/officeDocument/2006/relationships/image" Target="../media/image6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9.jpg"/><Relationship Id="rId4" Type="http://schemas.openxmlformats.org/officeDocument/2006/relationships/image" Target="../media/image5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.jpg"/><Relationship Id="rId4" Type="http://schemas.openxmlformats.org/officeDocument/2006/relationships/image" Target="../media/image6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hyperlink" Target="https://www.de-online.ru/" TargetMode="External"/><Relationship Id="rId5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4307150" y="1842050"/>
            <a:ext cx="4380300" cy="26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Создание медиа при продукте для работы с инфоключами</a:t>
            </a:r>
            <a:br>
              <a:rPr lang="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Кейсы, конверсии, нейросети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3575" y="322750"/>
            <a:ext cx="2161125" cy="7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325" y="363238"/>
            <a:ext cx="3409200" cy="679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2" name="Google Shape;132;p22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Где делаем? Отдельный домен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2"/>
          <p:cNvSpPr txBox="1"/>
          <p:nvPr/>
        </p:nvSpPr>
        <p:spPr>
          <a:xfrm>
            <a:off x="646349" y="1492525"/>
            <a:ext cx="71106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Преимущества:</a:t>
            </a:r>
            <a:b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600"/>
              <a:buFont typeface="Calibri"/>
              <a:buChar char="+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Доверие к информации больше, если она не на коммерческом ресурсе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600"/>
              <a:buFont typeface="Calibri"/>
              <a:buChar char="+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Больше способов монетизации. Конверсионные методы информационного ресурса на самом сайте продукта могут быть излишними и восприниматься пользователями неоднозначно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600"/>
              <a:buFont typeface="Calibri"/>
              <a:buChar char="+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Отдельный счетчик аналитики (ага, ага…)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Недостатки: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Новый домен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9" name="Google Shape;139;p23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Где делаем? Ваще без сайта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3"/>
          <p:cNvSpPr txBox="1"/>
          <p:nvPr/>
        </p:nvSpPr>
        <p:spPr>
          <a:xfrm>
            <a:off x="646349" y="1492525"/>
            <a:ext cx="71106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Преимущества:</a:t>
            </a:r>
            <a:b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600"/>
              <a:buFont typeface="Calibri"/>
              <a:buChar char="+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Никаких затрат на сайт, домен и пр.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600"/>
              <a:buFont typeface="Calibri"/>
              <a:buChar char="+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Быстрый старт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600"/>
              <a:buFont typeface="Calibri"/>
              <a:buChar char="+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Внутренний трафик площадки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600"/>
              <a:buFont typeface="Calibri"/>
              <a:buChar char="+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 SEO топчик домен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Недостатки: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Зависимость от правил и алгоритмов площадки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Малое число способов конверсии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6" name="Google Shape;146;p24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Атеншен!</a:t>
            </a:r>
            <a:endParaRPr sz="2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4"/>
          <p:cNvSpPr txBox="1"/>
          <p:nvPr/>
        </p:nvSpPr>
        <p:spPr>
          <a:xfrm>
            <a:off x="646349" y="1492525"/>
            <a:ext cx="71106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Если кроме сайта, материалы публикуются еще и на внешних ресурсах vc.ru, Дзен, Живой Журнал и пр., то они должны быть </a:t>
            </a: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100% уникальными</a:t>
            </a: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b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8725" y="2657375"/>
            <a:ext cx="5302080" cy="159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4" name="Google Shape;154;p25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Атеншен!</a:t>
            </a:r>
            <a:endParaRPr sz="2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5"/>
          <p:cNvSpPr txBox="1"/>
          <p:nvPr/>
        </p:nvSpPr>
        <p:spPr>
          <a:xfrm>
            <a:off x="646349" y="1492525"/>
            <a:ext cx="7110600" cy="14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b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50" y="1737500"/>
            <a:ext cx="7546726" cy="303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62" name="Google Shape;162;p26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Как делаем? Собираем команду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6"/>
          <p:cNvSpPr txBox="1"/>
          <p:nvPr/>
        </p:nvSpPr>
        <p:spPr>
          <a:xfrm>
            <a:off x="170872" y="2993750"/>
            <a:ext cx="1859100" cy="11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Редактор на стороне клиента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799" y="1914525"/>
            <a:ext cx="657225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824" y="1924050"/>
            <a:ext cx="85725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1887" y="1914525"/>
            <a:ext cx="542925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32599" y="1924050"/>
            <a:ext cx="6477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6"/>
          <p:cNvSpPr txBox="1"/>
          <p:nvPr/>
        </p:nvSpPr>
        <p:spPr>
          <a:xfrm>
            <a:off x="2295910" y="2993750"/>
            <a:ext cx="18591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SEO-специалист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6"/>
          <p:cNvSpPr txBox="1"/>
          <p:nvPr/>
        </p:nvSpPr>
        <p:spPr>
          <a:xfrm>
            <a:off x="4467800" y="2993750"/>
            <a:ext cx="1940700" cy="11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Копирайтеры, нейрокопирайтеры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6"/>
          <p:cNvSpPr txBox="1"/>
          <p:nvPr/>
        </p:nvSpPr>
        <p:spPr>
          <a:xfrm>
            <a:off x="6721310" y="2993750"/>
            <a:ext cx="1859100" cy="14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Дизайнер, видеопродакшн </a:t>
            </a:r>
            <a:b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 пр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76" name="Google Shape;176;p27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Организация работы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200" y="1644925"/>
            <a:ext cx="8167659" cy="3074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83" name="Google Shape;183;p28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Участие SEO во всех этапах*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8"/>
          <p:cNvSpPr txBox="1"/>
          <p:nvPr/>
        </p:nvSpPr>
        <p:spPr>
          <a:xfrm>
            <a:off x="646350" y="1764400"/>
            <a:ext cx="2939400" cy="26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Редакция:</a:t>
            </a:r>
            <a:b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придумать тему статьи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написать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оформить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оценить результат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доработать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8"/>
          <p:cNvSpPr txBox="1"/>
          <p:nvPr/>
        </p:nvSpPr>
        <p:spPr>
          <a:xfrm>
            <a:off x="4311375" y="1764400"/>
            <a:ext cx="4533000" cy="26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SEO</a:t>
            </a: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оценить спрос, подобрать ключи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ТЗ, структура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метатеги, перелинковка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аудит позиций, трафика, поведенческих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ТЗ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8"/>
          <p:cNvSpPr txBox="1"/>
          <p:nvPr/>
        </p:nvSpPr>
        <p:spPr>
          <a:xfrm>
            <a:off x="688175" y="4431425"/>
            <a:ext cx="66717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*Спасибо Илье Карбышеву за слайд. </a:t>
            </a:r>
            <a:r>
              <a:rPr lang="ru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https://t.me/karbyshev_seo</a:t>
            </a:r>
            <a:r>
              <a:rPr lang="ru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Бухта Карбышева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92" name="Google Shape;192;p29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Особенности SEO в инфо-ресурсах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9"/>
          <p:cNvSpPr txBox="1"/>
          <p:nvPr/>
        </p:nvSpPr>
        <p:spPr>
          <a:xfrm>
            <a:off x="1541088" y="1823238"/>
            <a:ext cx="2463000" cy="14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Грамотно </a:t>
            </a:r>
            <a:b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оформленная статья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(списки, заголовки, цитаты, опросы и пр.)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475" y="1644925"/>
            <a:ext cx="581025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7675" y="1644925"/>
            <a:ext cx="628650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613" y="3353450"/>
            <a:ext cx="66675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19563" y="3329638"/>
            <a:ext cx="70485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 txBox="1"/>
          <p:nvPr/>
        </p:nvSpPr>
        <p:spPr>
          <a:xfrm>
            <a:off x="1543463" y="3517475"/>
            <a:ext cx="24630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Бесконечная семантика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9"/>
          <p:cNvSpPr txBox="1"/>
          <p:nvPr/>
        </p:nvSpPr>
        <p:spPr>
          <a:xfrm>
            <a:off x="5191238" y="1823238"/>
            <a:ext cx="2463000" cy="14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Расширяем поведенческие интерактивными элементами 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9"/>
          <p:cNvSpPr txBox="1"/>
          <p:nvPr/>
        </p:nvSpPr>
        <p:spPr>
          <a:xfrm>
            <a:off x="5145053" y="3517475"/>
            <a:ext cx="301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Специальная микроразметка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06" name="Google Shape;206;p30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Качество контента всегда на первом месте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0"/>
          <p:cNvSpPr txBox="1"/>
          <p:nvPr/>
        </p:nvSpPr>
        <p:spPr>
          <a:xfrm>
            <a:off x="646349" y="1492525"/>
            <a:ext cx="71106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Помним про стандарты E-E-A-T:</a:t>
            </a:r>
            <a:b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опыт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компетентность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авторитетность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достоверность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Статья должна быть написана или проверена профессионалом</a:t>
            </a:r>
            <a:b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Эксперт всегда охватывает все LSI, если пишет не эксперт LSI надо собирать</a:t>
            </a:r>
            <a:b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Заголовок соответствует содержимому</a:t>
            </a:r>
            <a:b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Статья отвечает на поставленный вопрос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13" name="Google Shape;213;p31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Эксперт рулит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1"/>
          <p:cNvSpPr txBox="1"/>
          <p:nvPr/>
        </p:nvSpPr>
        <p:spPr>
          <a:xfrm>
            <a:off x="437275" y="2212138"/>
            <a:ext cx="25839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Всегда указывайте автора в статье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5179" y="73176"/>
            <a:ext cx="4220495" cy="489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1397824" y="343100"/>
            <a:ext cx="621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930950" y="343097"/>
            <a:ext cx="5231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Роман Ковалёв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737250" y="1075800"/>
            <a:ext cx="6528600" cy="43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●"/>
            </a:pP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Совладелец РА “Ковалевы”, SEO-специалист, &gt;15 лет в маркетинге 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●"/>
            </a:pP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Основатель Digi Up - курсы для нейрокопирайтеров и маркетологов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●"/>
            </a:pP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CEO “To šcan” - платформа для SEO-мониторинга сайтов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●"/>
            </a:pP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Автор бота “To can” (тукан) – онлайн-планер в телеграмм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●"/>
            </a:pP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Эксперт-консультант маркетингового клуба “Бикскри”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●"/>
            </a:pP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Спикер по SEO, нейросетям и работе агентства на мероприятиях: Суровый Питерский SMM, All in Top, Calltouch, SEO CLub Spb, Zerocoder, Цифроземье и пр.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●"/>
            </a:pP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Ведущий Подкаста деда Лайна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●"/>
            </a:pP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Руководитель рабочей группы в ARDA (Ассоциация Развития Digital Агентств)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21" name="Google Shape;221;p32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Эксперт рулит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2"/>
          <p:cNvSpPr txBox="1"/>
          <p:nvPr/>
        </p:nvSpPr>
        <p:spPr>
          <a:xfrm>
            <a:off x="437275" y="2212138"/>
            <a:ext cx="25839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</a:t>
            </a: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оздавайте ему отдельную страницу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4950" y="493375"/>
            <a:ext cx="3888047" cy="440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29" name="Google Shape;229;p33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Эксперт рулит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3"/>
          <p:cNvSpPr txBox="1"/>
          <p:nvPr/>
        </p:nvSpPr>
        <p:spPr>
          <a:xfrm>
            <a:off x="4368075" y="549913"/>
            <a:ext cx="25839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Чем известнее автор тем лучше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547" y="1220174"/>
            <a:ext cx="6438274" cy="378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37" name="Google Shape;237;p34"/>
          <p:cNvSpPr txBox="1"/>
          <p:nvPr/>
        </p:nvSpPr>
        <p:spPr>
          <a:xfrm>
            <a:off x="541825" y="347000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 чем писать?*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9524" y="971075"/>
            <a:ext cx="4976300" cy="377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4"/>
          <p:cNvSpPr txBox="1"/>
          <p:nvPr/>
        </p:nvSpPr>
        <p:spPr>
          <a:xfrm>
            <a:off x="541825" y="4750650"/>
            <a:ext cx="66717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*Спасибо Илье Карбышеву за слайд. </a:t>
            </a:r>
            <a:r>
              <a:rPr lang="ru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https://t.me/karbyshev_seo</a:t>
            </a:r>
            <a:r>
              <a:rPr lang="ru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Бухта Карбышева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45" name="Google Shape;245;p35"/>
          <p:cNvSpPr txBox="1"/>
          <p:nvPr/>
        </p:nvSpPr>
        <p:spPr>
          <a:xfrm>
            <a:off x="541825" y="347000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Воронка спроса</a:t>
            </a: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5"/>
          <p:cNvSpPr txBox="1"/>
          <p:nvPr/>
        </p:nvSpPr>
        <p:spPr>
          <a:xfrm>
            <a:off x="541825" y="4750650"/>
            <a:ext cx="66717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*Спасибо Илье Карбышеву за слайд. </a:t>
            </a:r>
            <a:r>
              <a:rPr lang="ru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https://t.me/karbyshev_seo</a:t>
            </a:r>
            <a:r>
              <a:rPr lang="ru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Бухта Карбышева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950" y="1653875"/>
            <a:ext cx="7625475" cy="287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53" name="Google Shape;253;p36"/>
          <p:cNvSpPr txBox="1"/>
          <p:nvPr/>
        </p:nvSpPr>
        <p:spPr>
          <a:xfrm>
            <a:off x="541825" y="347000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Воронка спроса*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6"/>
          <p:cNvSpPr txBox="1"/>
          <p:nvPr/>
        </p:nvSpPr>
        <p:spPr>
          <a:xfrm>
            <a:off x="541825" y="4750650"/>
            <a:ext cx="66717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*Спасибо Илье Карбышеву за слайд. </a:t>
            </a:r>
            <a:r>
              <a:rPr lang="ru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https://t.me/karbyshev_seo</a:t>
            </a:r>
            <a:r>
              <a:rPr lang="ru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Бухта Карбышева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650" y="1612025"/>
            <a:ext cx="7578399" cy="279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61" name="Google Shape;261;p37"/>
          <p:cNvSpPr txBox="1"/>
          <p:nvPr/>
        </p:nvSpPr>
        <p:spPr>
          <a:xfrm>
            <a:off x="541825" y="347000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Управляем конверсией*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7"/>
          <p:cNvSpPr txBox="1"/>
          <p:nvPr/>
        </p:nvSpPr>
        <p:spPr>
          <a:xfrm>
            <a:off x="541825" y="4750650"/>
            <a:ext cx="66717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*Спасибо Илье Карбышеву за слайд. </a:t>
            </a:r>
            <a:r>
              <a:rPr lang="ru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https://t.me/karbyshev_seo</a:t>
            </a:r>
            <a:r>
              <a:rPr lang="ru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Бухта Карбышева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650" y="1674025"/>
            <a:ext cx="7643197" cy="2791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7"/>
          <p:cNvSpPr txBox="1"/>
          <p:nvPr/>
        </p:nvSpPr>
        <p:spPr>
          <a:xfrm>
            <a:off x="3454175" y="1607525"/>
            <a:ext cx="66717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Больше охвата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7"/>
          <p:cNvSpPr txBox="1"/>
          <p:nvPr/>
        </p:nvSpPr>
        <p:spPr>
          <a:xfrm>
            <a:off x="4634725" y="3939925"/>
            <a:ext cx="66717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Больше продаж</a:t>
            </a:r>
            <a:endParaRPr b="1"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71" name="Google Shape;271;p38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Конверсии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8"/>
          <p:cNvSpPr txBox="1"/>
          <p:nvPr/>
        </p:nvSpPr>
        <p:spPr>
          <a:xfrm>
            <a:off x="646350" y="1492525"/>
            <a:ext cx="6128100" cy="23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 старте проекта не используем большое количество способов монетизации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Используем ссылки по ходу статьи, размещаем их равномерно, объективно и не многочисленно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Упоминаем бренд\услуги в лого, названии, статьях и пр.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6175" y="2406576"/>
            <a:ext cx="2485450" cy="25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49050" y="-110537"/>
            <a:ext cx="10099224" cy="53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2173" y="355422"/>
            <a:ext cx="935125" cy="104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01026" y="3813622"/>
            <a:ext cx="1426175" cy="82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82" name="Google Shape;282;p39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Конверсии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975" y="1435850"/>
            <a:ext cx="6722448" cy="334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89" name="Google Shape;289;p40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Подписочки мои подписочки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40"/>
          <p:cNvSpPr txBox="1"/>
          <p:nvPr/>
        </p:nvSpPr>
        <p:spPr>
          <a:xfrm>
            <a:off x="411925" y="1308875"/>
            <a:ext cx="2849700" cy="3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Подписка на </a:t>
            </a: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бесплатный</a:t>
            </a: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и полезный контент имеет максимально низкий барьер сопротивления, при этом мы, </a:t>
            </a:r>
            <a:r>
              <a:rPr b="1"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заплатив за пользователя всего один раз</a:t>
            </a: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при подписке, можем касаться его бесконечное количество раз нашим контентом и </a:t>
            </a:r>
            <a:r>
              <a:rPr b="1"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прогревать столько, сколько это потребуется</a:t>
            </a: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1625" y="2051125"/>
            <a:ext cx="5607426" cy="28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97" name="Google Shape;297;p41"/>
          <p:cNvSpPr txBox="1"/>
          <p:nvPr/>
        </p:nvSpPr>
        <p:spPr>
          <a:xfrm>
            <a:off x="646350" y="733825"/>
            <a:ext cx="6671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Никто не любит pop-up’ы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41"/>
          <p:cNvSpPr txBox="1"/>
          <p:nvPr/>
        </p:nvSpPr>
        <p:spPr>
          <a:xfrm>
            <a:off x="411925" y="1308875"/>
            <a:ext cx="5275200" cy="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i="1"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 зря, это самый конверсионный инструмент</a:t>
            </a:r>
            <a:endParaRPr i="1"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41"/>
          <p:cNvSpPr txBox="1"/>
          <p:nvPr/>
        </p:nvSpPr>
        <p:spPr>
          <a:xfrm>
            <a:off x="955350" y="1979075"/>
            <a:ext cx="5275200" cy="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Конверсия в клик до 5%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41"/>
          <p:cNvSpPr txBox="1"/>
          <p:nvPr/>
        </p:nvSpPr>
        <p:spPr>
          <a:xfrm>
            <a:off x="1609550" y="2571750"/>
            <a:ext cx="5275200" cy="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Оптимальное время появления - 30 секунд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41"/>
          <p:cNvSpPr txBox="1"/>
          <p:nvPr/>
        </p:nvSpPr>
        <p:spPr>
          <a:xfrm>
            <a:off x="2189500" y="3241950"/>
            <a:ext cx="5275200" cy="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Не чаще одного раза одному пользователю за сутки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1"/>
          <p:cNvSpPr txBox="1"/>
          <p:nvPr/>
        </p:nvSpPr>
        <p:spPr>
          <a:xfrm>
            <a:off x="3167800" y="3912150"/>
            <a:ext cx="5275200" cy="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Свой поп-ап под группу статей одной темы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930" y="1893149"/>
            <a:ext cx="674739" cy="615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355" y="2442799"/>
            <a:ext cx="674739" cy="615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4755" y="3149274"/>
            <a:ext cx="674739" cy="615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5055" y="3834624"/>
            <a:ext cx="674739" cy="615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719550" y="290375"/>
            <a:ext cx="50733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Чо чо чо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719549" y="1100250"/>
            <a:ext cx="68283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●"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Как работать с инфоключами: на сайте продукта или создать отдельный медиаресурс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●"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Сбор команды, организация работы, ускорение с помощью нейросетей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●"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Разбор методов конверсии информационного трафика в продажи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●"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Успешные и неуспешные кейсы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0825" y="3063674"/>
            <a:ext cx="2263050" cy="170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12" name="Google Shape;312;p42"/>
          <p:cNvSpPr txBox="1"/>
          <p:nvPr/>
        </p:nvSpPr>
        <p:spPr>
          <a:xfrm>
            <a:off x="646350" y="733825"/>
            <a:ext cx="6671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Никто не любит pop-up’ы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025" y="1275200"/>
            <a:ext cx="7594536" cy="367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19" name="Google Shape;319;p43"/>
          <p:cNvSpPr txBox="1"/>
          <p:nvPr/>
        </p:nvSpPr>
        <p:spPr>
          <a:xfrm>
            <a:off x="611550" y="532875"/>
            <a:ext cx="6523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ru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Работа с актуальной информацией через поиск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3"/>
          <p:cNvSpPr txBox="1"/>
          <p:nvPr/>
        </p:nvSpPr>
        <p:spPr>
          <a:xfrm>
            <a:off x="114450" y="1235125"/>
            <a:ext cx="6264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3"/>
          <p:cNvSpPr txBox="1"/>
          <p:nvPr/>
        </p:nvSpPr>
        <p:spPr>
          <a:xfrm>
            <a:off x="5225150" y="2118350"/>
            <a:ext cx="3740100" cy="19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GPT со встроенным поиском находит информацию, дает источник и может дать свою интерпретацию и оценку, использовать как базис информацию найденную в интернете, либо ту что вы ему дадите</a:t>
            </a:r>
            <a:endParaRPr b="0" i="0" sz="85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008525"/>
            <a:ext cx="4920351" cy="247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28" name="Google Shape;328;p44"/>
          <p:cNvSpPr txBox="1"/>
          <p:nvPr/>
        </p:nvSpPr>
        <p:spPr>
          <a:xfrm>
            <a:off x="558730" y="789850"/>
            <a:ext cx="4349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ОБЗОР ИНСТРУМЕНТОВ ДЛЯ ГЕНЕРАЦИИ КОНТЕНТА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4"/>
          <p:cNvSpPr txBox="1"/>
          <p:nvPr/>
        </p:nvSpPr>
        <p:spPr>
          <a:xfrm>
            <a:off x="558714" y="1774761"/>
            <a:ext cx="770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ChatGPT от OpenAI:</a:t>
            </a:r>
            <a:endParaRPr b="1" i="1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4"/>
          <p:cNvSpPr txBox="1"/>
          <p:nvPr/>
        </p:nvSpPr>
        <p:spPr>
          <a:xfrm>
            <a:off x="558720" y="2373632"/>
            <a:ext cx="41541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</a:t>
            </a: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ока лучшие тексты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куча плагинов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анализ данных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голосовой чат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картинки от DALL-E 3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создание промптов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поделиться ссылкой на генерацию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API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789850"/>
            <a:ext cx="4094350" cy="427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37" name="Google Shape;337;p45"/>
          <p:cNvSpPr txBox="1"/>
          <p:nvPr/>
        </p:nvSpPr>
        <p:spPr>
          <a:xfrm>
            <a:off x="558730" y="789850"/>
            <a:ext cx="4349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ОБЗОР ИНСТРУМЕНТОВ ДЛЯ ГЕНЕРАЦИИ КОНТЕНТА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45"/>
          <p:cNvSpPr txBox="1"/>
          <p:nvPr/>
        </p:nvSpPr>
        <p:spPr>
          <a:xfrm>
            <a:off x="558714" y="1774761"/>
            <a:ext cx="770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Claude от Anthropic:</a:t>
            </a:r>
            <a:endParaRPr b="1" i="1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45"/>
          <p:cNvSpPr txBox="1"/>
          <p:nvPr/>
        </p:nvSpPr>
        <p:spPr>
          <a:xfrm>
            <a:off x="558720" y="2373632"/>
            <a:ext cx="41541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хорошие тексты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</a:t>
            </a: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умолчанию работа с файлами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чуть выше точность в фактах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новее знания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4125" y="789851"/>
            <a:ext cx="4088325" cy="4278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46" name="Google Shape;346;p46"/>
          <p:cNvSpPr txBox="1"/>
          <p:nvPr/>
        </p:nvSpPr>
        <p:spPr>
          <a:xfrm>
            <a:off x="558730" y="789850"/>
            <a:ext cx="4349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ОБЗОР ИНСТРУМЕНТОВ ДЛЯ ГЕНЕРАЦИИ КОНТЕНТА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46"/>
          <p:cNvSpPr txBox="1"/>
          <p:nvPr/>
        </p:nvSpPr>
        <p:spPr>
          <a:xfrm>
            <a:off x="558714" y="1774761"/>
            <a:ext cx="770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Perplexity</a:t>
            </a:r>
            <a:endParaRPr b="1" i="1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46"/>
          <p:cNvSpPr txBox="1"/>
          <p:nvPr/>
        </p:nvSpPr>
        <p:spPr>
          <a:xfrm>
            <a:off x="558725" y="2373625"/>
            <a:ext cx="34974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Да</a:t>
            </a: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ё</a:t>
            </a: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 ответ и ссылки на несколько источников информации.</a:t>
            </a:r>
            <a:b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ChatGPT тоже дает ссылки на источники, но необходимо их тщательно проверять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27075" y="2014271"/>
            <a:ext cx="3314199" cy="296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55" name="Google Shape;355;p47"/>
          <p:cNvSpPr txBox="1"/>
          <p:nvPr/>
        </p:nvSpPr>
        <p:spPr>
          <a:xfrm>
            <a:off x="611556" y="532875"/>
            <a:ext cx="3608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ru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ФАКТЧЕКИНГ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47"/>
          <p:cNvSpPr txBox="1"/>
          <p:nvPr/>
        </p:nvSpPr>
        <p:spPr>
          <a:xfrm>
            <a:off x="114450" y="1235125"/>
            <a:ext cx="6264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7"/>
          <p:cNvSpPr txBox="1"/>
          <p:nvPr/>
        </p:nvSpPr>
        <p:spPr>
          <a:xfrm>
            <a:off x="4732350" y="3154750"/>
            <a:ext cx="3740100" cy="8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Perplexity - дает ссылки на источники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85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425" y="1102578"/>
            <a:ext cx="3740100" cy="389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579125"/>
            <a:ext cx="4275100" cy="14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86000" y="186846"/>
            <a:ext cx="3314199" cy="296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66" name="Google Shape;366;p48"/>
          <p:cNvSpPr txBox="1"/>
          <p:nvPr/>
        </p:nvSpPr>
        <p:spPr>
          <a:xfrm>
            <a:off x="558730" y="789850"/>
            <a:ext cx="4349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ОБЗОР ИНСТРУМЕНТОВ ДЛЯ ГЕНЕРАЦИИ КОНТЕНТА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48"/>
          <p:cNvSpPr txBox="1"/>
          <p:nvPr/>
        </p:nvSpPr>
        <p:spPr>
          <a:xfrm>
            <a:off x="558714" y="1774761"/>
            <a:ext cx="770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Copy.ai</a:t>
            </a:r>
            <a:endParaRPr b="1" i="1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48"/>
          <p:cNvSpPr txBox="1"/>
          <p:nvPr/>
        </p:nvSpPr>
        <p:spPr>
          <a:xfrm>
            <a:off x="558724" y="2223900"/>
            <a:ext cx="3740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Специализируется на генерации маркетингового контента </a:t>
            </a: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—</a:t>
            </a: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заголовков, описаний, постов для соцсетей.</a:t>
            </a:r>
            <a:b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Постоянно дообучается на поведении пользователей.</a:t>
            </a:r>
            <a:b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Удобный интерфейс, возможность собирать команду в аккаунте.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5125" y="1215100"/>
            <a:ext cx="4778450" cy="318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75" name="Google Shape;375;p49"/>
          <p:cNvSpPr txBox="1"/>
          <p:nvPr/>
        </p:nvSpPr>
        <p:spPr>
          <a:xfrm>
            <a:off x="558730" y="789850"/>
            <a:ext cx="4349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ОБЗОР ИНСТРУМЕНТОВ ДЛЯ ГЕНЕРАЦИИ КОНТЕНТА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9"/>
          <p:cNvSpPr txBox="1"/>
          <p:nvPr/>
        </p:nvSpPr>
        <p:spPr>
          <a:xfrm>
            <a:off x="558714" y="1774761"/>
            <a:ext cx="7704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YaGPT</a:t>
            </a:r>
            <a:r>
              <a:rPr b="1" lang="ru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2</a:t>
            </a:r>
            <a:br>
              <a:rPr b="1" lang="ru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Намного лучше прошлой версии,</a:t>
            </a:r>
            <a:br>
              <a:rPr b="1"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но я пока не пользуюсь. </a:t>
            </a:r>
            <a:br>
              <a:rPr b="1"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Слишком много “запретных” ьем</a:t>
            </a:r>
            <a:endParaRPr b="1" i="1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7725" y="1354375"/>
            <a:ext cx="4082878" cy="378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83" name="Google Shape;383;p50"/>
          <p:cNvSpPr txBox="1"/>
          <p:nvPr/>
        </p:nvSpPr>
        <p:spPr>
          <a:xfrm>
            <a:off x="558730" y="789850"/>
            <a:ext cx="4349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ОБЗОР ИНСТРУМЕНТОВ ДЛЯ ГЕНЕРАЦИИ КОНТЕНТА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50"/>
          <p:cNvSpPr txBox="1"/>
          <p:nvPr/>
        </p:nvSpPr>
        <p:spPr>
          <a:xfrm>
            <a:off x="558714" y="1774761"/>
            <a:ext cx="77049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GigaChat от Сбера</a:t>
            </a:r>
            <a:endParaRPr b="1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br>
              <a:rPr b="1"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Хороший, удобный</a:t>
            </a: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Очень быстро развивается</a:t>
            </a: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Встроенные картинки</a:t>
            </a: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Работа с файлами txt и pdf</a:t>
            </a:r>
            <a:endParaRPr i="1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5" name="Google Shape;38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6350" y="1096700"/>
            <a:ext cx="3568599" cy="372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91" name="Google Shape;391;p51"/>
          <p:cNvSpPr txBox="1"/>
          <p:nvPr/>
        </p:nvSpPr>
        <p:spPr>
          <a:xfrm>
            <a:off x="558730" y="789850"/>
            <a:ext cx="4349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ОБЗОР ИНСТРУМЕНТОВ ДЛЯ ГЕНЕРАЦИИ КОНТЕНТА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51"/>
          <p:cNvSpPr txBox="1"/>
          <p:nvPr/>
        </p:nvSpPr>
        <p:spPr>
          <a:xfrm>
            <a:off x="558714" y="1764311"/>
            <a:ext cx="7704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Gemeni от Google (ex Bard)</a:t>
            </a:r>
            <a:endParaRPr b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1"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нужен ВПН и акк в гугле</a:t>
            </a:r>
            <a:endParaRPr i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51"/>
          <p:cNvSpPr txBox="1"/>
          <p:nvPr/>
        </p:nvSpPr>
        <p:spPr>
          <a:xfrm>
            <a:off x="529775" y="2458825"/>
            <a:ext cx="77628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1) Неплохо пишет структуру, саму статью, всякие посты и пр. текстовый контент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2) Нормально распознает контент на картинках в том числе таблицы и пр. То есть может работать с данными с картинок.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3) Голосовое введение вопроса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4) Может сделать табличку и отправить ее в гуглэексель)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5) Не умеет выходить в интернет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6) Делает сразу 3 варианта ответов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7) Готовый ответ можно изменить в один клик - увеличить или уменьшить размер, поменять стиль повествования.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Итого:</a:t>
            </a: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Бард сравним с ГПТ 3.5, умеет +- все тоже самое. Доступ удобней. Рекомендую)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781200" y="332200"/>
            <a:ext cx="3822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Цели и задачи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633264" y="1622286"/>
            <a:ext cx="770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1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719550" y="984575"/>
            <a:ext cx="7016700" cy="11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AutoNum type="arabicParenR"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Цели SEO — трафик и продажи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AutoNum type="arabicParenR"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Качество контента важнее, чем оптимизация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881325" y="1960975"/>
            <a:ext cx="38229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Контент-маркетинг: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275" y="2571750"/>
            <a:ext cx="8167658" cy="93238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340550" y="3672000"/>
            <a:ext cx="2500500" cy="14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инструмент получения дополнительного трафика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3466850" y="3672000"/>
            <a:ext cx="2500500" cy="28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больший охват аудитории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получения дополнительного трафика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6300425" y="3672000"/>
            <a:ext cx="25005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долгоиграющее медийное влияние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получения дополнительного трафика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99" name="Google Shape;399;p52"/>
          <p:cNvSpPr txBox="1"/>
          <p:nvPr/>
        </p:nvSpPr>
        <p:spPr>
          <a:xfrm>
            <a:off x="611550" y="789550"/>
            <a:ext cx="3608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Советы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52"/>
          <p:cNvSpPr txBox="1"/>
          <p:nvPr/>
        </p:nvSpPr>
        <p:spPr>
          <a:xfrm>
            <a:off x="88725" y="1919525"/>
            <a:ext cx="6264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ru" sz="2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b="1" i="0" sz="2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52"/>
          <p:cNvSpPr txBox="1"/>
          <p:nvPr/>
        </p:nvSpPr>
        <p:spPr>
          <a:xfrm>
            <a:off x="611550" y="1919525"/>
            <a:ext cx="37401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Формулируйте задачи, требования и правила максимально ч</a:t>
            </a: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ё</a:t>
            </a: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тко. Для типовых задач составляйте шаблоны промтов.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52"/>
          <p:cNvSpPr txBox="1"/>
          <p:nvPr/>
        </p:nvSpPr>
        <p:spPr>
          <a:xfrm>
            <a:off x="88725" y="3659925"/>
            <a:ext cx="6264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ru" sz="2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b="1" i="0" sz="2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52"/>
          <p:cNvSpPr txBox="1"/>
          <p:nvPr/>
        </p:nvSpPr>
        <p:spPr>
          <a:xfrm>
            <a:off x="611550" y="3735725"/>
            <a:ext cx="3740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Прямые вхождения не обязательны, достаточно вхождения LSI-ключей.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52"/>
          <p:cNvSpPr txBox="1"/>
          <p:nvPr/>
        </p:nvSpPr>
        <p:spPr>
          <a:xfrm>
            <a:off x="4351650" y="1919525"/>
            <a:ext cx="6264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ru" sz="2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b="1" i="0" sz="2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52"/>
          <p:cNvSpPr txBox="1"/>
          <p:nvPr/>
        </p:nvSpPr>
        <p:spPr>
          <a:xfrm>
            <a:off x="4433775" y="1957875"/>
            <a:ext cx="4072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Приводите прямо в задаче примеры удачных или неудачных текстов. Как правило, достаточно привести несколько примеров, чтобы получить текст удовлетворительного качества.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52"/>
          <p:cNvSpPr txBox="1"/>
          <p:nvPr/>
        </p:nvSpPr>
        <p:spPr>
          <a:xfrm>
            <a:off x="4351650" y="3698275"/>
            <a:ext cx="6264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ru" sz="2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04</a:t>
            </a:r>
            <a:endParaRPr b="1" i="0" sz="2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52"/>
          <p:cNvSpPr txBox="1"/>
          <p:nvPr/>
        </p:nvSpPr>
        <p:spPr>
          <a:xfrm>
            <a:off x="4498075" y="3774075"/>
            <a:ext cx="4072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Генерировать статьи на одну тему в одной ветке. 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13" name="Google Shape;413;p53"/>
          <p:cNvSpPr txBox="1"/>
          <p:nvPr/>
        </p:nvSpPr>
        <p:spPr>
          <a:xfrm>
            <a:off x="591006" y="841625"/>
            <a:ext cx="3608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Советы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53"/>
          <p:cNvSpPr txBox="1"/>
          <p:nvPr/>
        </p:nvSpPr>
        <p:spPr>
          <a:xfrm>
            <a:off x="591000" y="3520525"/>
            <a:ext cx="3740100" cy="11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Название статьи должно содержать основной ключ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85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53"/>
          <p:cNvSpPr txBox="1"/>
          <p:nvPr/>
        </p:nvSpPr>
        <p:spPr>
          <a:xfrm>
            <a:off x="5158575" y="3567225"/>
            <a:ext cx="3740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ВЫ ДОЛЖНЫ РАЗБИРАТЬСЯ В ТЕМЕ, КОТОРУЮ ГЕНЕРИРУЕТЕ</a:t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53"/>
          <p:cNvSpPr txBox="1"/>
          <p:nvPr/>
        </p:nvSpPr>
        <p:spPr>
          <a:xfrm>
            <a:off x="68175" y="1788475"/>
            <a:ext cx="6264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ru" sz="2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05</a:t>
            </a:r>
            <a:endParaRPr b="1" i="0" sz="2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53"/>
          <p:cNvSpPr txBox="1"/>
          <p:nvPr/>
        </p:nvSpPr>
        <p:spPr>
          <a:xfrm>
            <a:off x="4551450" y="1788475"/>
            <a:ext cx="6264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ru" sz="2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06</a:t>
            </a:r>
            <a:endParaRPr b="1" i="0" sz="2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53"/>
          <p:cNvSpPr txBox="1"/>
          <p:nvPr/>
        </p:nvSpPr>
        <p:spPr>
          <a:xfrm>
            <a:off x="68175" y="3520525"/>
            <a:ext cx="6264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ru" sz="2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07</a:t>
            </a:r>
            <a:endParaRPr b="1" i="0" sz="2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53"/>
          <p:cNvSpPr txBox="1"/>
          <p:nvPr/>
        </p:nvSpPr>
        <p:spPr>
          <a:xfrm>
            <a:off x="4551450" y="3567225"/>
            <a:ext cx="6264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ru" sz="2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08</a:t>
            </a:r>
            <a:endParaRPr b="1" i="0" sz="2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53"/>
          <p:cNvSpPr txBox="1"/>
          <p:nvPr/>
        </p:nvSpPr>
        <p:spPr>
          <a:xfrm>
            <a:off x="591000" y="1826825"/>
            <a:ext cx="3740100" cy="18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Генерируйте блочно, по абзацам, как правило, длины готового текста не хватит для нормальной статьи. </a:t>
            </a: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Команда «продолжай» не всегда даёт корректный результат.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85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53"/>
          <p:cNvSpPr txBox="1"/>
          <p:nvPr/>
        </p:nvSpPr>
        <p:spPr>
          <a:xfrm>
            <a:off x="5158575" y="1859375"/>
            <a:ext cx="37401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Проверяйте свои формулировки на отсутствие опечаток. Нейросеть умеет их исправлять, но при наличии 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 словах каких-либо опечаток пункты могут быть проигнорированы или интерпретированы некорректно.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27" name="Google Shape;427;p54"/>
          <p:cNvSpPr txBox="1"/>
          <p:nvPr/>
        </p:nvSpPr>
        <p:spPr>
          <a:xfrm>
            <a:off x="472023" y="134875"/>
            <a:ext cx="4761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</a:t>
            </a:r>
            <a:r>
              <a:rPr b="1" lang="ru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ейс “Молодой домен”</a:t>
            </a:r>
            <a:endParaRPr b="1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975" y="876750"/>
            <a:ext cx="7216766" cy="418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34" name="Google Shape;434;p55"/>
          <p:cNvSpPr txBox="1"/>
          <p:nvPr/>
        </p:nvSpPr>
        <p:spPr>
          <a:xfrm>
            <a:off x="472023" y="134875"/>
            <a:ext cx="4761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</a:t>
            </a:r>
            <a:r>
              <a:rPr b="1" lang="ru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ейс “Молодой домен”</a:t>
            </a:r>
            <a:endParaRPr b="1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750" y="1465700"/>
            <a:ext cx="7191699" cy="350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41" name="Google Shape;441;p56"/>
          <p:cNvSpPr txBox="1"/>
          <p:nvPr/>
        </p:nvSpPr>
        <p:spPr>
          <a:xfrm>
            <a:off x="472025" y="134875"/>
            <a:ext cx="5633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</a:t>
            </a:r>
            <a:r>
              <a:rPr b="1" lang="ru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ейс “Молодой домен”</a:t>
            </a:r>
            <a:br>
              <a:rPr b="1" lang="ru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ru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Переходы по UTM на продуктовый сайт</a:t>
            </a:r>
            <a:endParaRPr b="1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750" y="1803875"/>
            <a:ext cx="7740574" cy="312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48" name="Google Shape;448;p57"/>
          <p:cNvSpPr txBox="1"/>
          <p:nvPr/>
        </p:nvSpPr>
        <p:spPr>
          <a:xfrm>
            <a:off x="472023" y="134875"/>
            <a:ext cx="4761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</a:t>
            </a:r>
            <a:r>
              <a:rPr b="1" lang="ru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ейс “Потоки в тильде”</a:t>
            </a:r>
            <a:endParaRPr b="1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07025"/>
            <a:ext cx="8839201" cy="322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55" name="Google Shape;455;p58"/>
          <p:cNvSpPr txBox="1"/>
          <p:nvPr/>
        </p:nvSpPr>
        <p:spPr>
          <a:xfrm>
            <a:off x="472023" y="134875"/>
            <a:ext cx="4761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</a:t>
            </a:r>
            <a:r>
              <a:rPr b="1" lang="ru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ейс “Потоки в тильде”</a:t>
            </a:r>
            <a:endParaRPr b="1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775" y="1732475"/>
            <a:ext cx="8608758" cy="3238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62" name="Google Shape;462;p59"/>
          <p:cNvSpPr txBox="1"/>
          <p:nvPr/>
        </p:nvSpPr>
        <p:spPr>
          <a:xfrm>
            <a:off x="472023" y="134875"/>
            <a:ext cx="4761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</a:t>
            </a:r>
            <a:r>
              <a:rPr b="1" lang="ru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ейс “Потоки в тильде”</a:t>
            </a:r>
            <a:endParaRPr b="1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3" name="Google Shape;46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488" y="1648825"/>
            <a:ext cx="8755016" cy="3238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469" name="Google Shape;46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500" y="1331200"/>
            <a:ext cx="6423326" cy="347837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0"/>
          <p:cNvSpPr txBox="1"/>
          <p:nvPr/>
        </p:nvSpPr>
        <p:spPr>
          <a:xfrm>
            <a:off x="611551" y="705925"/>
            <a:ext cx="74172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КЕЙС. БОЛЬШОЙ СТАТЕЙНИК</a:t>
            </a:r>
            <a:b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только тексты сделанные с помощью нейросетей</a:t>
            </a:r>
            <a:endParaRPr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76" name="Google Shape;476;p61"/>
          <p:cNvSpPr txBox="1"/>
          <p:nvPr/>
        </p:nvSpPr>
        <p:spPr>
          <a:xfrm>
            <a:off x="611551" y="705925"/>
            <a:ext cx="74172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КЕЙС. БОЛЬШОЙ СТАТЕЙНИК</a:t>
            </a:r>
            <a:b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только тексты сделанные с помощью нейросетей</a:t>
            </a:r>
            <a:endParaRPr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Google Shape;47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100" y="1774750"/>
            <a:ext cx="6574467" cy="306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3" name="Google Shape;93;p17"/>
          <p:cNvSpPr txBox="1"/>
          <p:nvPr/>
        </p:nvSpPr>
        <p:spPr>
          <a:xfrm>
            <a:off x="646350" y="733825"/>
            <a:ext cx="50733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Стратегия SEO в медиа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646339" y="1492524"/>
            <a:ext cx="7704900" cy="28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—</a:t>
            </a: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Что делаем? </a:t>
            </a: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Бренд-медиа, блог, СМИ, база знаний, видео, UGC, инструкции, квизы и пр.</a:t>
            </a: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—</a:t>
            </a: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Где делаем? 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 рамках продуктового сайта или отдельный ресурс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—</a:t>
            </a: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Как?</a:t>
            </a: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Темы, семантика, кто ЦА, фишечки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—</a:t>
            </a: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Сколько?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Объём материалов, периодичность, сроки, бюджет</a:t>
            </a: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0463" y="2676236"/>
            <a:ext cx="1208875" cy="11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83" name="Google Shape;483;p62"/>
          <p:cNvSpPr txBox="1"/>
          <p:nvPr/>
        </p:nvSpPr>
        <p:spPr>
          <a:xfrm>
            <a:off x="391248" y="674750"/>
            <a:ext cx="5211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КЕЙС. БОЛЬШОЙ СТАТЕЙНИК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825" y="1112750"/>
            <a:ext cx="5997275" cy="388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90" name="Google Shape;490;p6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endParaRPr/>
          </a:p>
        </p:txBody>
      </p:sp>
      <p:sp>
        <p:nvSpPr>
          <p:cNvPr id="491" name="Google Shape;491;p63"/>
          <p:cNvSpPr txBox="1"/>
          <p:nvPr/>
        </p:nvSpPr>
        <p:spPr>
          <a:xfrm>
            <a:off x="611548" y="789550"/>
            <a:ext cx="5211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КЕЙС. БОЛЬШОЙ СТАТЕЙНИК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825" y="1287700"/>
            <a:ext cx="6038900" cy="376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98" name="Google Shape;498;p64"/>
          <p:cNvSpPr txBox="1"/>
          <p:nvPr/>
        </p:nvSpPr>
        <p:spPr>
          <a:xfrm>
            <a:off x="611548" y="789550"/>
            <a:ext cx="47616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КЕЙС. БОЛЬШОЙ СТАТЕЙНИК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64"/>
          <p:cNvSpPr txBox="1"/>
          <p:nvPr/>
        </p:nvSpPr>
        <p:spPr>
          <a:xfrm>
            <a:off x="611550" y="1336850"/>
            <a:ext cx="37401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Написано статей/трафик на нейростатьи</a:t>
            </a:r>
            <a:b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Февраль: 10 / 134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Март: 20 / 477</a:t>
            </a:r>
            <a:b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Апрель 30 / 2 270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Май: 50 / 11 471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Июнь: 100 / 24 515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Июль: 200 / 30 789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Август: 300 / 39 243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Сентябрь: 200 / 4</a:t>
            </a: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959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Октябрь: 200 / 59 624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64"/>
          <p:cNvSpPr txBox="1"/>
          <p:nvPr/>
        </p:nvSpPr>
        <p:spPr>
          <a:xfrm>
            <a:off x="545550" y="4138250"/>
            <a:ext cx="37401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Цена нейростатьи для клиента 850-1200 р. рублей.</a:t>
            </a:r>
            <a:b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Цена обычной статьи ~</a:t>
            </a: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35</a:t>
            </a:r>
            <a:r>
              <a:rPr b="0" i="0" lang="ru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00 рублей.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1" name="Google Shape;501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1998" y="967950"/>
            <a:ext cx="4339825" cy="4008201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4"/>
          <p:cNvSpPr txBox="1"/>
          <p:nvPr/>
        </p:nvSpPr>
        <p:spPr>
          <a:xfrm>
            <a:off x="6252925" y="4138250"/>
            <a:ext cx="2658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Октябрь = 2,85 р.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03" name="Google Shape;503;p64"/>
          <p:cNvSpPr txBox="1"/>
          <p:nvPr/>
        </p:nvSpPr>
        <p:spPr>
          <a:xfrm>
            <a:off x="6308725" y="3676550"/>
            <a:ext cx="2658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Январь, 24 г. </a:t>
            </a:r>
            <a:r>
              <a:rPr lang="ru" sz="1800">
                <a:solidFill>
                  <a:schemeClr val="dk2"/>
                </a:solidFill>
              </a:rPr>
              <a:t>= 2,15 р.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09" name="Google Shape;509;p65"/>
          <p:cNvSpPr txBox="1"/>
          <p:nvPr/>
        </p:nvSpPr>
        <p:spPr>
          <a:xfrm>
            <a:off x="611548" y="789550"/>
            <a:ext cx="47616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КЕЙС. </a:t>
            </a:r>
            <a:r>
              <a:rPr b="1" lang="ru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Неудачный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0" name="Google Shape;51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750" y="1805550"/>
            <a:ext cx="7046237" cy="272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16" name="Google Shape;516;p66"/>
          <p:cNvSpPr txBox="1"/>
          <p:nvPr/>
        </p:nvSpPr>
        <p:spPr>
          <a:xfrm>
            <a:off x="611548" y="789550"/>
            <a:ext cx="47616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КЕЙС. </a:t>
            </a:r>
            <a:r>
              <a:rPr b="1" lang="ru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Неудачный. Свой )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7" name="Google Shape;517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375" y="1541875"/>
            <a:ext cx="8216076" cy="351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23" name="Google Shape;523;p67"/>
          <p:cNvSpPr txBox="1"/>
          <p:nvPr/>
        </p:nvSpPr>
        <p:spPr>
          <a:xfrm>
            <a:off x="370281" y="661200"/>
            <a:ext cx="3608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ru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67"/>
          <p:cNvSpPr txBox="1"/>
          <p:nvPr/>
        </p:nvSpPr>
        <p:spPr>
          <a:xfrm>
            <a:off x="370281" y="2502888"/>
            <a:ext cx="3608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ru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Время задавать вопросы</a:t>
            </a:r>
            <a:endParaRPr b="0" i="0" sz="2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5" name="Google Shape;52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8376" y="733900"/>
            <a:ext cx="3555651" cy="414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1" name="Google Shape;101;p18"/>
          <p:cNvSpPr txBox="1"/>
          <p:nvPr/>
        </p:nvSpPr>
        <p:spPr>
          <a:xfrm>
            <a:off x="646350" y="733825"/>
            <a:ext cx="50733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Что делаем?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646339" y="1492524"/>
            <a:ext cx="7704900" cy="40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Бренд-медиа:</a:t>
            </a: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Life Profit от Ак Барс Банка – проект, освещающий финансовую грамотность и развитие бизнеса, включая темы lifestyle</a:t>
            </a: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Без Сменки - журнал от компании Вебиум (подготовка к сдаче ЕГЭ и ОГЭ)</a:t>
            </a: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Блог: миллион их</a:t>
            </a: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СМИ:</a:t>
            </a:r>
            <a: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все СМИ Газпром-медиа</a:t>
            </a: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База знаний/</a:t>
            </a: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инструкции: </a:t>
            </a:r>
            <a:r>
              <a:rPr lang="ru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de-online.ru/</a:t>
            </a: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8925" y="2777545"/>
            <a:ext cx="4286249" cy="167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9" name="Google Shape;109;p19"/>
          <p:cNvSpPr txBox="1"/>
          <p:nvPr/>
        </p:nvSpPr>
        <p:spPr>
          <a:xfrm>
            <a:off x="646350" y="733825"/>
            <a:ext cx="50733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Что делаем?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646349" y="1492525"/>
            <a:ext cx="7110600" cy="28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Видео:</a:t>
            </a: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видеожурнал, рассказывающий обо всем, что связано со строительством и обустройством загородных домов и дач</a:t>
            </a:r>
            <a:b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UGC:</a:t>
            </a: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Тинькофф-Журнал</a:t>
            </a:r>
            <a:b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Квизы и пр.:</a:t>
            </a: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не нашел)</a:t>
            </a: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6700" y="2152300"/>
            <a:ext cx="4508527" cy="280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17" name="Google Shape;117;p20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Где</a:t>
            </a: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делаем? В рамках сайта-продукта/услуги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646349" y="1492525"/>
            <a:ext cx="71106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Преимущества:</a:t>
            </a:r>
            <a:b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600"/>
              <a:buFont typeface="Calibri"/>
              <a:buChar char="+"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Удобство для аудитории: Создание медиа на существующем сайте делает доступ к информации удобнее для пользователей, так как им не приходится переходить на другой ресурс для получения интересующего их контента.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600"/>
              <a:buFont typeface="Calibri"/>
              <a:buChar char="+"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SEO-выгоды: регулярный постинг качественного контента на сайте 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600"/>
              <a:buFont typeface="Calibri"/>
              <a:buChar char="+"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Повышение вовлеченности/поведенческих: поскольку предлагает пользователям дополнительную ценность помимо основного продукта или услуги.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600"/>
              <a:buFont typeface="Calibri"/>
              <a:buChar char="+"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Укрепление бренда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3325" y="1279508"/>
            <a:ext cx="1099664" cy="1095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25" name="Google Shape;125;p21"/>
          <p:cNvSpPr txBox="1"/>
          <p:nvPr/>
        </p:nvSpPr>
        <p:spPr>
          <a:xfrm>
            <a:off x="646350" y="733825"/>
            <a:ext cx="66717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ru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Где делаем? В рамках сайта-продукта/услуги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1"/>
          <p:cNvSpPr txBox="1"/>
          <p:nvPr/>
        </p:nvSpPr>
        <p:spPr>
          <a:xfrm>
            <a:off x="646349" y="1492525"/>
            <a:ext cx="7110600" cy="28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Недостатки:</a:t>
            </a:r>
            <a:b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Технические ограничения:</a:t>
            </a: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Существующая</a:t>
            </a: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CMS может накладывать ограничения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Риск перегрузки сайта</a:t>
            </a: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Добавление большого количества медиаконтента, усложнение меню, плохая навигация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-"/>
            </a:pPr>
            <a:r>
              <a:rPr b="1"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Ограничения основного продукта:</a:t>
            </a:r>
            <a:r>
              <a:rPr lang="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у прогеров приоритет - продукт, регламент, ToV, и пр.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