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Nunito"/>
      <p:regular r:id="rId38"/>
      <p:bold r:id="rId39"/>
      <p:italic r:id="rId40"/>
      <p:boldItalic r:id="rId41"/>
    </p:embeddedFont>
    <p:embeddedFont>
      <p:font typeface="Maven Pro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B13902-D12C-4825-8D9B-72A49AD8DA24}">
  <a:tblStyle styleId="{D7B13902-D12C-4825-8D9B-72A49AD8DA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italic.fntdata"/><Relationship Id="rId20" Type="http://schemas.openxmlformats.org/officeDocument/2006/relationships/slide" Target="slides/slide14.xml"/><Relationship Id="rId42" Type="http://schemas.openxmlformats.org/officeDocument/2006/relationships/font" Target="fonts/MavenPro-regular.fntdata"/><Relationship Id="rId41" Type="http://schemas.openxmlformats.org/officeDocument/2006/relationships/font" Target="fonts/Nunito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MavenPr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Nunito-bold.fntdata"/><Relationship Id="rId16" Type="http://schemas.openxmlformats.org/officeDocument/2006/relationships/slide" Target="slides/slide10.xml"/><Relationship Id="rId38" Type="http://schemas.openxmlformats.org/officeDocument/2006/relationships/font" Target="fonts/Nuni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aea65350fa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aea65350fa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ea65350fa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ea65350fa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ea65350fa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aea65350fa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b757dc09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b757dc09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aea65350fa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aea65350fa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ea65350fa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aea65350f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b757dc091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b757dc091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757dc091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b757dc091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b757dc091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b757dc091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b757dc091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b757dc091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aea65350fa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aea65350f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b711be328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b711be328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b711be328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b711be328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bb6b16c39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bb6b16c39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b711be3282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b711be3282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aea65350fa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aea65350fa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b711be328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b711be328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b711be328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b711be328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b711be328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b711be328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bb6b16c39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bb6b16c39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bb6b16c39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bb6b16c39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ea65350fa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aea65350fa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bb6b16c39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bb6b16c39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711be328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b711be328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ea65350fa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aea65350fa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9d3897d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9d3897d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9d3897d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b9d3897d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9d3897d7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b9d3897d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9d3897d7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9d3897d7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ea65350fa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ea65350fa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Relationship Id="rId4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1613825"/>
            <a:ext cx="8087100" cy="9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Снова стоматологии в регионах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2713300"/>
            <a:ext cx="4255500" cy="14589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Снова о стоматологии в 2024 году: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как поднять прибыль 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какая реклама работает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работают ли многочисленные порталы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можно ли работать по сео без ядра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ru" sz="13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интересности из опыта</a:t>
            </a:r>
            <a:endParaRPr sz="134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54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работает</a:t>
            </a:r>
            <a:endParaRPr/>
          </a:p>
        </p:txBody>
      </p:sp>
      <p:sp>
        <p:nvSpPr>
          <p:cNvPr id="340" name="Google Shape;340;p22"/>
          <p:cNvSpPr txBox="1"/>
          <p:nvPr>
            <p:ph idx="1" type="body"/>
          </p:nvPr>
        </p:nvSpPr>
        <p:spPr>
          <a:xfrm>
            <a:off x="1303800" y="1842900"/>
            <a:ext cx="22797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SEO - сила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Контекст - не могила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Яндекс Бизнес</a:t>
            </a:r>
            <a:endParaRPr/>
          </a:p>
        </p:txBody>
      </p:sp>
      <p:pic>
        <p:nvPicPr>
          <p:cNvPr id="341" name="Google Shape;3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475" y="598575"/>
            <a:ext cx="5160964" cy="454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Ядро обязательно?</a:t>
            </a:r>
            <a:endParaRPr/>
          </a:p>
        </p:txBody>
      </p:sp>
      <p:sp>
        <p:nvSpPr>
          <p:cNvPr id="347" name="Google Shape;347;p2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Вроде да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А можно и без</a:t>
            </a:r>
            <a:endParaRPr/>
          </a:p>
        </p:txBody>
      </p:sp>
      <p:pic>
        <p:nvPicPr>
          <p:cNvPr id="348" name="Google Shape;3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925" y="1087925"/>
            <a:ext cx="5697867" cy="405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Порталы</a:t>
            </a:r>
            <a:endParaRPr/>
          </a:p>
        </p:txBody>
      </p:sp>
      <p:graphicFrame>
        <p:nvGraphicFramePr>
          <p:cNvPr id="354" name="Google Shape;354;p24"/>
          <p:cNvGraphicFramePr/>
          <p:nvPr/>
        </p:nvGraphicFramePr>
        <p:xfrm>
          <a:off x="952500" y="1809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{D7B13902-D12C-4825-8D9B-72A49AD8DA24}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Принесли реальных пациентов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НЕ принесли пациентов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Продокторов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Все остальные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2gis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Яндекс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355" name="Google Shape;355;p24"/>
          <p:cNvSpPr txBox="1"/>
          <p:nvPr/>
        </p:nvSpPr>
        <p:spPr>
          <a:xfrm>
            <a:off x="952500" y="3745400"/>
            <a:ext cx="423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Сберздоровье - пока непонятно</a:t>
            </a:r>
            <a:endParaRPr sz="13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Сбер - верим в перспективы</a:t>
            </a:r>
            <a:endParaRPr/>
          </a:p>
        </p:txBody>
      </p:sp>
      <p:pic>
        <p:nvPicPr>
          <p:cNvPr id="361" name="Google Shape;3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202475"/>
            <a:ext cx="6781975" cy="39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Интересности	</a:t>
            </a:r>
            <a:endParaRPr/>
          </a:p>
        </p:txBody>
      </p:sp>
      <p:sp>
        <p:nvSpPr>
          <p:cNvPr id="367" name="Google Shape;367;p2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Продокторов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Зун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Продокторов	</a:t>
            </a:r>
            <a:endParaRPr/>
          </a:p>
        </p:txBody>
      </p:sp>
      <p:sp>
        <p:nvSpPr>
          <p:cNvPr id="373" name="Google Shape;373;p27"/>
          <p:cNvSpPr txBox="1"/>
          <p:nvPr>
            <p:ph idx="1" type="body"/>
          </p:nvPr>
        </p:nvSpPr>
        <p:spPr>
          <a:xfrm>
            <a:off x="1303800" y="11144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Реально приносят пациентов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Честная оплата - за запись в клинику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Со спецразмещением лидов раз в 5 больше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Пока не могут в статистику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Одни обижаются на это, другие нет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Начали работу</a:t>
            </a:r>
            <a:endParaRPr/>
          </a:p>
        </p:txBody>
      </p:sp>
      <p:pic>
        <p:nvPicPr>
          <p:cNvPr id="379" name="Google Shape;3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250525"/>
            <a:ext cx="5416286" cy="38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Год активной работы</a:t>
            </a:r>
            <a:endParaRPr/>
          </a:p>
        </p:txBody>
      </p:sp>
      <p:sp>
        <p:nvSpPr>
          <p:cNvPr id="385" name="Google Shape;385;p2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250775"/>
            <a:ext cx="5603753" cy="38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Стали выкупать везде топ по городу</a:t>
            </a:r>
            <a:endParaRPr/>
          </a:p>
        </p:txBody>
      </p:sp>
      <p:pic>
        <p:nvPicPr>
          <p:cNvPr id="392" name="Google Shape;3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192075"/>
            <a:ext cx="5669200" cy="39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Продолжаем выкупать</a:t>
            </a:r>
            <a:endParaRPr/>
          </a:p>
        </p:txBody>
      </p:sp>
      <p:pic>
        <p:nvPicPr>
          <p:cNvPr id="398" name="Google Shape;3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311625"/>
            <a:ext cx="5774950" cy="38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Доход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Переезд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Стратегия финансового куража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Кадровые перестановки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Обучение директора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Из 1 млн до 5+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>
            <p:ph type="title"/>
          </p:nvPr>
        </p:nvSpPr>
        <p:spPr>
          <a:xfrm>
            <a:off x="1303800" y="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Аналитика продокторов</a:t>
            </a:r>
            <a:endParaRPr/>
          </a:p>
        </p:txBody>
      </p:sp>
      <p:pic>
        <p:nvPicPr>
          <p:cNvPr id="404" name="Google Shape;4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2373"/>
            <a:ext cx="4279638" cy="453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652" y="612375"/>
            <a:ext cx="3586728" cy="4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3"/>
          <p:cNvSpPr txBox="1"/>
          <p:nvPr>
            <p:ph type="title"/>
          </p:nvPr>
        </p:nvSpPr>
        <p:spPr>
          <a:xfrm>
            <a:off x="1303800" y="3200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Еще немного аналитики</a:t>
            </a:r>
            <a:endParaRPr/>
          </a:p>
        </p:txBody>
      </p:sp>
      <p:pic>
        <p:nvPicPr>
          <p:cNvPr id="411" name="Google Shape;4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7125"/>
            <a:ext cx="4118401" cy="24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675" y="1031300"/>
            <a:ext cx="3888250" cy="411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Ставки растут и иногда падают</a:t>
            </a:r>
            <a:endParaRPr/>
          </a:p>
        </p:txBody>
      </p:sp>
      <p:pic>
        <p:nvPicPr>
          <p:cNvPr id="418" name="Google Shape;4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230125"/>
            <a:ext cx="6598000" cy="36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"/>
          <p:cNvSpPr txBox="1"/>
          <p:nvPr>
            <p:ph type="title"/>
          </p:nvPr>
        </p:nvSpPr>
        <p:spPr>
          <a:xfrm>
            <a:off x="1303800" y="4955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в конце	</a:t>
            </a:r>
            <a:endParaRPr/>
          </a:p>
        </p:txBody>
      </p:sp>
      <p:sp>
        <p:nvSpPr>
          <p:cNvPr id="424" name="Google Shape;424;p35"/>
          <p:cNvSpPr txBox="1"/>
          <p:nvPr>
            <p:ph idx="1" type="body"/>
          </p:nvPr>
        </p:nvSpPr>
        <p:spPr>
          <a:xfrm>
            <a:off x="125075" y="1055525"/>
            <a:ext cx="25533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Ежемесячное продление, иначе - статистика не собирается, пока не подключено ПО Профи</a:t>
            </a:r>
            <a:endParaRPr/>
          </a:p>
        </p:txBody>
      </p:sp>
      <p:pic>
        <p:nvPicPr>
          <p:cNvPr id="425" name="Google Shape;4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0598"/>
            <a:ext cx="7198249" cy="2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9413" y="0"/>
            <a:ext cx="23145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Зун	</a:t>
            </a:r>
            <a:endParaRPr/>
          </a:p>
        </p:txBody>
      </p:sp>
      <p:sp>
        <p:nvSpPr>
          <p:cNvPr id="432" name="Google Shape;432;p36"/>
          <p:cNvSpPr txBox="1"/>
          <p:nvPr>
            <p:ph idx="1" type="body"/>
          </p:nvPr>
        </p:nvSpPr>
        <p:spPr>
          <a:xfrm>
            <a:off x="1259650" y="1159575"/>
            <a:ext cx="7074600" cy="26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то мой клиент созвал срочное собрание - пропали звонки со всех источников, и “только зун нас спасает, за что вообще мы платим деньги вам?”.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Разобраться куда пропали звонки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А пропали ли вообще звонки, стало ли их меньше?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А почему раньше зун не давал много звонков, а тут резко только от него?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Выводим на чистую воду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Но меня это не спасло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Заходим в яндекс по бренду</a:t>
            </a:r>
            <a:endParaRPr/>
          </a:p>
        </p:txBody>
      </p:sp>
      <p:sp>
        <p:nvSpPr>
          <p:cNvPr id="438" name="Google Shape;438;p37"/>
          <p:cNvSpPr txBox="1"/>
          <p:nvPr>
            <p:ph idx="1" type="body"/>
          </p:nvPr>
        </p:nvSpPr>
        <p:spPr>
          <a:xfrm>
            <a:off x="1303800" y="1239500"/>
            <a:ext cx="7030500" cy="5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А телефон то не настоящий</a:t>
            </a:r>
            <a:endParaRPr/>
          </a:p>
        </p:txBody>
      </p:sp>
      <p:pic>
        <p:nvPicPr>
          <p:cNvPr id="439" name="Google Shape;4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375" y="1705527"/>
            <a:ext cx="7601651" cy="29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 удивлением идем в Яндекс справочник</a:t>
            </a:r>
            <a:endParaRPr/>
          </a:p>
        </p:txBody>
      </p:sp>
      <p:sp>
        <p:nvSpPr>
          <p:cNvPr id="445" name="Google Shape;445;p38"/>
          <p:cNvSpPr txBox="1"/>
          <p:nvPr>
            <p:ph idx="1" type="body"/>
          </p:nvPr>
        </p:nvSpPr>
        <p:spPr>
          <a:xfrm>
            <a:off x="1303800" y="1195350"/>
            <a:ext cx="7030500" cy="4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Видим</a:t>
            </a:r>
            <a:endParaRPr/>
          </a:p>
        </p:txBody>
      </p:sp>
      <p:pic>
        <p:nvPicPr>
          <p:cNvPr id="446" name="Google Shape;44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674" y="1195350"/>
            <a:ext cx="7201176" cy="38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выгоняем наших коллег из зун</a:t>
            </a:r>
            <a:endParaRPr/>
          </a:p>
        </p:txBody>
      </p:sp>
      <p:pic>
        <p:nvPicPr>
          <p:cNvPr id="452" name="Google Shape;4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1226475"/>
            <a:ext cx="6694953" cy="39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5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Переезд</a:t>
            </a:r>
            <a:endParaRPr/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1303800" y="1246850"/>
            <a:ext cx="5458500" cy="4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Переезжаем из центра, но плохого в хороший центр =) и получаем</a:t>
            </a:r>
            <a:endParaRPr/>
          </a:p>
        </p:txBody>
      </p:sp>
      <p:pic>
        <p:nvPicPr>
          <p:cNvPr id="291" name="Google Shape;2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22850"/>
            <a:ext cx="4224334" cy="31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134" y="1822850"/>
            <a:ext cx="4224334" cy="316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Яков Коротков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Свободный сеошник</a:t>
            </a:r>
            <a:endParaRPr/>
          </a:p>
        </p:txBody>
      </p:sp>
      <p:pic>
        <p:nvPicPr>
          <p:cNvPr id="474" name="Google Shape;4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>
            <p:ph type="title"/>
          </p:nvPr>
        </p:nvSpPr>
        <p:spPr>
          <a:xfrm>
            <a:off x="1056750" y="60592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Финансовый кураж</a:t>
            </a:r>
            <a:endParaRPr/>
          </a:p>
        </p:txBody>
      </p:sp>
      <p:sp>
        <p:nvSpPr>
          <p:cNvPr id="298" name="Google Shape;298;p16"/>
          <p:cNvSpPr txBox="1"/>
          <p:nvPr>
            <p:ph idx="1" type="body"/>
          </p:nvPr>
        </p:nvSpPr>
        <p:spPr>
          <a:xfrm>
            <a:off x="291475" y="1467675"/>
            <a:ext cx="3839700" cy="18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Тратим деньги на все, что может нам привлечь пациентов: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тестируем все источники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оставляем то, что реально приносит звонки и пациенты (пример лифты)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Работаем на усталость конкурентов</a:t>
            </a:r>
            <a:endParaRPr/>
          </a:p>
        </p:txBody>
      </p:sp>
      <p:pic>
        <p:nvPicPr>
          <p:cNvPr id="299" name="Google Shape;2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1075" y="1566375"/>
            <a:ext cx="5012928" cy="35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 забываем о стандартных вещах</a:t>
            </a:r>
            <a:endParaRPr/>
          </a:p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Ставьте реальные цели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Репутация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Удобство для пациентов и врачей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Цели	</a:t>
            </a:r>
            <a:endParaRPr/>
          </a:p>
        </p:txBody>
      </p:sp>
      <p:pic>
        <p:nvPicPr>
          <p:cNvPr id="311" name="Google Shape;3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2710"/>
            <a:ext cx="9143999" cy="2034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9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3748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4850" y="0"/>
            <a:ext cx="23748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700" y="0"/>
            <a:ext cx="23748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4550" y="0"/>
            <a:ext cx="23748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Думаем не только о пациентах</a:t>
            </a:r>
            <a:endParaRPr/>
          </a:p>
        </p:txBody>
      </p:sp>
      <p:sp>
        <p:nvSpPr>
          <p:cNvPr id="327" name="Google Shape;327;p20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Большой холодильник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Внутренняя парковка для врачей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Место отдыха</a:t>
            </a:r>
            <a:endParaRPr/>
          </a:p>
        </p:txBody>
      </p:sp>
      <p:pic>
        <p:nvPicPr>
          <p:cNvPr id="328" name="Google Shape;3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9150" y="0"/>
            <a:ext cx="23748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Кадры</a:t>
            </a:r>
            <a:endParaRPr/>
          </a:p>
        </p:txBody>
      </p:sp>
      <p:sp>
        <p:nvSpPr>
          <p:cNvPr id="334" name="Google Shape;334;p21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Безжалостно ведем кадровую политику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Убираем всех, кто тянет назад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Ставим нужных людей на нужные позиции (Камила и Диля)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ru"/>
              <a:t>Руководство клиники - учредители и их жены. То есть те люди, которые реально заинтересованы в увеличении прибыли клиники (пример Лены и Юли)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