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6858000" cx="12192000"/>
  <p:notesSz cx="6858000" cy="9144000"/>
  <p:embeddedFontLst>
    <p:embeddedFont>
      <p:font typeface="Roboto"/>
      <p:regular r:id="rId53"/>
      <p:bold r:id="rId54"/>
      <p:italic r:id="rId55"/>
      <p:boldItalic r:id="rId56"/>
    </p:embeddedFont>
    <p:embeddedFont>
      <p:font typeface="Montserrat"/>
      <p:regular r:id="rId57"/>
      <p:bold r:id="rId58"/>
      <p:italic r:id="rId59"/>
      <p:boldItalic r:id="rId60"/>
    </p:embeddedFont>
    <p:embeddedFont>
      <p:font typeface="Montserrat Medium"/>
      <p:regular r:id="rId61"/>
      <p:bold r:id="rId62"/>
      <p:italic r:id="rId63"/>
      <p:boldItalic r:id="rId64"/>
    </p:embeddedFont>
    <p:embeddedFont>
      <p:font typeface="Montserrat ExtraBold"/>
      <p:bold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MontserratMedium-bold.fntdata"/><Relationship Id="rId61" Type="http://schemas.openxmlformats.org/officeDocument/2006/relationships/font" Target="fonts/MontserratMedium-regular.fntdata"/><Relationship Id="rId20" Type="http://schemas.openxmlformats.org/officeDocument/2006/relationships/slide" Target="slides/slide16.xml"/><Relationship Id="rId64" Type="http://schemas.openxmlformats.org/officeDocument/2006/relationships/font" Target="fonts/MontserratMedium-boldItalic.fntdata"/><Relationship Id="rId63" Type="http://schemas.openxmlformats.org/officeDocument/2006/relationships/font" Target="fonts/MontserratMedium-italic.fntdata"/><Relationship Id="rId22" Type="http://schemas.openxmlformats.org/officeDocument/2006/relationships/slide" Target="slides/slide18.xml"/><Relationship Id="rId66" Type="http://schemas.openxmlformats.org/officeDocument/2006/relationships/font" Target="fonts/MontserratExtraBold-boldItalic.fntdata"/><Relationship Id="rId21" Type="http://schemas.openxmlformats.org/officeDocument/2006/relationships/slide" Target="slides/slide17.xml"/><Relationship Id="rId65" Type="http://schemas.openxmlformats.org/officeDocument/2006/relationships/font" Target="fonts/MontserratExtraBold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font" Target="fonts/Roboto-regular.fntdata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Roboto-italic.fntdata"/><Relationship Id="rId10" Type="http://schemas.openxmlformats.org/officeDocument/2006/relationships/slide" Target="slides/slide6.xml"/><Relationship Id="rId54" Type="http://schemas.openxmlformats.org/officeDocument/2006/relationships/font" Target="fonts/Roboto-bold.fntdata"/><Relationship Id="rId13" Type="http://schemas.openxmlformats.org/officeDocument/2006/relationships/slide" Target="slides/slide9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56" Type="http://schemas.openxmlformats.org/officeDocument/2006/relationships/font" Target="fonts/Roboto-boldItalic.fntdata"/><Relationship Id="rId15" Type="http://schemas.openxmlformats.org/officeDocument/2006/relationships/slide" Target="slides/slide11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10.xml"/><Relationship Id="rId58" Type="http://schemas.openxmlformats.org/officeDocument/2006/relationships/font" Target="fonts/Montserrat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7e200cfb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b7e200cfb8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7e200cfb8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b7e200cfb8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b7e200cfb8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2b7e200cfb8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7e200cfb8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b7e200cfb8_1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7e200cfb8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b7e200cfb8_1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eca71b42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8eca71b42d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eca71b42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8eca71b42d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8eca71b42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28eca71b42d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eca71b42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8eca71b42d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eca71b42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8eca71b42d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eca71b42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8eca71b42d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eca71b42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28eca71b42d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8eca71b42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8eca71b42d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eca71b42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28eca71b42d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8eca71b42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8eca71b42d_0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8eca71b42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28eca71b42d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8eca71b42d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8eca71b42d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8eca71b42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28eca71b42d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8eca71b42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8eca71b42d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8eca71b42d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8eca71b42d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8342a755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b8342a7555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8eca71b42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28eca71b42d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8eca71b42d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28eca71b42d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8eca71b42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8eca71b42d_0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812cac2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2b812cac2d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b812cac2d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2b812cac2df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b812cac2d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2b812cac2df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b812cac2df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2b812cac2df_1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b812cac2df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2b812cac2df_1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b8342a755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2b8342a7555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b8342a755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2b8342a7555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eca71b4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8eca71b42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b8342a755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2b8342a7555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b8342a755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2b8342a7555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b8342a755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2b8342a7555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b8342a755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2b8342a755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b8342a755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2b8342a7555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b8342a755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2b8342a7555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b8342a755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2b8342a7555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b8342a755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2b8342a7555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eca71b42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8eca71b42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7e042dc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b7e042dc6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7e200cfb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b7e200cfb8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rgbClr val="C6D3EC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ontserrat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342237" y="3946070"/>
            <a:ext cx="5507525" cy="680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slide">
  <p:cSld name="Blank-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bg>
      <p:bgPr>
        <a:solidFill>
          <a:srgbClr val="C6D3EC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724374" y="612550"/>
            <a:ext cx="73938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67C"/>
              </a:buClr>
              <a:buSzPts val="4000"/>
              <a:buFont typeface="Montserrat"/>
              <a:buNone/>
              <a:defRPr sz="4000">
                <a:solidFill>
                  <a:srgbClr val="3626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071">
          <p15:clr>
            <a:srgbClr val="FBAE40"/>
          </p15:clr>
        </p15:guide>
        <p15:guide id="2" pos="3840">
          <p15:clr>
            <a:srgbClr val="FBAE40"/>
          </p15:clr>
        </p15:guide>
        <p15:guide id="3" pos="1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838200" y="365125"/>
            <a:ext cx="10161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b="1" i="0"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838200" y="1073151"/>
            <a:ext cx="8332960" cy="411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67C"/>
              </a:buClr>
              <a:buSzPts val="2000"/>
              <a:buNone/>
              <a:defRPr b="1" i="0" sz="2000">
                <a:solidFill>
                  <a:srgbClr val="3626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-slide">
  <p:cSld name="Background-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 flipH="1">
            <a:off x="-833280" y="-648052"/>
            <a:ext cx="3490428" cy="4077052"/>
          </a:xfrm>
          <a:custGeom>
            <a:rect b="b" l="l" r="r" t="t"/>
            <a:pathLst>
              <a:path extrusionOk="0" h="1165144" w="997497">
                <a:moveTo>
                  <a:pt x="243381" y="32849"/>
                </a:moveTo>
                <a:cubicBezTo>
                  <a:pt x="215440" y="44584"/>
                  <a:pt x="107308" y="89569"/>
                  <a:pt x="46955" y="206084"/>
                </a:cubicBezTo>
                <a:cubicBezTo>
                  <a:pt x="34102" y="230951"/>
                  <a:pt x="-26250" y="347466"/>
                  <a:pt x="18176" y="450289"/>
                </a:cubicBezTo>
                <a:cubicBezTo>
                  <a:pt x="77132" y="586642"/>
                  <a:pt x="256514" y="553392"/>
                  <a:pt x="338940" y="681642"/>
                </a:cubicBezTo>
                <a:cubicBezTo>
                  <a:pt x="409631" y="792009"/>
                  <a:pt x="262940" y="900420"/>
                  <a:pt x="326087" y="1031744"/>
                </a:cubicBezTo>
                <a:cubicBezTo>
                  <a:pt x="359058" y="1100199"/>
                  <a:pt x="435057" y="1157479"/>
                  <a:pt x="505190" y="1162788"/>
                </a:cubicBezTo>
                <a:cubicBezTo>
                  <a:pt x="724527" y="1179273"/>
                  <a:pt x="1118497" y="706789"/>
                  <a:pt x="958395" y="336010"/>
                </a:cubicBezTo>
                <a:cubicBezTo>
                  <a:pt x="841601" y="66658"/>
                  <a:pt x="469425" y="-61313"/>
                  <a:pt x="243381" y="32849"/>
                </a:cubicBezTo>
                <a:close/>
              </a:path>
            </a:pathLst>
          </a:custGeom>
          <a:solidFill>
            <a:srgbClr val="A28F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"/>
          <p:cNvSpPr/>
          <p:nvPr/>
        </p:nvSpPr>
        <p:spPr>
          <a:xfrm flipH="1" rot="-9900000">
            <a:off x="9912356" y="4132923"/>
            <a:ext cx="3490428" cy="4077052"/>
          </a:xfrm>
          <a:custGeom>
            <a:rect b="b" l="l" r="r" t="t"/>
            <a:pathLst>
              <a:path extrusionOk="0" h="1165144" w="997497">
                <a:moveTo>
                  <a:pt x="243381" y="32849"/>
                </a:moveTo>
                <a:cubicBezTo>
                  <a:pt x="215440" y="44584"/>
                  <a:pt x="107308" y="89569"/>
                  <a:pt x="46955" y="206084"/>
                </a:cubicBezTo>
                <a:cubicBezTo>
                  <a:pt x="34102" y="230951"/>
                  <a:pt x="-26250" y="347466"/>
                  <a:pt x="18176" y="450289"/>
                </a:cubicBezTo>
                <a:cubicBezTo>
                  <a:pt x="77132" y="586642"/>
                  <a:pt x="256514" y="553392"/>
                  <a:pt x="338940" y="681642"/>
                </a:cubicBezTo>
                <a:cubicBezTo>
                  <a:pt x="409631" y="792009"/>
                  <a:pt x="262940" y="900420"/>
                  <a:pt x="326087" y="1031744"/>
                </a:cubicBezTo>
                <a:cubicBezTo>
                  <a:pt x="359058" y="1100199"/>
                  <a:pt x="435057" y="1157479"/>
                  <a:pt x="505190" y="1162788"/>
                </a:cubicBezTo>
                <a:cubicBezTo>
                  <a:pt x="724527" y="1179273"/>
                  <a:pt x="1118497" y="706789"/>
                  <a:pt x="958395" y="336010"/>
                </a:cubicBezTo>
                <a:cubicBezTo>
                  <a:pt x="841601" y="66658"/>
                  <a:pt x="469425" y="-61313"/>
                  <a:pt x="243381" y="32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1561275" y="54424"/>
            <a:ext cx="602179" cy="470655"/>
            <a:chOff x="1384157" y="2225575"/>
            <a:chExt cx="1559596" cy="1218959"/>
          </a:xfrm>
        </p:grpSpPr>
        <p:sp>
          <p:nvSpPr>
            <p:cNvPr id="7" name="Google Shape;7;p1"/>
            <p:cNvSpPr/>
            <p:nvPr/>
          </p:nvSpPr>
          <p:spPr>
            <a:xfrm rot="-1581604">
              <a:off x="1727752" y="2436332"/>
              <a:ext cx="1116011" cy="711744"/>
            </a:xfrm>
            <a:custGeom>
              <a:rect b="b" l="l" r="r" t="t"/>
              <a:pathLst>
                <a:path extrusionOk="0" h="3641408" w="4928920">
                  <a:moveTo>
                    <a:pt x="198101" y="2901841"/>
                  </a:moveTo>
                  <a:cubicBezTo>
                    <a:pt x="-241029" y="1913681"/>
                    <a:pt x="469" y="-530718"/>
                    <a:pt x="1423740" y="103663"/>
                  </a:cubicBezTo>
                  <a:cubicBezTo>
                    <a:pt x="2847011" y="738044"/>
                    <a:pt x="4928920" y="-262140"/>
                    <a:pt x="4928920" y="972327"/>
                  </a:cubicBezTo>
                  <a:cubicBezTo>
                    <a:pt x="4928920" y="2206794"/>
                    <a:pt x="3418690" y="3063741"/>
                    <a:pt x="2630220" y="3385327"/>
                  </a:cubicBezTo>
                  <a:cubicBezTo>
                    <a:pt x="1841750" y="3706913"/>
                    <a:pt x="637231" y="3890001"/>
                    <a:pt x="198101" y="2901841"/>
                  </a:cubicBezTo>
                  <a:close/>
                </a:path>
              </a:pathLst>
            </a:custGeom>
            <a:solidFill>
              <a:srgbClr val="A28F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384157" y="2501729"/>
              <a:ext cx="1478314" cy="942805"/>
            </a:xfrm>
            <a:custGeom>
              <a:rect b="b" l="l" r="r" t="t"/>
              <a:pathLst>
                <a:path extrusionOk="0" h="3641408" w="4928920">
                  <a:moveTo>
                    <a:pt x="198101" y="2901841"/>
                  </a:moveTo>
                  <a:cubicBezTo>
                    <a:pt x="-241029" y="1913681"/>
                    <a:pt x="469" y="-530718"/>
                    <a:pt x="1423740" y="103663"/>
                  </a:cubicBezTo>
                  <a:cubicBezTo>
                    <a:pt x="2847011" y="738044"/>
                    <a:pt x="4928920" y="-262140"/>
                    <a:pt x="4928920" y="972327"/>
                  </a:cubicBezTo>
                  <a:cubicBezTo>
                    <a:pt x="4928920" y="2206794"/>
                    <a:pt x="3418690" y="3063741"/>
                    <a:pt x="2630220" y="3385327"/>
                  </a:cubicBezTo>
                  <a:cubicBezTo>
                    <a:pt x="1841750" y="3706913"/>
                    <a:pt x="637231" y="3890001"/>
                    <a:pt x="198101" y="2901841"/>
                  </a:cubicBezTo>
                  <a:close/>
                </a:path>
              </a:pathLst>
            </a:custGeom>
            <a:solidFill>
              <a:srgbClr val="C0B4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/>
        </p:nvSpPr>
        <p:spPr>
          <a:xfrm>
            <a:off x="11488848" y="9053"/>
            <a:ext cx="703152" cy="633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rsenkin.ru/tools/wordstat/" TargetMode="External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spreadsheets/d/1MJ1TmpCzZK2Mmxoka91YYg1LQZzSpXWGA8XzGcPm8RU/edit?usp=sharing" TargetMode="External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d/1MJ1TmpCzZK2Mmxoka91YYg1LQZzSpXWGA8XzGcPm8RU/edit?usp=sharing" TargetMode="External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rsenkin.ru/tools/featured-snippets/" TargetMode="External"/><Relationship Id="rId4" Type="http://schemas.openxmlformats.org/officeDocument/2006/relationships/hyperlink" Target="https://arsenkin.ru/tools/featured-snippet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arsenkin.ru/tools/clustering/" TargetMode="External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arsenkin.ru/tools/featured-snippets/" TargetMode="External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spreadsheets/d/1gngl13GYSgThH0jag2Uu5gawY6nDCnLhHon5j9zFoA4/edit?usp=sharing" TargetMode="External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4shuU8vnGS4&amp;t=1s" TargetMode="External"/><Relationship Id="rId4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youtube.com/watch?v=IXZeR2vAg1U&amp;t=72s" TargetMode="External"/><Relationship Id="rId4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demandsage.com/voice-search-statistics/" TargetMode="External"/><Relationship Id="rId4" Type="http://schemas.openxmlformats.org/officeDocument/2006/relationships/hyperlink" Target="https://www.demandsage.com/voice-search-statistics/" TargetMode="External"/><Relationship Id="rId5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Relationship Id="rId4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jpg"/><Relationship Id="rId4" Type="http://schemas.openxmlformats.org/officeDocument/2006/relationships/image" Target="../media/image3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docs.google.com/spreadsheets/d/18_aKBC3cjOA6hxriK0E8z9eBuuUitHTcWy8gqq50gVY/edit?usp=sharing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docs.google.com/document/d/1x1dt5yQxF8ppOP2N1eSY0uv-DmC4N_ATrWfrIDX13z0/edit?usp=sharing" TargetMode="External"/><Relationship Id="rId4" Type="http://schemas.openxmlformats.org/officeDocument/2006/relationships/hyperlink" Target="https://docs.google.com/document/d/1x1dt5yQxF8ppOP2N1eSY0uv-DmC4N_ATrWfrIDX13z0/edit?usp=sharing" TargetMode="External"/><Relationship Id="rId5" Type="http://schemas.openxmlformats.org/officeDocument/2006/relationships/hyperlink" Target="https://docs.google.com/document/d/1rQFcpVmY4d7QbC36s7Do2nsE5H9bRze6uB6QVnFRwxg/edit#heading=h.qmjv125a7sxv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youtube.com/watch?v=ir0hdeksMK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r-cy.ru/news/p/7087-kak-popast-v-blok-s-otvetami-v-google" TargetMode="External"/><Relationship Id="rId4" Type="http://schemas.openxmlformats.org/officeDocument/2006/relationships/hyperlink" Target="https://www.demandsage.com/voice-search-statistics/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g"/><Relationship Id="rId4" Type="http://schemas.openxmlformats.org/officeDocument/2006/relationships/image" Target="../media/image3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jpg"/><Relationship Id="rId4" Type="http://schemas.openxmlformats.org/officeDocument/2006/relationships/image" Target="../media/image3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youtube.com/watch?v=l8fECv5BbuM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afftimes.com/seo/skryt-beklinki-ot-konkurentov-i-servisov/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jpg"/><Relationship Id="rId4" Type="http://schemas.openxmlformats.org/officeDocument/2006/relationships/image" Target="../media/image29.jpg"/><Relationship Id="rId5" Type="http://schemas.openxmlformats.org/officeDocument/2006/relationships/hyperlink" Target="https://t.me/seohub_ikon" TargetMode="External"/><Relationship Id="rId6" Type="http://schemas.openxmlformats.org/officeDocument/2006/relationships/image" Target="../media/image3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mOkGKzc9QUTQiiK1zG_NLFWvGdBEH-bPlE1UiXNuT3s/edit?usp=sharing" TargetMode="External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D3EC">
            <a:alpha val="80000"/>
          </a:srgbClr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5392678" y="-6628"/>
            <a:ext cx="6821382" cy="6871256"/>
          </a:xfrm>
          <a:custGeom>
            <a:rect b="b" l="l" r="r" t="t"/>
            <a:pathLst>
              <a:path extrusionOk="0" h="6973052" w="6453718">
                <a:moveTo>
                  <a:pt x="223574" y="0"/>
                </a:moveTo>
                <a:lnTo>
                  <a:pt x="6441018" y="11947"/>
                </a:lnTo>
                <a:cubicBezTo>
                  <a:pt x="6445251" y="2332315"/>
                  <a:pt x="6449485" y="4652684"/>
                  <a:pt x="6453718" y="6973052"/>
                </a:cubicBezTo>
                <a:lnTo>
                  <a:pt x="797090" y="6972730"/>
                </a:lnTo>
                <a:cubicBezTo>
                  <a:pt x="93693" y="6977544"/>
                  <a:pt x="1267672" y="4821156"/>
                  <a:pt x="1172086" y="3659034"/>
                </a:cubicBezTo>
                <a:cubicBezTo>
                  <a:pt x="1076500" y="2496912"/>
                  <a:pt x="-591343" y="918633"/>
                  <a:pt x="223574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7"/>
          <p:cNvSpPr txBox="1"/>
          <p:nvPr/>
        </p:nvSpPr>
        <p:spPr>
          <a:xfrm>
            <a:off x="7211228" y="3418487"/>
            <a:ext cx="42936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3626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7"/>
          <p:cNvSpPr/>
          <p:nvPr/>
        </p:nvSpPr>
        <p:spPr>
          <a:xfrm flipH="1" rot="-9900000">
            <a:off x="9912356" y="4132923"/>
            <a:ext cx="3490428" cy="4077052"/>
          </a:xfrm>
          <a:custGeom>
            <a:rect b="b" l="l" r="r" t="t"/>
            <a:pathLst>
              <a:path extrusionOk="0" h="1165144" w="997497">
                <a:moveTo>
                  <a:pt x="243381" y="32849"/>
                </a:moveTo>
                <a:cubicBezTo>
                  <a:pt x="215440" y="44584"/>
                  <a:pt x="107308" y="89569"/>
                  <a:pt x="46955" y="206084"/>
                </a:cubicBezTo>
                <a:cubicBezTo>
                  <a:pt x="34102" y="230951"/>
                  <a:pt x="-26250" y="347466"/>
                  <a:pt x="18176" y="450289"/>
                </a:cubicBezTo>
                <a:cubicBezTo>
                  <a:pt x="77132" y="586642"/>
                  <a:pt x="256514" y="553392"/>
                  <a:pt x="338940" y="681642"/>
                </a:cubicBezTo>
                <a:cubicBezTo>
                  <a:pt x="409631" y="792009"/>
                  <a:pt x="262940" y="900420"/>
                  <a:pt x="326087" y="1031744"/>
                </a:cubicBezTo>
                <a:cubicBezTo>
                  <a:pt x="359058" y="1100199"/>
                  <a:pt x="435057" y="1157479"/>
                  <a:pt x="505190" y="1162788"/>
                </a:cubicBezTo>
                <a:cubicBezTo>
                  <a:pt x="724527" y="1179273"/>
                  <a:pt x="1118497" y="706789"/>
                  <a:pt x="958395" y="336010"/>
                </a:cubicBezTo>
                <a:cubicBezTo>
                  <a:pt x="841601" y="66658"/>
                  <a:pt x="469425" y="-61313"/>
                  <a:pt x="243381" y="328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4210050" y="915500"/>
            <a:ext cx="7713879" cy="1018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Montserrat;800"/>
              </a:rPr>
              <a:t>Голосовой</a:t>
            </a:r>
          </a:p>
        </p:txBody>
      </p:sp>
      <p:grpSp>
        <p:nvGrpSpPr>
          <p:cNvPr id="32" name="Google Shape;32;p7"/>
          <p:cNvGrpSpPr/>
          <p:nvPr/>
        </p:nvGrpSpPr>
        <p:grpSpPr>
          <a:xfrm>
            <a:off x="209305" y="1714431"/>
            <a:ext cx="4696076" cy="4638625"/>
            <a:chOff x="6774996" y="1783746"/>
            <a:chExt cx="1399850" cy="1287327"/>
          </a:xfrm>
        </p:grpSpPr>
        <p:sp>
          <p:nvSpPr>
            <p:cNvPr id="33" name="Google Shape;33;p7"/>
            <p:cNvSpPr/>
            <p:nvPr/>
          </p:nvSpPr>
          <p:spPr>
            <a:xfrm>
              <a:off x="6774996" y="2963220"/>
              <a:ext cx="410734" cy="83823"/>
            </a:xfrm>
            <a:custGeom>
              <a:rect b="b" l="l" r="r" t="t"/>
              <a:pathLst>
                <a:path extrusionOk="0" h="83823" w="410734">
                  <a:moveTo>
                    <a:pt x="410595" y="42051"/>
                  </a:moveTo>
                  <a:cubicBezTo>
                    <a:pt x="410595" y="64118"/>
                    <a:pt x="319149" y="82007"/>
                    <a:pt x="206345" y="82007"/>
                  </a:cubicBezTo>
                  <a:cubicBezTo>
                    <a:pt x="93541" y="82007"/>
                    <a:pt x="2096" y="64118"/>
                    <a:pt x="2096" y="42051"/>
                  </a:cubicBezTo>
                  <a:cubicBezTo>
                    <a:pt x="2096" y="19984"/>
                    <a:pt x="93541" y="2096"/>
                    <a:pt x="206345" y="2096"/>
                  </a:cubicBezTo>
                  <a:cubicBezTo>
                    <a:pt x="319149" y="2096"/>
                    <a:pt x="410595" y="19984"/>
                    <a:pt x="410595" y="42051"/>
                  </a:cubicBezTo>
                  <a:close/>
                </a:path>
              </a:pathLst>
            </a:custGeom>
            <a:solidFill>
              <a:srgbClr val="575FA8">
                <a:alpha val="33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6997407" y="2931088"/>
              <a:ext cx="125735" cy="69852"/>
            </a:xfrm>
            <a:custGeom>
              <a:rect b="b" l="l" r="r" t="t"/>
              <a:pathLst>
                <a:path extrusionOk="0" h="69852" w="125735">
                  <a:moveTo>
                    <a:pt x="6287" y="2096"/>
                  </a:moveTo>
                  <a:lnTo>
                    <a:pt x="2096" y="70272"/>
                  </a:lnTo>
                  <a:lnTo>
                    <a:pt x="123919" y="70272"/>
                  </a:lnTo>
                  <a:cubicBezTo>
                    <a:pt x="123919" y="70272"/>
                    <a:pt x="74184" y="37022"/>
                    <a:pt x="52110" y="26404"/>
                  </a:cubicBezTo>
                  <a:lnTo>
                    <a:pt x="49595" y="2375"/>
                  </a:lnTo>
                  <a:lnTo>
                    <a:pt x="6287" y="2375"/>
                  </a:lnTo>
                  <a:close/>
                </a:path>
              </a:pathLst>
            </a:custGeom>
            <a:solidFill>
              <a:srgbClr val="F087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6925878" y="2390148"/>
              <a:ext cx="125735" cy="561616"/>
            </a:xfrm>
            <a:custGeom>
              <a:rect b="b" l="l" r="r" t="t"/>
              <a:pathLst>
                <a:path extrusionOk="0" h="561616" w="125735">
                  <a:moveTo>
                    <a:pt x="115537" y="2096"/>
                  </a:moveTo>
                  <a:lnTo>
                    <a:pt x="123639" y="561477"/>
                  </a:lnTo>
                  <a:lnTo>
                    <a:pt x="75581" y="561477"/>
                  </a:lnTo>
                  <a:cubicBezTo>
                    <a:pt x="75581" y="561477"/>
                    <a:pt x="22493" y="342418"/>
                    <a:pt x="48478" y="278433"/>
                  </a:cubicBezTo>
                  <a:lnTo>
                    <a:pt x="2096" y="2096"/>
                  </a:lnTo>
                  <a:lnTo>
                    <a:pt x="115537" y="2096"/>
                  </a:lnTo>
                  <a:close/>
                </a:path>
              </a:pathLst>
            </a:custGeom>
            <a:solidFill>
              <a:srgbClr val="3238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6926158" y="2390148"/>
              <a:ext cx="122940" cy="480587"/>
            </a:xfrm>
            <a:custGeom>
              <a:rect b="b" l="l" r="r" t="t"/>
              <a:pathLst>
                <a:path extrusionOk="0" h="480587" w="122940">
                  <a:moveTo>
                    <a:pt x="115257" y="2096"/>
                  </a:moveTo>
                  <a:lnTo>
                    <a:pt x="2096" y="2096"/>
                  </a:lnTo>
                  <a:lnTo>
                    <a:pt x="48478" y="278433"/>
                  </a:lnTo>
                  <a:cubicBezTo>
                    <a:pt x="39537" y="300507"/>
                    <a:pt x="39816" y="341301"/>
                    <a:pt x="44287" y="385168"/>
                  </a:cubicBezTo>
                  <a:lnTo>
                    <a:pt x="122242" y="480447"/>
                  </a:lnTo>
                  <a:lnTo>
                    <a:pt x="115257" y="2096"/>
                  </a:lnTo>
                  <a:close/>
                </a:path>
              </a:pathLst>
            </a:custGeom>
            <a:solidFill>
              <a:srgbClr val="02020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6854349" y="2940029"/>
              <a:ext cx="136911" cy="69852"/>
            </a:xfrm>
            <a:custGeom>
              <a:rect b="b" l="l" r="r" t="t"/>
              <a:pathLst>
                <a:path extrusionOk="0" h="69852" w="136911">
                  <a:moveTo>
                    <a:pt x="20816" y="2096"/>
                  </a:moveTo>
                  <a:lnTo>
                    <a:pt x="2096" y="70272"/>
                  </a:lnTo>
                  <a:lnTo>
                    <a:pt x="135095" y="70272"/>
                  </a:lnTo>
                  <a:cubicBezTo>
                    <a:pt x="135095" y="70272"/>
                    <a:pt x="78934" y="37022"/>
                    <a:pt x="56581" y="26404"/>
                  </a:cubicBezTo>
                  <a:lnTo>
                    <a:pt x="60772" y="2375"/>
                  </a:lnTo>
                  <a:lnTo>
                    <a:pt x="20816" y="2375"/>
                  </a:lnTo>
                  <a:close/>
                </a:path>
              </a:pathLst>
            </a:custGeom>
            <a:solidFill>
              <a:srgbClr val="F087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6868040" y="2383163"/>
              <a:ext cx="178823" cy="569998"/>
            </a:xfrm>
            <a:custGeom>
              <a:rect b="b" l="l" r="r" t="t"/>
              <a:pathLst>
                <a:path extrusionOk="0" h="569998" w="178823">
                  <a:moveTo>
                    <a:pt x="176728" y="2096"/>
                  </a:moveTo>
                  <a:lnTo>
                    <a:pt x="129507" y="282624"/>
                  </a:lnTo>
                  <a:lnTo>
                    <a:pt x="49875" y="568462"/>
                  </a:lnTo>
                  <a:lnTo>
                    <a:pt x="2096" y="568462"/>
                  </a:lnTo>
                  <a:cubicBezTo>
                    <a:pt x="2096" y="568462"/>
                    <a:pt x="17463" y="294080"/>
                    <a:pt x="66640" y="265580"/>
                  </a:cubicBezTo>
                  <a:lnTo>
                    <a:pt x="27801" y="2375"/>
                  </a:lnTo>
                  <a:lnTo>
                    <a:pt x="176728" y="2375"/>
                  </a:lnTo>
                  <a:close/>
                </a:path>
              </a:pathLst>
            </a:custGeom>
            <a:solidFill>
              <a:srgbClr val="3238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7"/>
            <p:cNvSpPr/>
            <p:nvPr/>
          </p:nvSpPr>
          <p:spPr>
            <a:xfrm>
              <a:off x="6893746" y="2383163"/>
              <a:ext cx="150882" cy="44705"/>
            </a:xfrm>
            <a:custGeom>
              <a:rect b="b" l="l" r="r" t="t"/>
              <a:pathLst>
                <a:path extrusionOk="0" h="44705" w="150882">
                  <a:moveTo>
                    <a:pt x="147948" y="21375"/>
                  </a:moveTo>
                  <a:lnTo>
                    <a:pt x="151022" y="2096"/>
                  </a:lnTo>
                  <a:lnTo>
                    <a:pt x="2096" y="2096"/>
                  </a:lnTo>
                  <a:lnTo>
                    <a:pt x="5449" y="25007"/>
                  </a:lnTo>
                  <a:lnTo>
                    <a:pt x="148228" y="43169"/>
                  </a:lnTo>
                  <a:close/>
                </a:path>
              </a:pathLst>
            </a:custGeom>
            <a:solidFill>
              <a:srgbClr val="02020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7119510" y="2130854"/>
              <a:ext cx="78235" cy="83823"/>
            </a:xfrm>
            <a:custGeom>
              <a:rect b="b" l="l" r="r" t="t"/>
              <a:pathLst>
                <a:path extrusionOk="0" h="83823" w="78235">
                  <a:moveTo>
                    <a:pt x="2096" y="60772"/>
                  </a:moveTo>
                  <a:cubicBezTo>
                    <a:pt x="2096" y="60772"/>
                    <a:pt x="31713" y="12993"/>
                    <a:pt x="77816" y="2096"/>
                  </a:cubicBezTo>
                  <a:lnTo>
                    <a:pt x="59654" y="23890"/>
                  </a:lnTo>
                  <a:cubicBezTo>
                    <a:pt x="59654" y="23890"/>
                    <a:pt x="68316" y="46522"/>
                    <a:pt x="57419" y="57978"/>
                  </a:cubicBezTo>
                  <a:cubicBezTo>
                    <a:pt x="46522" y="69434"/>
                    <a:pt x="28919" y="70272"/>
                    <a:pt x="28919" y="70272"/>
                  </a:cubicBezTo>
                  <a:lnTo>
                    <a:pt x="16625" y="83963"/>
                  </a:lnTo>
                  <a:lnTo>
                    <a:pt x="2096" y="60772"/>
                  </a:lnTo>
                  <a:close/>
                </a:path>
              </a:pathLst>
            </a:custGeom>
            <a:solidFill>
              <a:srgbClr val="F5AB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6985951" y="2150413"/>
              <a:ext cx="159264" cy="181617"/>
            </a:xfrm>
            <a:custGeom>
              <a:rect b="b" l="l" r="r" t="t"/>
              <a:pathLst>
                <a:path extrusionOk="0" h="181617" w="159264">
                  <a:moveTo>
                    <a:pt x="18581" y="2096"/>
                  </a:moveTo>
                  <a:lnTo>
                    <a:pt x="59095" y="84801"/>
                  </a:lnTo>
                  <a:lnTo>
                    <a:pt x="138448" y="31154"/>
                  </a:lnTo>
                  <a:lnTo>
                    <a:pt x="158286" y="61610"/>
                  </a:lnTo>
                  <a:cubicBezTo>
                    <a:pt x="158286" y="61610"/>
                    <a:pt x="89272" y="191257"/>
                    <a:pt x="58816" y="181757"/>
                  </a:cubicBezTo>
                  <a:cubicBezTo>
                    <a:pt x="28360" y="172257"/>
                    <a:pt x="2096" y="103801"/>
                    <a:pt x="2096" y="103801"/>
                  </a:cubicBezTo>
                  <a:lnTo>
                    <a:pt x="18581" y="2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6985951" y="2150413"/>
              <a:ext cx="97793" cy="181617"/>
            </a:xfrm>
            <a:custGeom>
              <a:rect b="b" l="l" r="r" t="t"/>
              <a:pathLst>
                <a:path extrusionOk="0" h="181617" w="97793">
                  <a:moveTo>
                    <a:pt x="58816" y="84801"/>
                  </a:moveTo>
                  <a:lnTo>
                    <a:pt x="18301" y="2096"/>
                  </a:lnTo>
                  <a:lnTo>
                    <a:pt x="2096" y="103801"/>
                  </a:lnTo>
                  <a:cubicBezTo>
                    <a:pt x="2096" y="103801"/>
                    <a:pt x="28360" y="172257"/>
                    <a:pt x="58816" y="181757"/>
                  </a:cubicBezTo>
                  <a:cubicBezTo>
                    <a:pt x="59654" y="182036"/>
                    <a:pt x="60213" y="182036"/>
                    <a:pt x="61051" y="182036"/>
                  </a:cubicBezTo>
                  <a:lnTo>
                    <a:pt x="97654" y="58257"/>
                  </a:lnTo>
                  <a:lnTo>
                    <a:pt x="58816" y="84801"/>
                  </a:lnTo>
                  <a:close/>
                </a:path>
              </a:pathLst>
            </a:custGeom>
            <a:solidFill>
              <a:srgbClr val="02020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6915814" y="1928509"/>
              <a:ext cx="128529" cy="170440"/>
            </a:xfrm>
            <a:custGeom>
              <a:rect b="b" l="l" r="r" t="t"/>
              <a:pathLst>
                <a:path extrusionOk="0" h="170440" w="128529">
                  <a:moveTo>
                    <a:pt x="119454" y="28691"/>
                  </a:moveTo>
                  <a:cubicBezTo>
                    <a:pt x="119454" y="28691"/>
                    <a:pt x="124204" y="70882"/>
                    <a:pt x="128954" y="81220"/>
                  </a:cubicBezTo>
                  <a:lnTo>
                    <a:pt x="115821" y="81220"/>
                  </a:lnTo>
                  <a:cubicBezTo>
                    <a:pt x="115821" y="81220"/>
                    <a:pt x="116939" y="121735"/>
                    <a:pt x="108557" y="126764"/>
                  </a:cubicBezTo>
                  <a:cubicBezTo>
                    <a:pt x="102689" y="130397"/>
                    <a:pt x="85645" y="126764"/>
                    <a:pt x="81733" y="131514"/>
                  </a:cubicBezTo>
                  <a:cubicBezTo>
                    <a:pt x="77822" y="136264"/>
                    <a:pt x="71954" y="170073"/>
                    <a:pt x="71954" y="170073"/>
                  </a:cubicBezTo>
                  <a:lnTo>
                    <a:pt x="19145" y="165603"/>
                  </a:lnTo>
                  <a:lnTo>
                    <a:pt x="24454" y="118382"/>
                  </a:lnTo>
                  <a:cubicBezTo>
                    <a:pt x="24454" y="118382"/>
                    <a:pt x="-5164" y="82897"/>
                    <a:pt x="3778" y="39309"/>
                  </a:cubicBezTo>
                  <a:cubicBezTo>
                    <a:pt x="12719" y="-4279"/>
                    <a:pt x="111630" y="-11823"/>
                    <a:pt x="119454" y="28691"/>
                  </a:cubicBezTo>
                  <a:close/>
                </a:path>
              </a:pathLst>
            </a:custGeom>
            <a:solidFill>
              <a:srgbClr val="F5AB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6925599" y="2023281"/>
              <a:ext cx="81029" cy="75441"/>
            </a:xfrm>
            <a:custGeom>
              <a:rect b="b" l="l" r="r" t="t"/>
              <a:pathLst>
                <a:path extrusionOk="0" h="75441" w="81029">
                  <a:moveTo>
                    <a:pt x="43728" y="4331"/>
                  </a:moveTo>
                  <a:lnTo>
                    <a:pt x="2096" y="2096"/>
                  </a:lnTo>
                  <a:cubicBezTo>
                    <a:pt x="8243" y="15228"/>
                    <a:pt x="14948" y="23331"/>
                    <a:pt x="14948" y="23331"/>
                  </a:cubicBezTo>
                  <a:lnTo>
                    <a:pt x="9640" y="70551"/>
                  </a:lnTo>
                  <a:lnTo>
                    <a:pt x="62448" y="75022"/>
                  </a:lnTo>
                  <a:cubicBezTo>
                    <a:pt x="62448" y="75022"/>
                    <a:pt x="68316" y="41213"/>
                    <a:pt x="72228" y="36463"/>
                  </a:cubicBezTo>
                  <a:cubicBezTo>
                    <a:pt x="73625" y="34787"/>
                    <a:pt x="76978" y="33948"/>
                    <a:pt x="80890" y="33948"/>
                  </a:cubicBezTo>
                  <a:cubicBezTo>
                    <a:pt x="60493" y="28360"/>
                    <a:pt x="42051" y="5449"/>
                    <a:pt x="43728" y="4331"/>
                  </a:cubicBezTo>
                  <a:close/>
                </a:path>
              </a:pathLst>
            </a:custGeom>
            <a:solidFill>
              <a:srgbClr val="02020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6893671" y="1899037"/>
              <a:ext cx="167646" cy="148087"/>
            </a:xfrm>
            <a:custGeom>
              <a:rect b="b" l="l" r="r" t="t"/>
              <a:pathLst>
                <a:path extrusionOk="0" h="148087" w="167646">
                  <a:moveTo>
                    <a:pt x="143273" y="72133"/>
                  </a:moveTo>
                  <a:cubicBezTo>
                    <a:pt x="143273" y="72133"/>
                    <a:pt x="132096" y="78839"/>
                    <a:pt x="109743" y="64031"/>
                  </a:cubicBezTo>
                  <a:cubicBezTo>
                    <a:pt x="109743" y="64031"/>
                    <a:pt x="94655" y="91133"/>
                    <a:pt x="81523" y="87501"/>
                  </a:cubicBezTo>
                  <a:cubicBezTo>
                    <a:pt x="81523" y="87501"/>
                    <a:pt x="80964" y="106780"/>
                    <a:pt x="78170" y="108177"/>
                  </a:cubicBezTo>
                  <a:cubicBezTo>
                    <a:pt x="75376" y="109575"/>
                    <a:pt x="69787" y="91692"/>
                    <a:pt x="64199" y="90575"/>
                  </a:cubicBezTo>
                  <a:cubicBezTo>
                    <a:pt x="58611" y="89457"/>
                    <a:pt x="52743" y="95045"/>
                    <a:pt x="58890" y="111810"/>
                  </a:cubicBezTo>
                  <a:cubicBezTo>
                    <a:pt x="64758" y="128574"/>
                    <a:pt x="75655" y="128574"/>
                    <a:pt x="75655" y="128574"/>
                  </a:cubicBezTo>
                  <a:lnTo>
                    <a:pt x="46596" y="147854"/>
                  </a:lnTo>
                  <a:cubicBezTo>
                    <a:pt x="46596" y="147854"/>
                    <a:pt x="23685" y="140589"/>
                    <a:pt x="19214" y="121589"/>
                  </a:cubicBezTo>
                  <a:cubicBezTo>
                    <a:pt x="19214" y="121589"/>
                    <a:pt x="-9845" y="93369"/>
                    <a:pt x="7758" y="73251"/>
                  </a:cubicBezTo>
                  <a:cubicBezTo>
                    <a:pt x="7758" y="73251"/>
                    <a:pt x="-11521" y="57045"/>
                    <a:pt x="33464" y="37207"/>
                  </a:cubicBezTo>
                  <a:cubicBezTo>
                    <a:pt x="33464" y="37207"/>
                    <a:pt x="44082" y="-1911"/>
                    <a:pt x="65037" y="15972"/>
                  </a:cubicBezTo>
                  <a:cubicBezTo>
                    <a:pt x="65037" y="15972"/>
                    <a:pt x="103876" y="-13087"/>
                    <a:pt x="113376" y="12898"/>
                  </a:cubicBezTo>
                  <a:cubicBezTo>
                    <a:pt x="113376" y="12898"/>
                    <a:pt x="163390" y="8707"/>
                    <a:pt x="166464" y="35810"/>
                  </a:cubicBezTo>
                  <a:cubicBezTo>
                    <a:pt x="169537" y="62913"/>
                    <a:pt x="157523" y="69339"/>
                    <a:pt x="157523" y="69339"/>
                  </a:cubicBezTo>
                  <a:cubicBezTo>
                    <a:pt x="157523" y="69339"/>
                    <a:pt x="160317" y="91692"/>
                    <a:pt x="146346" y="92810"/>
                  </a:cubicBezTo>
                  <a:lnTo>
                    <a:pt x="143273" y="72133"/>
                  </a:lnTo>
                  <a:close/>
                </a:path>
              </a:pathLst>
            </a:custGeom>
            <a:solidFill>
              <a:srgbClr val="2122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6868398" y="2081116"/>
              <a:ext cx="189999" cy="324116"/>
            </a:xfrm>
            <a:custGeom>
              <a:rect b="b" l="l" r="r" t="t"/>
              <a:pathLst>
                <a:path extrusionOk="0" h="324116" w="189999">
                  <a:moveTo>
                    <a:pt x="29958" y="67760"/>
                  </a:moveTo>
                  <a:cubicBezTo>
                    <a:pt x="29958" y="67760"/>
                    <a:pt x="3693" y="61334"/>
                    <a:pt x="8164" y="33393"/>
                  </a:cubicBezTo>
                  <a:cubicBezTo>
                    <a:pt x="12635" y="5172"/>
                    <a:pt x="49517" y="-7401"/>
                    <a:pt x="125237" y="10202"/>
                  </a:cubicBezTo>
                  <a:cubicBezTo>
                    <a:pt x="134178" y="12158"/>
                    <a:pt x="141164" y="26966"/>
                    <a:pt x="135296" y="39819"/>
                  </a:cubicBezTo>
                  <a:cubicBezTo>
                    <a:pt x="135296" y="39819"/>
                    <a:pt x="159605" y="99613"/>
                    <a:pt x="167149" y="148510"/>
                  </a:cubicBezTo>
                  <a:cubicBezTo>
                    <a:pt x="174693" y="197407"/>
                    <a:pt x="178605" y="248539"/>
                    <a:pt x="186987" y="272289"/>
                  </a:cubicBezTo>
                  <a:cubicBezTo>
                    <a:pt x="195090" y="296039"/>
                    <a:pt x="188384" y="322583"/>
                    <a:pt x="165752" y="322583"/>
                  </a:cubicBezTo>
                  <a:cubicBezTo>
                    <a:pt x="143399" y="322583"/>
                    <a:pt x="55105" y="322583"/>
                    <a:pt x="27723" y="322583"/>
                  </a:cubicBezTo>
                  <a:cubicBezTo>
                    <a:pt x="340" y="322583"/>
                    <a:pt x="-3012" y="284583"/>
                    <a:pt x="7885" y="244907"/>
                  </a:cubicBezTo>
                  <a:cubicBezTo>
                    <a:pt x="18502" y="205510"/>
                    <a:pt x="34429" y="96260"/>
                    <a:pt x="29958" y="67760"/>
                  </a:cubicBezTo>
                  <a:close/>
                </a:path>
              </a:pathLst>
            </a:custGeom>
            <a:solidFill>
              <a:srgbClr val="444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6856763" y="2130897"/>
              <a:ext cx="142499" cy="262646"/>
            </a:xfrm>
            <a:custGeom>
              <a:rect b="b" l="l" r="r" t="t"/>
              <a:pathLst>
                <a:path extrusionOk="0" h="262646" w="142499">
                  <a:moveTo>
                    <a:pt x="103064" y="2612"/>
                  </a:moveTo>
                  <a:cubicBezTo>
                    <a:pt x="146093" y="11833"/>
                    <a:pt x="116196" y="97332"/>
                    <a:pt x="107534" y="121641"/>
                  </a:cubicBezTo>
                  <a:cubicBezTo>
                    <a:pt x="98872" y="146229"/>
                    <a:pt x="89372" y="168023"/>
                    <a:pt x="103064" y="187023"/>
                  </a:cubicBezTo>
                  <a:cubicBezTo>
                    <a:pt x="116755" y="206023"/>
                    <a:pt x="140784" y="227259"/>
                    <a:pt x="140784" y="227259"/>
                  </a:cubicBezTo>
                  <a:lnTo>
                    <a:pt x="124578" y="261347"/>
                  </a:lnTo>
                  <a:cubicBezTo>
                    <a:pt x="124578" y="261347"/>
                    <a:pt x="34887" y="249891"/>
                    <a:pt x="13373" y="223347"/>
                  </a:cubicBezTo>
                  <a:cubicBezTo>
                    <a:pt x="-7863" y="196803"/>
                    <a:pt x="4152" y="137568"/>
                    <a:pt x="22593" y="96774"/>
                  </a:cubicBezTo>
                  <a:cubicBezTo>
                    <a:pt x="41034" y="55980"/>
                    <a:pt x="70931" y="-4094"/>
                    <a:pt x="103064" y="26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975513" y="2344503"/>
              <a:ext cx="27941" cy="53088"/>
            </a:xfrm>
            <a:custGeom>
              <a:rect b="b" l="l" r="r" t="t"/>
              <a:pathLst>
                <a:path extrusionOk="0" h="53088" w="27941">
                  <a:moveTo>
                    <a:pt x="3314" y="53608"/>
                  </a:moveTo>
                  <a:lnTo>
                    <a:pt x="3314" y="53608"/>
                  </a:lnTo>
                  <a:cubicBezTo>
                    <a:pt x="2196" y="53049"/>
                    <a:pt x="1917" y="51932"/>
                    <a:pt x="2196" y="50814"/>
                  </a:cubicBezTo>
                  <a:lnTo>
                    <a:pt x="23990" y="3314"/>
                  </a:lnTo>
                  <a:cubicBezTo>
                    <a:pt x="24549" y="2196"/>
                    <a:pt x="25667" y="1917"/>
                    <a:pt x="26785" y="2196"/>
                  </a:cubicBezTo>
                  <a:lnTo>
                    <a:pt x="26785" y="2196"/>
                  </a:lnTo>
                  <a:cubicBezTo>
                    <a:pt x="27902" y="2755"/>
                    <a:pt x="28182" y="3873"/>
                    <a:pt x="27902" y="4990"/>
                  </a:cubicBezTo>
                  <a:lnTo>
                    <a:pt x="6108" y="52490"/>
                  </a:lnTo>
                  <a:cubicBezTo>
                    <a:pt x="5549" y="53608"/>
                    <a:pt x="4432" y="53887"/>
                    <a:pt x="3314" y="53608"/>
                  </a:cubicBezTo>
                  <a:close/>
                </a:path>
              </a:pathLst>
            </a:custGeom>
            <a:solidFill>
              <a:srgbClr val="A7707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6930628" y="2544942"/>
              <a:ext cx="27941" cy="27941"/>
            </a:xfrm>
            <a:custGeom>
              <a:rect b="b" l="l" r="r" t="t"/>
              <a:pathLst>
                <a:path extrusionOk="0" h="27941" w="27941">
                  <a:moveTo>
                    <a:pt x="27801" y="14949"/>
                  </a:moveTo>
                  <a:cubicBezTo>
                    <a:pt x="27801" y="21934"/>
                    <a:pt x="22213" y="27801"/>
                    <a:pt x="14949" y="27801"/>
                  </a:cubicBezTo>
                  <a:cubicBezTo>
                    <a:pt x="7963" y="27801"/>
                    <a:pt x="2096" y="21934"/>
                    <a:pt x="2096" y="14949"/>
                  </a:cubicBezTo>
                  <a:cubicBezTo>
                    <a:pt x="2096" y="7963"/>
                    <a:pt x="7684" y="2096"/>
                    <a:pt x="14949" y="2096"/>
                  </a:cubicBezTo>
                  <a:cubicBezTo>
                    <a:pt x="22213" y="2375"/>
                    <a:pt x="27801" y="7963"/>
                    <a:pt x="27801" y="14949"/>
                  </a:cubicBezTo>
                  <a:close/>
                </a:path>
              </a:pathLst>
            </a:custGeom>
            <a:solidFill>
              <a:srgbClr val="59BC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6844011" y="2489618"/>
              <a:ext cx="67058" cy="67058"/>
            </a:xfrm>
            <a:custGeom>
              <a:rect b="b" l="l" r="r" t="t"/>
              <a:pathLst>
                <a:path extrusionOk="0" h="67058" w="67058">
                  <a:moveTo>
                    <a:pt x="34507" y="66919"/>
                  </a:moveTo>
                  <a:cubicBezTo>
                    <a:pt x="16625" y="66919"/>
                    <a:pt x="2096" y="52390"/>
                    <a:pt x="2096" y="34507"/>
                  </a:cubicBezTo>
                  <a:cubicBezTo>
                    <a:pt x="2096" y="16625"/>
                    <a:pt x="16625" y="2096"/>
                    <a:pt x="34507" y="2096"/>
                  </a:cubicBezTo>
                  <a:cubicBezTo>
                    <a:pt x="52390" y="2096"/>
                    <a:pt x="66919" y="16625"/>
                    <a:pt x="66919" y="34507"/>
                  </a:cubicBezTo>
                  <a:cubicBezTo>
                    <a:pt x="66919" y="52390"/>
                    <a:pt x="52390" y="66919"/>
                    <a:pt x="34507" y="66919"/>
                  </a:cubicBezTo>
                  <a:close/>
                  <a:moveTo>
                    <a:pt x="34507" y="19140"/>
                  </a:moveTo>
                  <a:cubicBezTo>
                    <a:pt x="25846" y="19140"/>
                    <a:pt x="19140" y="26125"/>
                    <a:pt x="19140" y="34507"/>
                  </a:cubicBezTo>
                  <a:cubicBezTo>
                    <a:pt x="19140" y="42890"/>
                    <a:pt x="26125" y="49875"/>
                    <a:pt x="34507" y="49875"/>
                  </a:cubicBezTo>
                  <a:cubicBezTo>
                    <a:pt x="43169" y="49875"/>
                    <a:pt x="49875" y="42890"/>
                    <a:pt x="49875" y="34507"/>
                  </a:cubicBezTo>
                  <a:cubicBezTo>
                    <a:pt x="49875" y="26125"/>
                    <a:pt x="43169" y="19140"/>
                    <a:pt x="34507" y="19140"/>
                  </a:cubicBezTo>
                  <a:close/>
                </a:path>
              </a:pathLst>
            </a:custGeom>
            <a:solidFill>
              <a:srgbClr val="FCC4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7759920" y="1882737"/>
              <a:ext cx="61470" cy="61470"/>
            </a:xfrm>
            <a:custGeom>
              <a:rect b="b" l="l" r="r" t="t"/>
              <a:pathLst>
                <a:path extrusionOk="0" h="61470" w="61470">
                  <a:moveTo>
                    <a:pt x="50434" y="39816"/>
                  </a:moveTo>
                  <a:lnTo>
                    <a:pt x="39816" y="39816"/>
                  </a:lnTo>
                  <a:lnTo>
                    <a:pt x="39816" y="50713"/>
                  </a:lnTo>
                  <a:cubicBezTo>
                    <a:pt x="39816" y="55743"/>
                    <a:pt x="35904" y="59654"/>
                    <a:pt x="30875" y="59654"/>
                  </a:cubicBezTo>
                  <a:cubicBezTo>
                    <a:pt x="25846" y="59654"/>
                    <a:pt x="21934" y="55743"/>
                    <a:pt x="21934" y="50713"/>
                  </a:cubicBezTo>
                  <a:lnTo>
                    <a:pt x="21934" y="39816"/>
                  </a:lnTo>
                  <a:lnTo>
                    <a:pt x="11037" y="39816"/>
                  </a:lnTo>
                  <a:cubicBezTo>
                    <a:pt x="6007" y="39816"/>
                    <a:pt x="2096" y="35904"/>
                    <a:pt x="2096" y="30875"/>
                  </a:cubicBezTo>
                  <a:cubicBezTo>
                    <a:pt x="2096" y="25846"/>
                    <a:pt x="6007" y="21934"/>
                    <a:pt x="11037" y="21934"/>
                  </a:cubicBezTo>
                  <a:lnTo>
                    <a:pt x="21934" y="21934"/>
                  </a:lnTo>
                  <a:lnTo>
                    <a:pt x="21934" y="11037"/>
                  </a:lnTo>
                  <a:cubicBezTo>
                    <a:pt x="21934" y="6007"/>
                    <a:pt x="25846" y="2096"/>
                    <a:pt x="30875" y="2096"/>
                  </a:cubicBezTo>
                  <a:cubicBezTo>
                    <a:pt x="35904" y="2096"/>
                    <a:pt x="39816" y="6007"/>
                    <a:pt x="39816" y="11037"/>
                  </a:cubicBezTo>
                  <a:lnTo>
                    <a:pt x="39816" y="21934"/>
                  </a:lnTo>
                  <a:lnTo>
                    <a:pt x="50713" y="21934"/>
                  </a:lnTo>
                  <a:cubicBezTo>
                    <a:pt x="55743" y="21934"/>
                    <a:pt x="59654" y="25846"/>
                    <a:pt x="59654" y="30875"/>
                  </a:cubicBezTo>
                  <a:cubicBezTo>
                    <a:pt x="59375" y="35904"/>
                    <a:pt x="55463" y="39816"/>
                    <a:pt x="50434" y="39816"/>
                  </a:cubicBezTo>
                  <a:close/>
                </a:path>
              </a:pathLst>
            </a:custGeom>
            <a:solidFill>
              <a:srgbClr val="59BC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7870288" y="1851164"/>
              <a:ext cx="27941" cy="27941"/>
            </a:xfrm>
            <a:custGeom>
              <a:rect b="b" l="l" r="r" t="t"/>
              <a:pathLst>
                <a:path extrusionOk="0" h="27941" w="27941">
                  <a:moveTo>
                    <a:pt x="27801" y="14948"/>
                  </a:moveTo>
                  <a:cubicBezTo>
                    <a:pt x="27801" y="21934"/>
                    <a:pt x="22213" y="27801"/>
                    <a:pt x="14949" y="27801"/>
                  </a:cubicBezTo>
                  <a:cubicBezTo>
                    <a:pt x="7963" y="27801"/>
                    <a:pt x="2096" y="22213"/>
                    <a:pt x="2096" y="14948"/>
                  </a:cubicBezTo>
                  <a:cubicBezTo>
                    <a:pt x="2096" y="7963"/>
                    <a:pt x="7963" y="2096"/>
                    <a:pt x="14949" y="2096"/>
                  </a:cubicBezTo>
                  <a:cubicBezTo>
                    <a:pt x="21934" y="2096"/>
                    <a:pt x="27801" y="7684"/>
                    <a:pt x="27801" y="14948"/>
                  </a:cubicBezTo>
                  <a:close/>
                </a:path>
              </a:pathLst>
            </a:custGeom>
            <a:solidFill>
              <a:srgbClr val="3451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7215533" y="1789973"/>
              <a:ext cx="243087" cy="363234"/>
            </a:xfrm>
            <a:custGeom>
              <a:rect b="b" l="l" r="r" t="t"/>
              <a:pathLst>
                <a:path extrusionOk="0" h="363234" w="243087">
                  <a:moveTo>
                    <a:pt x="21190" y="363654"/>
                  </a:moveTo>
                  <a:cubicBezTo>
                    <a:pt x="-17368" y="266977"/>
                    <a:pt x="2470" y="152698"/>
                    <a:pt x="80705" y="74463"/>
                  </a:cubicBezTo>
                  <a:cubicBezTo>
                    <a:pt x="118426" y="36743"/>
                    <a:pt x="164528" y="12434"/>
                    <a:pt x="213146" y="2096"/>
                  </a:cubicBezTo>
                  <a:lnTo>
                    <a:pt x="241925" y="132581"/>
                  </a:lnTo>
                  <a:cubicBezTo>
                    <a:pt x="181293" y="145713"/>
                    <a:pt x="136028" y="199639"/>
                    <a:pt x="136028" y="264183"/>
                  </a:cubicBezTo>
                  <a:cubicBezTo>
                    <a:pt x="136028" y="281786"/>
                    <a:pt x="139381" y="298551"/>
                    <a:pt x="145528" y="314198"/>
                  </a:cubicBezTo>
                  <a:lnTo>
                    <a:pt x="21190" y="363654"/>
                  </a:lnTo>
                  <a:close/>
                </a:path>
              </a:pathLst>
            </a:custGeom>
            <a:solidFill>
              <a:srgbClr val="3451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7287995" y="1811208"/>
              <a:ext cx="466616" cy="511322"/>
            </a:xfrm>
            <a:custGeom>
              <a:rect b="b" l="l" r="r" t="t"/>
              <a:pathLst>
                <a:path extrusionOk="0" h="511322" w="466616">
                  <a:moveTo>
                    <a:pt x="8243" y="432668"/>
                  </a:moveTo>
                  <a:cubicBezTo>
                    <a:pt x="6287" y="430712"/>
                    <a:pt x="4051" y="428477"/>
                    <a:pt x="2096" y="426242"/>
                  </a:cubicBezTo>
                  <a:lnTo>
                    <a:pt x="99610" y="334874"/>
                  </a:lnTo>
                  <a:cubicBezTo>
                    <a:pt x="124198" y="361139"/>
                    <a:pt x="159125" y="377345"/>
                    <a:pt x="197963" y="377345"/>
                  </a:cubicBezTo>
                  <a:cubicBezTo>
                    <a:pt x="272286" y="377345"/>
                    <a:pt x="332639" y="316992"/>
                    <a:pt x="332639" y="242669"/>
                  </a:cubicBezTo>
                  <a:cubicBezTo>
                    <a:pt x="332639" y="189580"/>
                    <a:pt x="302183" y="143757"/>
                    <a:pt x="257477" y="121963"/>
                  </a:cubicBezTo>
                  <a:lnTo>
                    <a:pt x="316713" y="2096"/>
                  </a:lnTo>
                  <a:cubicBezTo>
                    <a:pt x="342418" y="14669"/>
                    <a:pt x="366448" y="31713"/>
                    <a:pt x="387683" y="52948"/>
                  </a:cubicBezTo>
                  <a:cubicBezTo>
                    <a:pt x="492462" y="157728"/>
                    <a:pt x="492462" y="327889"/>
                    <a:pt x="387683" y="432668"/>
                  </a:cubicBezTo>
                  <a:cubicBezTo>
                    <a:pt x="283183" y="537447"/>
                    <a:pt x="113022" y="537447"/>
                    <a:pt x="8243" y="432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426862" y="1783746"/>
              <a:ext cx="178823" cy="150882"/>
            </a:xfrm>
            <a:custGeom>
              <a:rect b="b" l="l" r="r" t="t"/>
              <a:pathLst>
                <a:path extrusionOk="0" h="150882" w="178823">
                  <a:moveTo>
                    <a:pt x="59375" y="135734"/>
                  </a:moveTo>
                  <a:cubicBezTo>
                    <a:pt x="49316" y="135734"/>
                    <a:pt x="39816" y="136851"/>
                    <a:pt x="30596" y="138807"/>
                  </a:cubicBezTo>
                  <a:lnTo>
                    <a:pt x="2096" y="8322"/>
                  </a:lnTo>
                  <a:cubicBezTo>
                    <a:pt x="60772" y="-4531"/>
                    <a:pt x="123081" y="2455"/>
                    <a:pt x="178125" y="29837"/>
                  </a:cubicBezTo>
                  <a:lnTo>
                    <a:pt x="118889" y="149704"/>
                  </a:lnTo>
                  <a:cubicBezTo>
                    <a:pt x="101007" y="140484"/>
                    <a:pt x="80610" y="135734"/>
                    <a:pt x="59375" y="135734"/>
                  </a:cubicBezTo>
                  <a:close/>
                </a:path>
              </a:pathLst>
            </a:custGeom>
            <a:solidFill>
              <a:srgbClr val="59BC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7234627" y="2102075"/>
              <a:ext cx="153676" cy="136911"/>
            </a:xfrm>
            <a:custGeom>
              <a:rect b="b" l="l" r="r" t="t"/>
              <a:pathLst>
                <a:path extrusionOk="0" h="136911" w="153676">
                  <a:moveTo>
                    <a:pt x="55463" y="135375"/>
                  </a:moveTo>
                  <a:cubicBezTo>
                    <a:pt x="31993" y="110228"/>
                    <a:pt x="14110" y="81728"/>
                    <a:pt x="2096" y="51551"/>
                  </a:cubicBezTo>
                  <a:lnTo>
                    <a:pt x="126434" y="2096"/>
                  </a:lnTo>
                  <a:cubicBezTo>
                    <a:pt x="132581" y="17743"/>
                    <a:pt x="141801" y="31993"/>
                    <a:pt x="153257" y="44287"/>
                  </a:cubicBezTo>
                  <a:lnTo>
                    <a:pt x="55463" y="135375"/>
                  </a:lnTo>
                  <a:close/>
                </a:path>
              </a:pathLst>
            </a:custGeom>
            <a:solidFill>
              <a:srgbClr val="C1E4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465980" y="1964605"/>
              <a:ext cx="631469" cy="955586"/>
            </a:xfrm>
            <a:custGeom>
              <a:rect b="b" l="l" r="r" t="t"/>
              <a:pathLst>
                <a:path extrusionOk="0" h="955586" w="631469">
                  <a:moveTo>
                    <a:pt x="631888" y="29757"/>
                  </a:moveTo>
                  <a:lnTo>
                    <a:pt x="631888" y="928902"/>
                  </a:lnTo>
                  <a:cubicBezTo>
                    <a:pt x="631888" y="943991"/>
                    <a:pt x="619594" y="956285"/>
                    <a:pt x="604506" y="956285"/>
                  </a:cubicBezTo>
                  <a:lnTo>
                    <a:pt x="29478" y="956285"/>
                  </a:lnTo>
                  <a:cubicBezTo>
                    <a:pt x="14390" y="956285"/>
                    <a:pt x="2096" y="943991"/>
                    <a:pt x="2096" y="928902"/>
                  </a:cubicBezTo>
                  <a:lnTo>
                    <a:pt x="2096" y="29757"/>
                  </a:lnTo>
                  <a:cubicBezTo>
                    <a:pt x="2096" y="14669"/>
                    <a:pt x="14390" y="2096"/>
                    <a:pt x="29478" y="2096"/>
                  </a:cubicBezTo>
                  <a:lnTo>
                    <a:pt x="604227" y="2096"/>
                  </a:lnTo>
                  <a:cubicBezTo>
                    <a:pt x="619594" y="2096"/>
                    <a:pt x="631888" y="14390"/>
                    <a:pt x="631888" y="29757"/>
                  </a:cubicBezTo>
                  <a:close/>
                </a:path>
              </a:pathLst>
            </a:custGeom>
            <a:solidFill>
              <a:srgbClr val="4FBE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7389701" y="2918794"/>
              <a:ext cx="785145" cy="27941"/>
            </a:xfrm>
            <a:custGeom>
              <a:rect b="b" l="l" r="r" t="t"/>
              <a:pathLst>
                <a:path extrusionOk="0" h="27941" w="785145">
                  <a:moveTo>
                    <a:pt x="14949" y="27801"/>
                  </a:moveTo>
                  <a:lnTo>
                    <a:pt x="771594" y="27801"/>
                  </a:lnTo>
                  <a:cubicBezTo>
                    <a:pt x="778579" y="27801"/>
                    <a:pt x="784447" y="22213"/>
                    <a:pt x="784447" y="14949"/>
                  </a:cubicBezTo>
                  <a:lnTo>
                    <a:pt x="784447" y="14949"/>
                  </a:lnTo>
                  <a:cubicBezTo>
                    <a:pt x="784447" y="7963"/>
                    <a:pt x="778859" y="2096"/>
                    <a:pt x="771594" y="2096"/>
                  </a:cubicBezTo>
                  <a:lnTo>
                    <a:pt x="14949" y="2096"/>
                  </a:lnTo>
                  <a:cubicBezTo>
                    <a:pt x="7963" y="2096"/>
                    <a:pt x="2096" y="7684"/>
                    <a:pt x="2096" y="14949"/>
                  </a:cubicBezTo>
                  <a:lnTo>
                    <a:pt x="2096" y="14949"/>
                  </a:lnTo>
                  <a:cubicBezTo>
                    <a:pt x="2096" y="22213"/>
                    <a:pt x="7963" y="27801"/>
                    <a:pt x="14949" y="27801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7465980" y="1964325"/>
              <a:ext cx="631469" cy="97793"/>
            </a:xfrm>
            <a:custGeom>
              <a:rect b="b" l="l" r="r" t="t"/>
              <a:pathLst>
                <a:path extrusionOk="0" h="97793" w="631469">
                  <a:moveTo>
                    <a:pt x="631888" y="29757"/>
                  </a:moveTo>
                  <a:lnTo>
                    <a:pt x="631888" y="96816"/>
                  </a:lnTo>
                  <a:lnTo>
                    <a:pt x="2096" y="96816"/>
                  </a:lnTo>
                  <a:lnTo>
                    <a:pt x="2096" y="29757"/>
                  </a:lnTo>
                  <a:cubicBezTo>
                    <a:pt x="2096" y="14669"/>
                    <a:pt x="14390" y="2096"/>
                    <a:pt x="29478" y="2096"/>
                  </a:cubicBezTo>
                  <a:lnTo>
                    <a:pt x="604227" y="2096"/>
                  </a:lnTo>
                  <a:cubicBezTo>
                    <a:pt x="619594" y="2375"/>
                    <a:pt x="631888" y="14669"/>
                    <a:pt x="631888" y="29757"/>
                  </a:cubicBezTo>
                  <a:close/>
                </a:path>
              </a:pathLst>
            </a:custGeom>
            <a:solidFill>
              <a:srgbClr val="4FBE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7755170" y="2843632"/>
              <a:ext cx="53088" cy="53088"/>
            </a:xfrm>
            <a:custGeom>
              <a:rect b="b" l="l" r="r" t="t"/>
              <a:pathLst>
                <a:path extrusionOk="0" h="53088" w="53088">
                  <a:moveTo>
                    <a:pt x="27801" y="53507"/>
                  </a:moveTo>
                  <a:lnTo>
                    <a:pt x="27801" y="53507"/>
                  </a:lnTo>
                  <a:cubicBezTo>
                    <a:pt x="13551" y="53507"/>
                    <a:pt x="2096" y="42051"/>
                    <a:pt x="2096" y="27801"/>
                  </a:cubicBezTo>
                  <a:lnTo>
                    <a:pt x="2096" y="27801"/>
                  </a:lnTo>
                  <a:cubicBezTo>
                    <a:pt x="2096" y="13551"/>
                    <a:pt x="13551" y="2096"/>
                    <a:pt x="27801" y="2096"/>
                  </a:cubicBezTo>
                  <a:lnTo>
                    <a:pt x="27801" y="2096"/>
                  </a:lnTo>
                  <a:cubicBezTo>
                    <a:pt x="42051" y="2096"/>
                    <a:pt x="53507" y="13551"/>
                    <a:pt x="53507" y="27801"/>
                  </a:cubicBezTo>
                  <a:lnTo>
                    <a:pt x="53507" y="27801"/>
                  </a:lnTo>
                  <a:cubicBezTo>
                    <a:pt x="53787" y="42051"/>
                    <a:pt x="42051" y="53507"/>
                    <a:pt x="27801" y="53507"/>
                  </a:cubicBez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7528009" y="2000369"/>
              <a:ext cx="25147" cy="25147"/>
            </a:xfrm>
            <a:custGeom>
              <a:rect b="b" l="l" r="r" t="t"/>
              <a:pathLst>
                <a:path extrusionOk="0" h="25147" w="25147">
                  <a:moveTo>
                    <a:pt x="12713" y="23331"/>
                  </a:moveTo>
                  <a:lnTo>
                    <a:pt x="12713" y="23331"/>
                  </a:lnTo>
                  <a:cubicBezTo>
                    <a:pt x="6846" y="23331"/>
                    <a:pt x="2096" y="18581"/>
                    <a:pt x="2096" y="12713"/>
                  </a:cubicBezTo>
                  <a:lnTo>
                    <a:pt x="2096" y="12713"/>
                  </a:lnTo>
                  <a:cubicBezTo>
                    <a:pt x="2096" y="6846"/>
                    <a:pt x="6846" y="2096"/>
                    <a:pt x="12713" y="2096"/>
                  </a:cubicBezTo>
                  <a:lnTo>
                    <a:pt x="12713" y="2096"/>
                  </a:lnTo>
                  <a:cubicBezTo>
                    <a:pt x="18581" y="2096"/>
                    <a:pt x="23331" y="6846"/>
                    <a:pt x="23331" y="12713"/>
                  </a:cubicBezTo>
                  <a:lnTo>
                    <a:pt x="23331" y="12713"/>
                  </a:lnTo>
                  <a:cubicBezTo>
                    <a:pt x="23051" y="18581"/>
                    <a:pt x="18301" y="23331"/>
                    <a:pt x="12713" y="23331"/>
                  </a:cubicBez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7561259" y="2000369"/>
              <a:ext cx="25147" cy="25147"/>
            </a:xfrm>
            <a:custGeom>
              <a:rect b="b" l="l" r="r" t="t"/>
              <a:pathLst>
                <a:path extrusionOk="0" h="25147" w="25147">
                  <a:moveTo>
                    <a:pt x="12713" y="23331"/>
                  </a:moveTo>
                  <a:lnTo>
                    <a:pt x="12713" y="23331"/>
                  </a:lnTo>
                  <a:cubicBezTo>
                    <a:pt x="6846" y="23331"/>
                    <a:pt x="2096" y="18581"/>
                    <a:pt x="2096" y="12713"/>
                  </a:cubicBezTo>
                  <a:lnTo>
                    <a:pt x="2096" y="12713"/>
                  </a:lnTo>
                  <a:cubicBezTo>
                    <a:pt x="2096" y="6846"/>
                    <a:pt x="6846" y="2096"/>
                    <a:pt x="12713" y="2096"/>
                  </a:cubicBezTo>
                  <a:lnTo>
                    <a:pt x="12713" y="2096"/>
                  </a:lnTo>
                  <a:cubicBezTo>
                    <a:pt x="18581" y="2096"/>
                    <a:pt x="23331" y="6846"/>
                    <a:pt x="23331" y="12713"/>
                  </a:cubicBezTo>
                  <a:lnTo>
                    <a:pt x="23331" y="12713"/>
                  </a:lnTo>
                  <a:cubicBezTo>
                    <a:pt x="23331" y="18581"/>
                    <a:pt x="18581" y="23331"/>
                    <a:pt x="12713" y="23331"/>
                  </a:cubicBez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7475759" y="2059046"/>
              <a:ext cx="611910" cy="759998"/>
            </a:xfrm>
            <a:custGeom>
              <a:rect b="b" l="l" r="r" t="t"/>
              <a:pathLst>
                <a:path extrusionOk="0" h="759998" w="611910">
                  <a:moveTo>
                    <a:pt x="2096" y="2096"/>
                  </a:moveTo>
                  <a:lnTo>
                    <a:pt x="612329" y="2096"/>
                  </a:lnTo>
                  <a:lnTo>
                    <a:pt x="612329" y="759020"/>
                  </a:lnTo>
                  <a:lnTo>
                    <a:pt x="2096" y="759020"/>
                  </a:lnTo>
                  <a:close/>
                </a:path>
              </a:pathLst>
            </a:custGeom>
            <a:solidFill>
              <a:srgbClr val="D2EB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7382971" y="2223060"/>
              <a:ext cx="203970" cy="92205"/>
            </a:xfrm>
            <a:custGeom>
              <a:rect b="b" l="l" r="r" t="t"/>
              <a:pathLst>
                <a:path extrusionOk="0" h="92205" w="203970">
                  <a:moveTo>
                    <a:pt x="204110" y="2096"/>
                  </a:moveTo>
                  <a:lnTo>
                    <a:pt x="204110" y="91787"/>
                  </a:lnTo>
                  <a:lnTo>
                    <a:pt x="2096" y="91787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A9DA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7506249" y="2451295"/>
              <a:ext cx="203970" cy="92205"/>
            </a:xfrm>
            <a:custGeom>
              <a:rect b="b" l="l" r="r" t="t"/>
              <a:pathLst>
                <a:path extrusionOk="0" h="92205" w="203970">
                  <a:moveTo>
                    <a:pt x="204110" y="2096"/>
                  </a:moveTo>
                  <a:lnTo>
                    <a:pt x="204110" y="91787"/>
                  </a:lnTo>
                  <a:lnTo>
                    <a:pt x="2096" y="91787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A9DA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7444751" y="2337319"/>
              <a:ext cx="203970" cy="92205"/>
            </a:xfrm>
            <a:custGeom>
              <a:rect b="b" l="l" r="r" t="t"/>
              <a:pathLst>
                <a:path extrusionOk="0" h="92205" w="203970">
                  <a:moveTo>
                    <a:pt x="204110" y="2096"/>
                  </a:moveTo>
                  <a:lnTo>
                    <a:pt x="204110" y="91787"/>
                  </a:lnTo>
                  <a:lnTo>
                    <a:pt x="2096" y="91787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A9DA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7506215" y="2090899"/>
              <a:ext cx="547645" cy="106176"/>
            </a:xfrm>
            <a:custGeom>
              <a:rect b="b" l="l" r="r" t="t"/>
              <a:pathLst>
                <a:path extrusionOk="0" h="106176" w="547645">
                  <a:moveTo>
                    <a:pt x="2096" y="2096"/>
                  </a:moveTo>
                  <a:lnTo>
                    <a:pt x="546947" y="2096"/>
                  </a:lnTo>
                  <a:lnTo>
                    <a:pt x="546947" y="104081"/>
                  </a:lnTo>
                  <a:lnTo>
                    <a:pt x="2096" y="104081"/>
                  </a:ln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962214" y="2105428"/>
              <a:ext cx="75441" cy="75441"/>
            </a:xfrm>
            <a:custGeom>
              <a:rect b="b" l="l" r="r" t="t"/>
              <a:pathLst>
                <a:path extrusionOk="0" h="75441" w="75441">
                  <a:moveTo>
                    <a:pt x="2096" y="2096"/>
                  </a:moveTo>
                  <a:lnTo>
                    <a:pt x="74463" y="2096"/>
                  </a:lnTo>
                  <a:lnTo>
                    <a:pt x="74463" y="74463"/>
                  </a:lnTo>
                  <a:lnTo>
                    <a:pt x="2096" y="74463"/>
                  </a:lnTo>
                  <a:close/>
                </a:path>
              </a:pathLst>
            </a:custGeom>
            <a:solidFill>
              <a:srgbClr val="D2E8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7541421" y="2109899"/>
              <a:ext cx="159264" cy="16764"/>
            </a:xfrm>
            <a:custGeom>
              <a:rect b="b" l="l" r="r" t="t"/>
              <a:pathLst>
                <a:path extrusionOk="0" h="16764" w="159264">
                  <a:moveTo>
                    <a:pt x="2096" y="2096"/>
                  </a:moveTo>
                  <a:lnTo>
                    <a:pt x="158845" y="2096"/>
                  </a:lnTo>
                  <a:lnTo>
                    <a:pt x="158845" y="16066"/>
                  </a:lnTo>
                  <a:lnTo>
                    <a:pt x="2096" y="16066"/>
                  </a:lnTo>
                  <a:close/>
                </a:path>
              </a:pathLst>
            </a:custGeom>
            <a:solidFill>
              <a:srgbClr val="ACD8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7541421" y="2134766"/>
              <a:ext cx="159264" cy="16764"/>
            </a:xfrm>
            <a:custGeom>
              <a:rect b="b" l="l" r="r" t="t"/>
              <a:pathLst>
                <a:path extrusionOk="0" h="16764" w="159264">
                  <a:moveTo>
                    <a:pt x="2096" y="2096"/>
                  </a:moveTo>
                  <a:lnTo>
                    <a:pt x="158845" y="2096"/>
                  </a:lnTo>
                  <a:lnTo>
                    <a:pt x="158845" y="16066"/>
                  </a:lnTo>
                  <a:lnTo>
                    <a:pt x="2096" y="16066"/>
                  </a:lnTo>
                  <a:close/>
                </a:path>
              </a:pathLst>
            </a:custGeom>
            <a:solidFill>
              <a:srgbClr val="ACD8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7541421" y="2159634"/>
              <a:ext cx="108970" cy="16764"/>
            </a:xfrm>
            <a:custGeom>
              <a:rect b="b" l="l" r="r" t="t"/>
              <a:pathLst>
                <a:path extrusionOk="0" h="16764" w="108970">
                  <a:moveTo>
                    <a:pt x="2096" y="2096"/>
                  </a:moveTo>
                  <a:lnTo>
                    <a:pt x="107713" y="2096"/>
                  </a:lnTo>
                  <a:lnTo>
                    <a:pt x="107713" y="16066"/>
                  </a:lnTo>
                  <a:lnTo>
                    <a:pt x="2096" y="16066"/>
                  </a:lnTo>
                  <a:close/>
                </a:path>
              </a:pathLst>
            </a:custGeom>
            <a:solidFill>
              <a:srgbClr val="ACD8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7708229" y="2526501"/>
              <a:ext cx="449851" cy="212352"/>
            </a:xfrm>
            <a:custGeom>
              <a:rect b="b" l="l" r="r" t="t"/>
              <a:pathLst>
                <a:path extrusionOk="0" h="212352" w="449851">
                  <a:moveTo>
                    <a:pt x="2096" y="2096"/>
                  </a:moveTo>
                  <a:lnTo>
                    <a:pt x="447756" y="2096"/>
                  </a:lnTo>
                  <a:lnTo>
                    <a:pt x="447756" y="211374"/>
                  </a:lnTo>
                  <a:lnTo>
                    <a:pt x="2096" y="211374"/>
                  </a:lnTo>
                  <a:close/>
                </a:path>
              </a:pathLst>
            </a:custGeom>
            <a:solidFill>
              <a:srgbClr val="96CEB8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752656" y="2598868"/>
              <a:ext cx="178823" cy="19558"/>
            </a:xfrm>
            <a:custGeom>
              <a:rect b="b" l="l" r="r" t="t"/>
              <a:pathLst>
                <a:path extrusionOk="0" h="19558" w="178823">
                  <a:moveTo>
                    <a:pt x="2096" y="2096"/>
                  </a:moveTo>
                  <a:lnTo>
                    <a:pt x="177007" y="2096"/>
                  </a:lnTo>
                  <a:lnTo>
                    <a:pt x="177007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752656" y="2630162"/>
              <a:ext cx="136911" cy="19558"/>
            </a:xfrm>
            <a:custGeom>
              <a:rect b="b" l="l" r="r" t="t"/>
              <a:pathLst>
                <a:path extrusionOk="0" h="19558" w="136911">
                  <a:moveTo>
                    <a:pt x="2096" y="2096"/>
                  </a:moveTo>
                  <a:lnTo>
                    <a:pt x="135375" y="2096"/>
                  </a:lnTo>
                  <a:lnTo>
                    <a:pt x="135375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7752656" y="2661736"/>
              <a:ext cx="92205" cy="19558"/>
            </a:xfrm>
            <a:custGeom>
              <a:rect b="b" l="l" r="r" t="t"/>
              <a:pathLst>
                <a:path extrusionOk="0" h="19558" w="92205">
                  <a:moveTo>
                    <a:pt x="2096" y="2096"/>
                  </a:moveTo>
                  <a:lnTo>
                    <a:pt x="92066" y="2096"/>
                  </a:lnTo>
                  <a:lnTo>
                    <a:pt x="92066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853802" y="2661736"/>
              <a:ext cx="55882" cy="19558"/>
            </a:xfrm>
            <a:custGeom>
              <a:rect b="b" l="l" r="r" t="t"/>
              <a:pathLst>
                <a:path extrusionOk="0" h="19558" w="55882">
                  <a:moveTo>
                    <a:pt x="2096" y="2096"/>
                  </a:moveTo>
                  <a:lnTo>
                    <a:pt x="55743" y="2096"/>
                  </a:lnTo>
                  <a:lnTo>
                    <a:pt x="55743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7752656" y="2693030"/>
              <a:ext cx="125735" cy="19558"/>
            </a:xfrm>
            <a:custGeom>
              <a:rect b="b" l="l" r="r" t="t"/>
              <a:pathLst>
                <a:path extrusionOk="0" h="19558" w="125735">
                  <a:moveTo>
                    <a:pt x="2096" y="2096"/>
                  </a:moveTo>
                  <a:lnTo>
                    <a:pt x="123639" y="2096"/>
                  </a:lnTo>
                  <a:lnTo>
                    <a:pt x="123639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506215" y="2574559"/>
              <a:ext cx="164852" cy="164852"/>
            </a:xfrm>
            <a:custGeom>
              <a:rect b="b" l="l" r="r" t="t"/>
              <a:pathLst>
                <a:path extrusionOk="0" h="164852" w="164852">
                  <a:moveTo>
                    <a:pt x="2096" y="2096"/>
                  </a:moveTo>
                  <a:lnTo>
                    <a:pt x="163036" y="2096"/>
                  </a:lnTo>
                  <a:lnTo>
                    <a:pt x="163036" y="163036"/>
                  </a:lnTo>
                  <a:lnTo>
                    <a:pt x="2096" y="163036"/>
                  </a:lnTo>
                  <a:close/>
                </a:path>
              </a:pathLst>
            </a:custGeom>
            <a:solidFill>
              <a:srgbClr val="9FD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7514720" y="2583571"/>
              <a:ext cx="148087" cy="148087"/>
            </a:xfrm>
            <a:custGeom>
              <a:rect b="b" l="l" r="r" t="t"/>
              <a:pathLst>
                <a:path extrusionOk="0" h="148087" w="148087">
                  <a:moveTo>
                    <a:pt x="109652" y="38526"/>
                  </a:moveTo>
                  <a:cubicBezTo>
                    <a:pt x="129293" y="58167"/>
                    <a:pt x="129293" y="90011"/>
                    <a:pt x="109652" y="109652"/>
                  </a:cubicBezTo>
                  <a:cubicBezTo>
                    <a:pt x="90011" y="129293"/>
                    <a:pt x="58167" y="129293"/>
                    <a:pt x="38526" y="109652"/>
                  </a:cubicBezTo>
                  <a:cubicBezTo>
                    <a:pt x="18886" y="90011"/>
                    <a:pt x="18886" y="58167"/>
                    <a:pt x="38526" y="38526"/>
                  </a:cubicBezTo>
                  <a:cubicBezTo>
                    <a:pt x="58167" y="18886"/>
                    <a:pt x="90011" y="18886"/>
                    <a:pt x="109652" y="38526"/>
                  </a:cubicBezTo>
                  <a:close/>
                </a:path>
              </a:pathLst>
            </a:custGeom>
            <a:solidFill>
              <a:srgbClr val="7CC3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548685" y="2617309"/>
              <a:ext cx="78235" cy="78235"/>
            </a:xfrm>
            <a:custGeom>
              <a:rect b="b" l="l" r="r" t="t"/>
              <a:pathLst>
                <a:path extrusionOk="0" h="78235" w="78235">
                  <a:moveTo>
                    <a:pt x="78375" y="40375"/>
                  </a:moveTo>
                  <a:cubicBezTo>
                    <a:pt x="78375" y="52948"/>
                    <a:pt x="72228" y="64125"/>
                    <a:pt x="62728" y="71110"/>
                  </a:cubicBezTo>
                  <a:cubicBezTo>
                    <a:pt x="59934" y="73066"/>
                    <a:pt x="56860" y="75022"/>
                    <a:pt x="53507" y="76140"/>
                  </a:cubicBezTo>
                  <a:cubicBezTo>
                    <a:pt x="52110" y="76698"/>
                    <a:pt x="50434" y="77257"/>
                    <a:pt x="49037" y="77537"/>
                  </a:cubicBezTo>
                  <a:cubicBezTo>
                    <a:pt x="48198" y="77816"/>
                    <a:pt x="47081" y="77816"/>
                    <a:pt x="46243" y="78095"/>
                  </a:cubicBezTo>
                  <a:cubicBezTo>
                    <a:pt x="44287" y="78375"/>
                    <a:pt x="42331" y="78654"/>
                    <a:pt x="40375" y="78654"/>
                  </a:cubicBezTo>
                  <a:cubicBezTo>
                    <a:pt x="36463" y="78654"/>
                    <a:pt x="32551" y="78095"/>
                    <a:pt x="28919" y="76978"/>
                  </a:cubicBezTo>
                  <a:cubicBezTo>
                    <a:pt x="13272" y="72228"/>
                    <a:pt x="2096" y="57698"/>
                    <a:pt x="2096" y="40375"/>
                  </a:cubicBezTo>
                  <a:cubicBezTo>
                    <a:pt x="2096" y="34507"/>
                    <a:pt x="3493" y="28640"/>
                    <a:pt x="6007" y="23610"/>
                  </a:cubicBezTo>
                  <a:cubicBezTo>
                    <a:pt x="9081" y="17463"/>
                    <a:pt x="13551" y="12154"/>
                    <a:pt x="19140" y="8522"/>
                  </a:cubicBezTo>
                  <a:cubicBezTo>
                    <a:pt x="20537" y="7684"/>
                    <a:pt x="21934" y="6846"/>
                    <a:pt x="23331" y="6007"/>
                  </a:cubicBezTo>
                  <a:cubicBezTo>
                    <a:pt x="26404" y="4331"/>
                    <a:pt x="29757" y="3213"/>
                    <a:pt x="33390" y="2654"/>
                  </a:cubicBezTo>
                  <a:cubicBezTo>
                    <a:pt x="35625" y="2096"/>
                    <a:pt x="38140" y="2096"/>
                    <a:pt x="40375" y="2096"/>
                  </a:cubicBezTo>
                  <a:cubicBezTo>
                    <a:pt x="56581" y="2096"/>
                    <a:pt x="70551" y="12154"/>
                    <a:pt x="75860" y="26404"/>
                  </a:cubicBezTo>
                  <a:cubicBezTo>
                    <a:pt x="77257" y="30875"/>
                    <a:pt x="78375" y="35345"/>
                    <a:pt x="78375" y="40375"/>
                  </a:cubicBezTo>
                  <a:close/>
                </a:path>
              </a:pathLst>
            </a:custGeom>
            <a:solidFill>
              <a:srgbClr val="EF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582215" y="2626530"/>
              <a:ext cx="11176" cy="36323"/>
            </a:xfrm>
            <a:custGeom>
              <a:rect b="b" l="l" r="r" t="t"/>
              <a:pathLst>
                <a:path extrusionOk="0" h="36323" w="11176">
                  <a:moveTo>
                    <a:pt x="6566" y="35625"/>
                  </a:moveTo>
                  <a:cubicBezTo>
                    <a:pt x="4051" y="35625"/>
                    <a:pt x="2096" y="33669"/>
                    <a:pt x="2096" y="31154"/>
                  </a:cubicBezTo>
                  <a:lnTo>
                    <a:pt x="2096" y="6566"/>
                  </a:lnTo>
                  <a:cubicBezTo>
                    <a:pt x="2096" y="4051"/>
                    <a:pt x="4051" y="2096"/>
                    <a:pt x="6566" y="2096"/>
                  </a:cubicBezTo>
                  <a:cubicBezTo>
                    <a:pt x="9081" y="2096"/>
                    <a:pt x="11037" y="4051"/>
                    <a:pt x="11037" y="6566"/>
                  </a:cubicBezTo>
                  <a:lnTo>
                    <a:pt x="11037" y="31154"/>
                  </a:lnTo>
                  <a:cubicBezTo>
                    <a:pt x="11037" y="33669"/>
                    <a:pt x="9081" y="35625"/>
                    <a:pt x="6566" y="35625"/>
                  </a:cubicBezTo>
                  <a:close/>
                </a:path>
              </a:pathLst>
            </a:custGeom>
            <a:solidFill>
              <a:srgbClr val="C1D6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582359" y="2643159"/>
              <a:ext cx="25147" cy="19558"/>
            </a:xfrm>
            <a:custGeom>
              <a:rect b="b" l="l" r="r" t="t"/>
              <a:pathLst>
                <a:path extrusionOk="0" h="19558" w="25147">
                  <a:moveTo>
                    <a:pt x="6422" y="18995"/>
                  </a:moveTo>
                  <a:cubicBezTo>
                    <a:pt x="5025" y="18995"/>
                    <a:pt x="3628" y="18157"/>
                    <a:pt x="2789" y="17039"/>
                  </a:cubicBezTo>
                  <a:cubicBezTo>
                    <a:pt x="1392" y="15083"/>
                    <a:pt x="2230" y="12289"/>
                    <a:pt x="4186" y="10892"/>
                  </a:cubicBezTo>
                  <a:lnTo>
                    <a:pt x="16760" y="2789"/>
                  </a:lnTo>
                  <a:cubicBezTo>
                    <a:pt x="18716" y="1392"/>
                    <a:pt x="21510" y="2231"/>
                    <a:pt x="22907" y="4186"/>
                  </a:cubicBezTo>
                  <a:cubicBezTo>
                    <a:pt x="24304" y="6142"/>
                    <a:pt x="23466" y="8936"/>
                    <a:pt x="21510" y="10333"/>
                  </a:cubicBezTo>
                  <a:lnTo>
                    <a:pt x="8936" y="18436"/>
                  </a:lnTo>
                  <a:cubicBezTo>
                    <a:pt x="8098" y="18716"/>
                    <a:pt x="7260" y="18995"/>
                    <a:pt x="6422" y="18995"/>
                  </a:cubicBezTo>
                  <a:close/>
                </a:path>
              </a:pathLst>
            </a:custGeom>
            <a:solidFill>
              <a:srgbClr val="C1D6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7733097" y="2223060"/>
              <a:ext cx="321322" cy="321322"/>
            </a:xfrm>
            <a:custGeom>
              <a:rect b="b" l="l" r="r" t="t"/>
              <a:pathLst>
                <a:path extrusionOk="0" h="321322" w="321322">
                  <a:moveTo>
                    <a:pt x="2096" y="2096"/>
                  </a:moveTo>
                  <a:lnTo>
                    <a:pt x="320065" y="2096"/>
                  </a:lnTo>
                  <a:lnTo>
                    <a:pt x="320065" y="320065"/>
                  </a:lnTo>
                  <a:lnTo>
                    <a:pt x="2096" y="320065"/>
                  </a:lnTo>
                  <a:close/>
                </a:path>
              </a:pathLst>
            </a:custGeom>
            <a:solidFill>
              <a:srgbClr val="98D5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7851567" y="2290957"/>
              <a:ext cx="83823" cy="108970"/>
            </a:xfrm>
            <a:custGeom>
              <a:rect b="b" l="l" r="r" t="t"/>
              <a:pathLst>
                <a:path extrusionOk="0" h="108970" w="83823">
                  <a:moveTo>
                    <a:pt x="42610" y="107434"/>
                  </a:moveTo>
                  <a:lnTo>
                    <a:pt x="42610" y="107434"/>
                  </a:lnTo>
                  <a:cubicBezTo>
                    <a:pt x="20257" y="107434"/>
                    <a:pt x="2096" y="89272"/>
                    <a:pt x="2096" y="66919"/>
                  </a:cubicBezTo>
                  <a:lnTo>
                    <a:pt x="2096" y="42610"/>
                  </a:lnTo>
                  <a:cubicBezTo>
                    <a:pt x="2096" y="20257"/>
                    <a:pt x="20257" y="2096"/>
                    <a:pt x="42610" y="2096"/>
                  </a:cubicBezTo>
                  <a:lnTo>
                    <a:pt x="42610" y="2096"/>
                  </a:lnTo>
                  <a:cubicBezTo>
                    <a:pt x="64963" y="2096"/>
                    <a:pt x="83125" y="20257"/>
                    <a:pt x="83125" y="42610"/>
                  </a:cubicBezTo>
                  <a:lnTo>
                    <a:pt x="83125" y="66919"/>
                  </a:lnTo>
                  <a:cubicBezTo>
                    <a:pt x="83125" y="89272"/>
                    <a:pt x="64963" y="107434"/>
                    <a:pt x="42610" y="107434"/>
                  </a:cubicBezTo>
                  <a:close/>
                </a:path>
              </a:pathLst>
            </a:custGeom>
            <a:solidFill>
              <a:srgbClr val="F8FC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7802962" y="2375618"/>
              <a:ext cx="181617" cy="97793"/>
            </a:xfrm>
            <a:custGeom>
              <a:rect b="b" l="l" r="r" t="t"/>
              <a:pathLst>
                <a:path extrusionOk="0" h="97793" w="181617">
                  <a:moveTo>
                    <a:pt x="91215" y="2096"/>
                  </a:moveTo>
                  <a:cubicBezTo>
                    <a:pt x="52936" y="2096"/>
                    <a:pt x="20245" y="24448"/>
                    <a:pt x="4877" y="56860"/>
                  </a:cubicBezTo>
                  <a:cubicBezTo>
                    <a:pt x="-4064" y="75860"/>
                    <a:pt x="9627" y="97654"/>
                    <a:pt x="30583" y="97654"/>
                  </a:cubicBezTo>
                  <a:lnTo>
                    <a:pt x="152127" y="97654"/>
                  </a:lnTo>
                  <a:cubicBezTo>
                    <a:pt x="173083" y="97654"/>
                    <a:pt x="186774" y="75860"/>
                    <a:pt x="177833" y="56860"/>
                  </a:cubicBezTo>
                  <a:cubicBezTo>
                    <a:pt x="162465" y="24448"/>
                    <a:pt x="129494" y="2096"/>
                    <a:pt x="91215" y="2096"/>
                  </a:cubicBezTo>
                  <a:close/>
                </a:path>
              </a:pathLst>
            </a:custGeom>
            <a:solidFill>
              <a:srgbClr val="F8FC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506156" y="2746269"/>
              <a:ext cx="547645" cy="27941"/>
            </a:xfrm>
            <a:custGeom>
              <a:rect b="b" l="l" r="r" t="t"/>
              <a:pathLst>
                <a:path extrusionOk="0" h="27941" w="547645">
                  <a:moveTo>
                    <a:pt x="546947" y="2096"/>
                  </a:moveTo>
                  <a:lnTo>
                    <a:pt x="546947" y="28081"/>
                  </a:lnTo>
                  <a:lnTo>
                    <a:pt x="2096" y="28081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E1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8091861" y="2118001"/>
              <a:ext cx="13970" cy="97793"/>
            </a:xfrm>
            <a:custGeom>
              <a:rect b="b" l="l" r="r" t="t"/>
              <a:pathLst>
                <a:path extrusionOk="0" h="97793" w="13970">
                  <a:moveTo>
                    <a:pt x="2096" y="96816"/>
                  </a:moveTo>
                  <a:lnTo>
                    <a:pt x="2096" y="96816"/>
                  </a:lnTo>
                  <a:lnTo>
                    <a:pt x="2096" y="2096"/>
                  </a:lnTo>
                  <a:lnTo>
                    <a:pt x="2096" y="2096"/>
                  </a:lnTo>
                  <a:cubicBezTo>
                    <a:pt x="8802" y="2096"/>
                    <a:pt x="14390" y="7684"/>
                    <a:pt x="14390" y="14390"/>
                  </a:cubicBezTo>
                  <a:lnTo>
                    <a:pt x="14390" y="84801"/>
                  </a:lnTo>
                  <a:cubicBezTo>
                    <a:pt x="14390" y="91507"/>
                    <a:pt x="8802" y="96816"/>
                    <a:pt x="2096" y="96816"/>
                  </a:cubicBezTo>
                  <a:close/>
                </a:path>
              </a:pathLst>
            </a:custGeom>
            <a:solidFill>
              <a:srgbClr val="4FBE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091861" y="2223898"/>
              <a:ext cx="13970" cy="97793"/>
            </a:xfrm>
            <a:custGeom>
              <a:rect b="b" l="l" r="r" t="t"/>
              <a:pathLst>
                <a:path extrusionOk="0" h="97793" w="13970">
                  <a:moveTo>
                    <a:pt x="2096" y="96816"/>
                  </a:moveTo>
                  <a:lnTo>
                    <a:pt x="2096" y="96816"/>
                  </a:lnTo>
                  <a:lnTo>
                    <a:pt x="2096" y="2096"/>
                  </a:lnTo>
                  <a:lnTo>
                    <a:pt x="2096" y="2096"/>
                  </a:lnTo>
                  <a:cubicBezTo>
                    <a:pt x="8802" y="2096"/>
                    <a:pt x="14390" y="7684"/>
                    <a:pt x="14390" y="14390"/>
                  </a:cubicBezTo>
                  <a:lnTo>
                    <a:pt x="14390" y="84801"/>
                  </a:lnTo>
                  <a:cubicBezTo>
                    <a:pt x="14390" y="91228"/>
                    <a:pt x="8802" y="96816"/>
                    <a:pt x="2096" y="96816"/>
                  </a:cubicBezTo>
                  <a:close/>
                </a:path>
              </a:pathLst>
            </a:custGeom>
            <a:solidFill>
              <a:srgbClr val="4FBEC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7475759" y="2059046"/>
              <a:ext cx="357646" cy="357646"/>
            </a:xfrm>
            <a:custGeom>
              <a:rect b="b" l="l" r="r" t="t"/>
              <a:pathLst>
                <a:path extrusionOk="0" h="357646" w="357646">
                  <a:moveTo>
                    <a:pt x="356110" y="2096"/>
                  </a:moveTo>
                  <a:lnTo>
                    <a:pt x="2096" y="356110"/>
                  </a:lnTo>
                  <a:lnTo>
                    <a:pt x="2096" y="165831"/>
                  </a:lnTo>
                  <a:lnTo>
                    <a:pt x="165831" y="2096"/>
                  </a:lnTo>
                  <a:close/>
                </a:path>
              </a:pathLst>
            </a:custGeom>
            <a:solidFill>
              <a:srgbClr val="F6FBFD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7475759" y="2059046"/>
              <a:ext cx="488969" cy="488969"/>
            </a:xfrm>
            <a:custGeom>
              <a:rect b="b" l="l" r="r" t="t"/>
              <a:pathLst>
                <a:path extrusionOk="0" h="488969" w="488969">
                  <a:moveTo>
                    <a:pt x="488550" y="2096"/>
                  </a:moveTo>
                  <a:lnTo>
                    <a:pt x="2096" y="488550"/>
                  </a:lnTo>
                  <a:lnTo>
                    <a:pt x="2096" y="393551"/>
                  </a:lnTo>
                  <a:lnTo>
                    <a:pt x="393551" y="2096"/>
                  </a:lnTo>
                  <a:close/>
                </a:path>
              </a:pathLst>
            </a:custGeom>
            <a:solidFill>
              <a:srgbClr val="F6FBFD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7466259" y="2437648"/>
              <a:ext cx="139705" cy="483381"/>
            </a:xfrm>
            <a:custGeom>
              <a:rect b="b" l="l" r="r" t="t"/>
              <a:pathLst>
                <a:path extrusionOk="0" h="483381" w="139705">
                  <a:moveTo>
                    <a:pt x="137889" y="168345"/>
                  </a:moveTo>
                  <a:lnTo>
                    <a:pt x="137889" y="249933"/>
                  </a:lnTo>
                  <a:cubicBezTo>
                    <a:pt x="137889" y="253286"/>
                    <a:pt x="135654" y="256360"/>
                    <a:pt x="132581" y="257198"/>
                  </a:cubicBezTo>
                  <a:lnTo>
                    <a:pt x="132581" y="482962"/>
                  </a:lnTo>
                  <a:lnTo>
                    <a:pt x="29478" y="482962"/>
                  </a:lnTo>
                  <a:cubicBezTo>
                    <a:pt x="14390" y="482962"/>
                    <a:pt x="2096" y="470668"/>
                    <a:pt x="2096" y="455580"/>
                  </a:cubicBezTo>
                  <a:lnTo>
                    <a:pt x="2096" y="2096"/>
                  </a:lnTo>
                  <a:lnTo>
                    <a:pt x="113581" y="2096"/>
                  </a:lnTo>
                  <a:cubicBezTo>
                    <a:pt x="124198" y="2096"/>
                    <a:pt x="132581" y="10757"/>
                    <a:pt x="132581" y="21096"/>
                  </a:cubicBezTo>
                  <a:lnTo>
                    <a:pt x="132581" y="161081"/>
                  </a:lnTo>
                  <a:cubicBezTo>
                    <a:pt x="135654" y="162198"/>
                    <a:pt x="137889" y="164992"/>
                    <a:pt x="137889" y="168345"/>
                  </a:cubicBezTo>
                  <a:close/>
                </a:path>
              </a:pathLst>
            </a:custGeom>
            <a:solidFill>
              <a:srgbClr val="385F82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7157789" y="2380927"/>
              <a:ext cx="368822" cy="664998"/>
            </a:xfrm>
            <a:custGeom>
              <a:rect b="b" l="l" r="r" t="t"/>
              <a:pathLst>
                <a:path extrusionOk="0" h="664998" w="368822">
                  <a:moveTo>
                    <a:pt x="367845" y="21096"/>
                  </a:moveTo>
                  <a:lnTo>
                    <a:pt x="367845" y="645300"/>
                  </a:lnTo>
                  <a:cubicBezTo>
                    <a:pt x="367845" y="655918"/>
                    <a:pt x="359183" y="664300"/>
                    <a:pt x="348845" y="664300"/>
                  </a:cubicBezTo>
                  <a:lnTo>
                    <a:pt x="21096" y="664300"/>
                  </a:lnTo>
                  <a:cubicBezTo>
                    <a:pt x="10757" y="664300"/>
                    <a:pt x="2096" y="655918"/>
                    <a:pt x="2096" y="645300"/>
                  </a:cubicBezTo>
                  <a:lnTo>
                    <a:pt x="2096" y="21096"/>
                  </a:lnTo>
                  <a:cubicBezTo>
                    <a:pt x="2096" y="10478"/>
                    <a:pt x="10757" y="2096"/>
                    <a:pt x="21096" y="2096"/>
                  </a:cubicBezTo>
                  <a:lnTo>
                    <a:pt x="348565" y="2096"/>
                  </a:lnTo>
                  <a:cubicBezTo>
                    <a:pt x="359183" y="2096"/>
                    <a:pt x="367845" y="10478"/>
                    <a:pt x="367845" y="21096"/>
                  </a:cubicBezTo>
                  <a:close/>
                </a:path>
              </a:pathLst>
            </a:custGeom>
            <a:solidFill>
              <a:srgbClr val="5BB9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7157789" y="2380927"/>
              <a:ext cx="368822" cy="67058"/>
            </a:xfrm>
            <a:custGeom>
              <a:rect b="b" l="l" r="r" t="t"/>
              <a:pathLst>
                <a:path extrusionOk="0" h="67058" w="368822">
                  <a:moveTo>
                    <a:pt x="367845" y="21096"/>
                  </a:moveTo>
                  <a:lnTo>
                    <a:pt x="367845" y="67757"/>
                  </a:lnTo>
                  <a:lnTo>
                    <a:pt x="2096" y="67757"/>
                  </a:lnTo>
                  <a:lnTo>
                    <a:pt x="2096" y="21096"/>
                  </a:lnTo>
                  <a:cubicBezTo>
                    <a:pt x="2096" y="10478"/>
                    <a:pt x="10757" y="2096"/>
                    <a:pt x="21096" y="2096"/>
                  </a:cubicBezTo>
                  <a:lnTo>
                    <a:pt x="348845" y="2096"/>
                  </a:lnTo>
                  <a:cubicBezTo>
                    <a:pt x="359183" y="2096"/>
                    <a:pt x="367845" y="10757"/>
                    <a:pt x="367845" y="21096"/>
                  </a:cubicBezTo>
                  <a:close/>
                </a:path>
              </a:pathLst>
            </a:custGeom>
            <a:solidFill>
              <a:srgbClr val="5BB9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7322642" y="2991161"/>
              <a:ext cx="39117" cy="39117"/>
            </a:xfrm>
            <a:custGeom>
              <a:rect b="b" l="l" r="r" t="t"/>
              <a:pathLst>
                <a:path extrusionOk="0" h="39117" w="39117">
                  <a:moveTo>
                    <a:pt x="19978" y="37860"/>
                  </a:moveTo>
                  <a:lnTo>
                    <a:pt x="19978" y="37860"/>
                  </a:lnTo>
                  <a:cubicBezTo>
                    <a:pt x="10198" y="37860"/>
                    <a:pt x="2096" y="29757"/>
                    <a:pt x="2096" y="19978"/>
                  </a:cubicBezTo>
                  <a:lnTo>
                    <a:pt x="2096" y="19978"/>
                  </a:lnTo>
                  <a:cubicBezTo>
                    <a:pt x="2096" y="10198"/>
                    <a:pt x="10198" y="2096"/>
                    <a:pt x="19978" y="2096"/>
                  </a:cubicBezTo>
                  <a:lnTo>
                    <a:pt x="19978" y="2096"/>
                  </a:lnTo>
                  <a:cubicBezTo>
                    <a:pt x="29757" y="2096"/>
                    <a:pt x="37860" y="10198"/>
                    <a:pt x="37860" y="19978"/>
                  </a:cubicBezTo>
                  <a:lnTo>
                    <a:pt x="37860" y="19978"/>
                  </a:lnTo>
                  <a:cubicBezTo>
                    <a:pt x="37860" y="29757"/>
                    <a:pt x="30037" y="37860"/>
                    <a:pt x="19978" y="37860"/>
                  </a:cubicBez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7267039" y="2405795"/>
              <a:ext cx="16764" cy="16764"/>
            </a:xfrm>
            <a:custGeom>
              <a:rect b="b" l="l" r="r" t="t"/>
              <a:pathLst>
                <a:path extrusionOk="0" h="16764" w="16764">
                  <a:moveTo>
                    <a:pt x="9360" y="16625"/>
                  </a:moveTo>
                  <a:lnTo>
                    <a:pt x="9360" y="16625"/>
                  </a:lnTo>
                  <a:cubicBezTo>
                    <a:pt x="5449" y="16625"/>
                    <a:pt x="2096" y="13272"/>
                    <a:pt x="2096" y="9360"/>
                  </a:cubicBezTo>
                  <a:lnTo>
                    <a:pt x="2096" y="9360"/>
                  </a:lnTo>
                  <a:cubicBezTo>
                    <a:pt x="2096" y="5449"/>
                    <a:pt x="5449" y="2096"/>
                    <a:pt x="9360" y="2096"/>
                  </a:cubicBezTo>
                  <a:lnTo>
                    <a:pt x="9360" y="2096"/>
                  </a:lnTo>
                  <a:cubicBezTo>
                    <a:pt x="13272" y="2096"/>
                    <a:pt x="16625" y="5449"/>
                    <a:pt x="16625" y="9360"/>
                  </a:cubicBezTo>
                  <a:lnTo>
                    <a:pt x="16625" y="9360"/>
                  </a:lnTo>
                  <a:cubicBezTo>
                    <a:pt x="16625" y="13551"/>
                    <a:pt x="13551" y="16625"/>
                    <a:pt x="9360" y="16625"/>
                  </a:cubicBez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7302245" y="2410265"/>
              <a:ext cx="81029" cy="8382"/>
            </a:xfrm>
            <a:custGeom>
              <a:rect b="b" l="l" r="r" t="t"/>
              <a:pathLst>
                <a:path extrusionOk="0" h="8382" w="81029">
                  <a:moveTo>
                    <a:pt x="77257" y="7684"/>
                  </a:moveTo>
                  <a:lnTo>
                    <a:pt x="4890" y="7684"/>
                  </a:lnTo>
                  <a:cubicBezTo>
                    <a:pt x="3493" y="7684"/>
                    <a:pt x="2096" y="6566"/>
                    <a:pt x="2096" y="4890"/>
                  </a:cubicBezTo>
                  <a:cubicBezTo>
                    <a:pt x="2096" y="3213"/>
                    <a:pt x="3213" y="2096"/>
                    <a:pt x="4890" y="2096"/>
                  </a:cubicBezTo>
                  <a:lnTo>
                    <a:pt x="77257" y="2096"/>
                  </a:lnTo>
                  <a:cubicBezTo>
                    <a:pt x="78654" y="2096"/>
                    <a:pt x="80051" y="3213"/>
                    <a:pt x="80051" y="4890"/>
                  </a:cubicBezTo>
                  <a:cubicBezTo>
                    <a:pt x="80051" y="6566"/>
                    <a:pt x="78654" y="7684"/>
                    <a:pt x="77257" y="7684"/>
                  </a:cubicBezTo>
                  <a:close/>
                </a:path>
              </a:pathLst>
            </a:custGeom>
            <a:solidFill>
              <a:srgbClr val="E6F2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7164495" y="2446589"/>
              <a:ext cx="354852" cy="528087"/>
            </a:xfrm>
            <a:custGeom>
              <a:rect b="b" l="l" r="r" t="t"/>
              <a:pathLst>
                <a:path extrusionOk="0" h="528087" w="354852">
                  <a:moveTo>
                    <a:pt x="2096" y="2096"/>
                  </a:moveTo>
                  <a:lnTo>
                    <a:pt x="354154" y="2096"/>
                  </a:lnTo>
                  <a:lnTo>
                    <a:pt x="354154" y="527668"/>
                  </a:lnTo>
                  <a:lnTo>
                    <a:pt x="2096" y="527668"/>
                  </a:lnTo>
                  <a:close/>
                </a:path>
              </a:pathLst>
            </a:custGeom>
            <a:solidFill>
              <a:srgbClr val="D2EBF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7192716" y="2726000"/>
              <a:ext cx="67058" cy="22352"/>
            </a:xfrm>
            <a:custGeom>
              <a:rect b="b" l="l" r="r" t="t"/>
              <a:pathLst>
                <a:path extrusionOk="0" h="22352" w="67058">
                  <a:moveTo>
                    <a:pt x="2096" y="2096"/>
                  </a:moveTo>
                  <a:lnTo>
                    <a:pt x="66081" y="2096"/>
                  </a:lnTo>
                  <a:lnTo>
                    <a:pt x="66081" y="22213"/>
                  </a:lnTo>
                  <a:lnTo>
                    <a:pt x="2096" y="22213"/>
                  </a:ln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7355612" y="2726000"/>
              <a:ext cx="67058" cy="22352"/>
            </a:xfrm>
            <a:custGeom>
              <a:rect b="b" l="l" r="r" t="t"/>
              <a:pathLst>
                <a:path extrusionOk="0" h="22352" w="67058">
                  <a:moveTo>
                    <a:pt x="2096" y="2096"/>
                  </a:moveTo>
                  <a:lnTo>
                    <a:pt x="66081" y="2096"/>
                  </a:lnTo>
                  <a:lnTo>
                    <a:pt x="66081" y="22213"/>
                  </a:lnTo>
                  <a:lnTo>
                    <a:pt x="2096" y="22213"/>
                  </a:ln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7274024" y="2726000"/>
              <a:ext cx="67058" cy="22352"/>
            </a:xfrm>
            <a:custGeom>
              <a:rect b="b" l="l" r="r" t="t"/>
              <a:pathLst>
                <a:path extrusionOk="0" h="22352" w="67058">
                  <a:moveTo>
                    <a:pt x="2096" y="2096"/>
                  </a:moveTo>
                  <a:lnTo>
                    <a:pt x="66081" y="2096"/>
                  </a:lnTo>
                  <a:lnTo>
                    <a:pt x="66081" y="22213"/>
                  </a:lnTo>
                  <a:lnTo>
                    <a:pt x="2096" y="22213"/>
                  </a:ln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7231274" y="2762603"/>
              <a:ext cx="259852" cy="72646"/>
            </a:xfrm>
            <a:custGeom>
              <a:rect b="b" l="l" r="r" t="t"/>
              <a:pathLst>
                <a:path extrusionOk="0" h="72646" w="259852">
                  <a:moveTo>
                    <a:pt x="2096" y="2096"/>
                  </a:moveTo>
                  <a:lnTo>
                    <a:pt x="259713" y="2096"/>
                  </a:lnTo>
                  <a:lnTo>
                    <a:pt x="259713" y="72787"/>
                  </a:lnTo>
                  <a:lnTo>
                    <a:pt x="2096" y="72787"/>
                  </a:ln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7427142" y="2772662"/>
              <a:ext cx="53088" cy="53088"/>
            </a:xfrm>
            <a:custGeom>
              <a:rect b="b" l="l" r="r" t="t"/>
              <a:pathLst>
                <a:path extrusionOk="0" h="53088" w="53088">
                  <a:moveTo>
                    <a:pt x="2096" y="2096"/>
                  </a:moveTo>
                  <a:lnTo>
                    <a:pt x="52390" y="2096"/>
                  </a:lnTo>
                  <a:lnTo>
                    <a:pt x="52390" y="52390"/>
                  </a:lnTo>
                  <a:lnTo>
                    <a:pt x="2096" y="52390"/>
                  </a:lnTo>
                  <a:close/>
                </a:path>
              </a:pathLst>
            </a:custGeom>
            <a:solidFill>
              <a:srgbClr val="D5EAE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7217863" y="2775735"/>
              <a:ext cx="111764" cy="13970"/>
            </a:xfrm>
            <a:custGeom>
              <a:rect b="b" l="l" r="r" t="t"/>
              <a:pathLst>
                <a:path extrusionOk="0" h="13970" w="111764">
                  <a:moveTo>
                    <a:pt x="2096" y="2096"/>
                  </a:moveTo>
                  <a:lnTo>
                    <a:pt x="111066" y="2096"/>
                  </a:lnTo>
                  <a:lnTo>
                    <a:pt x="111066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ACD8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7217863" y="2793059"/>
              <a:ext cx="111764" cy="13970"/>
            </a:xfrm>
            <a:custGeom>
              <a:rect b="b" l="l" r="r" t="t"/>
              <a:pathLst>
                <a:path extrusionOk="0" h="13970" w="111764">
                  <a:moveTo>
                    <a:pt x="2096" y="2096"/>
                  </a:moveTo>
                  <a:lnTo>
                    <a:pt x="111066" y="2096"/>
                  </a:lnTo>
                  <a:lnTo>
                    <a:pt x="111066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ACD8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7217863" y="2810382"/>
              <a:ext cx="75441" cy="13970"/>
            </a:xfrm>
            <a:custGeom>
              <a:rect b="b" l="l" r="r" t="t"/>
              <a:pathLst>
                <a:path extrusionOk="0" h="13970" w="75441">
                  <a:moveTo>
                    <a:pt x="2096" y="2096"/>
                  </a:moveTo>
                  <a:lnTo>
                    <a:pt x="75301" y="2096"/>
                  </a:lnTo>
                  <a:lnTo>
                    <a:pt x="75301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ACD8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7193275" y="2850897"/>
              <a:ext cx="189999" cy="92205"/>
            </a:xfrm>
            <a:custGeom>
              <a:rect b="b" l="l" r="r" t="t"/>
              <a:pathLst>
                <a:path extrusionOk="0" h="92205" w="189999">
                  <a:moveTo>
                    <a:pt x="2096" y="2096"/>
                  </a:moveTo>
                  <a:lnTo>
                    <a:pt x="190419" y="2096"/>
                  </a:lnTo>
                  <a:lnTo>
                    <a:pt x="190419" y="90390"/>
                  </a:lnTo>
                  <a:lnTo>
                    <a:pt x="2096" y="90390"/>
                  </a:lnTo>
                  <a:close/>
                </a:path>
              </a:pathLst>
            </a:custGeom>
            <a:solidFill>
              <a:srgbClr val="EDF6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7217863" y="2864309"/>
              <a:ext cx="97793" cy="13970"/>
            </a:xfrm>
            <a:custGeom>
              <a:rect b="b" l="l" r="r" t="t"/>
              <a:pathLst>
                <a:path extrusionOk="0" h="13970" w="97793">
                  <a:moveTo>
                    <a:pt x="2096" y="2096"/>
                  </a:moveTo>
                  <a:lnTo>
                    <a:pt x="98213" y="2096"/>
                  </a:lnTo>
                  <a:lnTo>
                    <a:pt x="98213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FFE1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7217863" y="2881353"/>
              <a:ext cx="75441" cy="13970"/>
            </a:xfrm>
            <a:custGeom>
              <a:rect b="b" l="l" r="r" t="t"/>
              <a:pathLst>
                <a:path extrusionOk="0" h="13970" w="75441">
                  <a:moveTo>
                    <a:pt x="2096" y="2096"/>
                  </a:moveTo>
                  <a:lnTo>
                    <a:pt x="75301" y="2096"/>
                  </a:lnTo>
                  <a:lnTo>
                    <a:pt x="75301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FFE1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7217863" y="2898676"/>
              <a:ext cx="53088" cy="13970"/>
            </a:xfrm>
            <a:custGeom>
              <a:rect b="b" l="l" r="r" t="t"/>
              <a:pathLst>
                <a:path extrusionOk="0" h="13970" w="53088">
                  <a:moveTo>
                    <a:pt x="2096" y="2096"/>
                  </a:moveTo>
                  <a:lnTo>
                    <a:pt x="51551" y="2096"/>
                  </a:lnTo>
                  <a:lnTo>
                    <a:pt x="51551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FFE1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7273466" y="2898676"/>
              <a:ext cx="33529" cy="13970"/>
            </a:xfrm>
            <a:custGeom>
              <a:rect b="b" l="l" r="r" t="t"/>
              <a:pathLst>
                <a:path extrusionOk="0" h="13970" w="33529">
                  <a:moveTo>
                    <a:pt x="2096" y="2096"/>
                  </a:moveTo>
                  <a:lnTo>
                    <a:pt x="31434" y="2096"/>
                  </a:lnTo>
                  <a:lnTo>
                    <a:pt x="31434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ACD8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7217863" y="2916000"/>
              <a:ext cx="69852" cy="13970"/>
            </a:xfrm>
            <a:custGeom>
              <a:rect b="b" l="l" r="r" t="t"/>
              <a:pathLst>
                <a:path extrusionOk="0" h="13970" w="69852">
                  <a:moveTo>
                    <a:pt x="2096" y="2096"/>
                  </a:moveTo>
                  <a:lnTo>
                    <a:pt x="68875" y="2096"/>
                  </a:lnTo>
                  <a:lnTo>
                    <a:pt x="68875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FFE1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7142701" y="2479280"/>
              <a:ext cx="279411" cy="229117"/>
            </a:xfrm>
            <a:custGeom>
              <a:rect b="b" l="l" r="r" t="t"/>
              <a:pathLst>
                <a:path extrusionOk="0" h="229117" w="279411">
                  <a:moveTo>
                    <a:pt x="2096" y="2096"/>
                  </a:moveTo>
                  <a:lnTo>
                    <a:pt x="279271" y="2096"/>
                  </a:lnTo>
                  <a:lnTo>
                    <a:pt x="279271" y="228139"/>
                  </a:lnTo>
                  <a:lnTo>
                    <a:pt x="2096" y="228139"/>
                  </a:lnTo>
                  <a:close/>
                </a:path>
              </a:pathLst>
            </a:custGeom>
            <a:solidFill>
              <a:srgbClr val="FFE1AB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7235745" y="2522030"/>
              <a:ext cx="145293" cy="145293"/>
            </a:xfrm>
            <a:custGeom>
              <a:rect b="b" l="l" r="r" t="t"/>
              <a:pathLst>
                <a:path extrusionOk="0" h="145293" w="145293">
                  <a:moveTo>
                    <a:pt x="144036" y="73066"/>
                  </a:moveTo>
                  <a:cubicBezTo>
                    <a:pt x="144036" y="112262"/>
                    <a:pt x="112262" y="144036"/>
                    <a:pt x="73066" y="144036"/>
                  </a:cubicBezTo>
                  <a:cubicBezTo>
                    <a:pt x="33870" y="144036"/>
                    <a:pt x="2096" y="112262"/>
                    <a:pt x="2096" y="73066"/>
                  </a:cubicBezTo>
                  <a:cubicBezTo>
                    <a:pt x="2096" y="33870"/>
                    <a:pt x="33870" y="2096"/>
                    <a:pt x="73066" y="2096"/>
                  </a:cubicBezTo>
                  <a:cubicBezTo>
                    <a:pt x="112262" y="2096"/>
                    <a:pt x="144036" y="33870"/>
                    <a:pt x="144036" y="73066"/>
                  </a:cubicBezTo>
                  <a:close/>
                </a:path>
              </a:pathLst>
            </a:custGeom>
            <a:solidFill>
              <a:srgbClr val="FCC4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7253069" y="2538795"/>
              <a:ext cx="108970" cy="111764"/>
            </a:xfrm>
            <a:custGeom>
              <a:rect b="b" l="l" r="r" t="t"/>
              <a:pathLst>
                <a:path extrusionOk="0" h="111764" w="108970">
                  <a:moveTo>
                    <a:pt x="109389" y="56301"/>
                  </a:moveTo>
                  <a:cubicBezTo>
                    <a:pt x="109389" y="74184"/>
                    <a:pt x="100728" y="89831"/>
                    <a:pt x="87595" y="99610"/>
                  </a:cubicBezTo>
                  <a:cubicBezTo>
                    <a:pt x="83684" y="102404"/>
                    <a:pt x="79213" y="104919"/>
                    <a:pt x="74463" y="106595"/>
                  </a:cubicBezTo>
                  <a:cubicBezTo>
                    <a:pt x="72507" y="107434"/>
                    <a:pt x="70272" y="107992"/>
                    <a:pt x="68037" y="108551"/>
                  </a:cubicBezTo>
                  <a:cubicBezTo>
                    <a:pt x="66640" y="108831"/>
                    <a:pt x="65242" y="109110"/>
                    <a:pt x="64125" y="109390"/>
                  </a:cubicBezTo>
                  <a:cubicBezTo>
                    <a:pt x="61331" y="109948"/>
                    <a:pt x="58537" y="109948"/>
                    <a:pt x="55743" y="109948"/>
                  </a:cubicBezTo>
                  <a:cubicBezTo>
                    <a:pt x="50154" y="109948"/>
                    <a:pt x="44845" y="109110"/>
                    <a:pt x="39816" y="107434"/>
                  </a:cubicBezTo>
                  <a:cubicBezTo>
                    <a:pt x="18022" y="100728"/>
                    <a:pt x="2096" y="80051"/>
                    <a:pt x="2096" y="56022"/>
                  </a:cubicBezTo>
                  <a:cubicBezTo>
                    <a:pt x="2096" y="47640"/>
                    <a:pt x="4051" y="39816"/>
                    <a:pt x="7404" y="32551"/>
                  </a:cubicBezTo>
                  <a:cubicBezTo>
                    <a:pt x="11596" y="23890"/>
                    <a:pt x="18022" y="16346"/>
                    <a:pt x="26125" y="11037"/>
                  </a:cubicBezTo>
                  <a:cubicBezTo>
                    <a:pt x="28081" y="9640"/>
                    <a:pt x="30037" y="8522"/>
                    <a:pt x="31993" y="7684"/>
                  </a:cubicBezTo>
                  <a:cubicBezTo>
                    <a:pt x="36463" y="5449"/>
                    <a:pt x="41213" y="3772"/>
                    <a:pt x="45963" y="2934"/>
                  </a:cubicBezTo>
                  <a:cubicBezTo>
                    <a:pt x="49316" y="2375"/>
                    <a:pt x="52390" y="2096"/>
                    <a:pt x="55743" y="2096"/>
                  </a:cubicBezTo>
                  <a:cubicBezTo>
                    <a:pt x="78654" y="2096"/>
                    <a:pt x="98213" y="16346"/>
                    <a:pt x="105757" y="36463"/>
                  </a:cubicBezTo>
                  <a:cubicBezTo>
                    <a:pt x="108272" y="42890"/>
                    <a:pt x="109389" y="49595"/>
                    <a:pt x="109389" y="56301"/>
                  </a:cubicBezTo>
                  <a:close/>
                </a:path>
              </a:pathLst>
            </a:custGeom>
            <a:solidFill>
              <a:srgbClr val="EF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7300568" y="2552765"/>
              <a:ext cx="13970" cy="50294"/>
            </a:xfrm>
            <a:custGeom>
              <a:rect b="b" l="l" r="r" t="t"/>
              <a:pathLst>
                <a:path extrusionOk="0" h="50294" w="13970">
                  <a:moveTo>
                    <a:pt x="8243" y="48757"/>
                  </a:moveTo>
                  <a:cubicBezTo>
                    <a:pt x="4890" y="48757"/>
                    <a:pt x="2096" y="45963"/>
                    <a:pt x="2096" y="42610"/>
                  </a:cubicBezTo>
                  <a:lnTo>
                    <a:pt x="2096" y="8243"/>
                  </a:lnTo>
                  <a:cubicBezTo>
                    <a:pt x="2096" y="4890"/>
                    <a:pt x="4890" y="2096"/>
                    <a:pt x="8243" y="2096"/>
                  </a:cubicBezTo>
                  <a:cubicBezTo>
                    <a:pt x="11596" y="2096"/>
                    <a:pt x="14390" y="4890"/>
                    <a:pt x="14390" y="8243"/>
                  </a:cubicBezTo>
                  <a:lnTo>
                    <a:pt x="14390" y="42610"/>
                  </a:lnTo>
                  <a:cubicBezTo>
                    <a:pt x="14390" y="45963"/>
                    <a:pt x="11596" y="48757"/>
                    <a:pt x="8243" y="48757"/>
                  </a:cubicBezTo>
                  <a:close/>
                </a:path>
              </a:pathLst>
            </a:custGeom>
            <a:solidFill>
              <a:srgbClr val="C1D6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7300422" y="2575810"/>
              <a:ext cx="33529" cy="25147"/>
            </a:xfrm>
            <a:custGeom>
              <a:rect b="b" l="l" r="r" t="t"/>
              <a:pathLst>
                <a:path extrusionOk="0" h="25147" w="33529">
                  <a:moveTo>
                    <a:pt x="8389" y="25712"/>
                  </a:moveTo>
                  <a:cubicBezTo>
                    <a:pt x="6433" y="25712"/>
                    <a:pt x="4197" y="24594"/>
                    <a:pt x="3080" y="22918"/>
                  </a:cubicBezTo>
                  <a:cubicBezTo>
                    <a:pt x="1124" y="20124"/>
                    <a:pt x="2242" y="16212"/>
                    <a:pt x="5036" y="14256"/>
                  </a:cubicBezTo>
                  <a:lnTo>
                    <a:pt x="22918" y="3080"/>
                  </a:lnTo>
                  <a:cubicBezTo>
                    <a:pt x="25712" y="1124"/>
                    <a:pt x="29624" y="2242"/>
                    <a:pt x="31580" y="5036"/>
                  </a:cubicBezTo>
                  <a:cubicBezTo>
                    <a:pt x="33536" y="7830"/>
                    <a:pt x="32418" y="11742"/>
                    <a:pt x="29624" y="13697"/>
                  </a:cubicBezTo>
                  <a:lnTo>
                    <a:pt x="11742" y="24874"/>
                  </a:lnTo>
                  <a:cubicBezTo>
                    <a:pt x="10624" y="25433"/>
                    <a:pt x="9506" y="25712"/>
                    <a:pt x="8389" y="25712"/>
                  </a:cubicBezTo>
                  <a:close/>
                </a:path>
              </a:pathLst>
            </a:custGeom>
            <a:solidFill>
              <a:srgbClr val="C1D6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7164495" y="2446589"/>
              <a:ext cx="248675" cy="248675"/>
            </a:xfrm>
            <a:custGeom>
              <a:rect b="b" l="l" r="r" t="t"/>
              <a:pathLst>
                <a:path extrusionOk="0" h="248675" w="248675">
                  <a:moveTo>
                    <a:pt x="247977" y="2096"/>
                  </a:moveTo>
                  <a:lnTo>
                    <a:pt x="2096" y="247698"/>
                  </a:lnTo>
                  <a:lnTo>
                    <a:pt x="2096" y="115816"/>
                  </a:lnTo>
                  <a:lnTo>
                    <a:pt x="115816" y="2096"/>
                  </a:lnTo>
                  <a:close/>
                </a:path>
              </a:pathLst>
            </a:custGeom>
            <a:solidFill>
              <a:srgbClr val="F6FBFD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164495" y="2446589"/>
              <a:ext cx="340881" cy="340881"/>
            </a:xfrm>
            <a:custGeom>
              <a:rect b="b" l="l" r="r" t="t"/>
              <a:pathLst>
                <a:path extrusionOk="0" h="340881" w="340881">
                  <a:moveTo>
                    <a:pt x="339904" y="2096"/>
                  </a:moveTo>
                  <a:lnTo>
                    <a:pt x="2096" y="339904"/>
                  </a:lnTo>
                  <a:lnTo>
                    <a:pt x="2096" y="273683"/>
                  </a:lnTo>
                  <a:lnTo>
                    <a:pt x="273683" y="2096"/>
                  </a:lnTo>
                  <a:close/>
                </a:path>
              </a:pathLst>
            </a:custGeom>
            <a:solidFill>
              <a:srgbClr val="F6FBFD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400598" y="2850897"/>
              <a:ext cx="139705" cy="139705"/>
            </a:xfrm>
            <a:custGeom>
              <a:rect b="b" l="l" r="r" t="t"/>
              <a:pathLst>
                <a:path extrusionOk="0" h="139705" w="139705">
                  <a:moveTo>
                    <a:pt x="2096" y="2096"/>
                  </a:moveTo>
                  <a:lnTo>
                    <a:pt x="138448" y="2096"/>
                  </a:lnTo>
                  <a:lnTo>
                    <a:pt x="138448" y="138448"/>
                  </a:lnTo>
                  <a:lnTo>
                    <a:pt x="2096" y="138448"/>
                  </a:lnTo>
                  <a:close/>
                </a:path>
              </a:pathLst>
            </a:custGeom>
            <a:solidFill>
              <a:srgbClr val="9FD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451171" y="2880235"/>
              <a:ext cx="36323" cy="47499"/>
            </a:xfrm>
            <a:custGeom>
              <a:rect b="b" l="l" r="r" t="t"/>
              <a:pathLst>
                <a:path extrusionOk="0" h="47499" w="36323">
                  <a:moveTo>
                    <a:pt x="19419" y="47081"/>
                  </a:moveTo>
                  <a:lnTo>
                    <a:pt x="19419" y="47081"/>
                  </a:lnTo>
                  <a:cubicBezTo>
                    <a:pt x="9919" y="47081"/>
                    <a:pt x="2096" y="39257"/>
                    <a:pt x="2096" y="29757"/>
                  </a:cubicBezTo>
                  <a:lnTo>
                    <a:pt x="2096" y="19419"/>
                  </a:lnTo>
                  <a:cubicBezTo>
                    <a:pt x="2096" y="9919"/>
                    <a:pt x="9919" y="2096"/>
                    <a:pt x="19419" y="2096"/>
                  </a:cubicBezTo>
                  <a:lnTo>
                    <a:pt x="19419" y="2096"/>
                  </a:lnTo>
                  <a:cubicBezTo>
                    <a:pt x="28919" y="2096"/>
                    <a:pt x="36743" y="9919"/>
                    <a:pt x="36743" y="19419"/>
                  </a:cubicBezTo>
                  <a:lnTo>
                    <a:pt x="36743" y="29757"/>
                  </a:lnTo>
                  <a:cubicBezTo>
                    <a:pt x="37022" y="39257"/>
                    <a:pt x="29198" y="47081"/>
                    <a:pt x="19419" y="47081"/>
                  </a:cubicBezTo>
                  <a:close/>
                </a:path>
              </a:pathLst>
            </a:custGeom>
            <a:solidFill>
              <a:srgbClr val="F8FC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7430099" y="2916279"/>
              <a:ext cx="78235" cy="44705"/>
            </a:xfrm>
            <a:custGeom>
              <a:rect b="b" l="l" r="r" t="t"/>
              <a:pathLst>
                <a:path extrusionOk="0" h="44705" w="78235">
                  <a:moveTo>
                    <a:pt x="40491" y="2096"/>
                  </a:moveTo>
                  <a:cubicBezTo>
                    <a:pt x="24006" y="2096"/>
                    <a:pt x="10035" y="11596"/>
                    <a:pt x="3329" y="25566"/>
                  </a:cubicBezTo>
                  <a:cubicBezTo>
                    <a:pt x="-583" y="33669"/>
                    <a:pt x="5285" y="43169"/>
                    <a:pt x="14226" y="43169"/>
                  </a:cubicBezTo>
                  <a:lnTo>
                    <a:pt x="66197" y="43169"/>
                  </a:lnTo>
                  <a:cubicBezTo>
                    <a:pt x="75138" y="43169"/>
                    <a:pt x="81006" y="33669"/>
                    <a:pt x="77094" y="25566"/>
                  </a:cubicBezTo>
                  <a:cubicBezTo>
                    <a:pt x="71226" y="11596"/>
                    <a:pt x="56976" y="2096"/>
                    <a:pt x="40491" y="2096"/>
                  </a:cubicBezTo>
                  <a:close/>
                </a:path>
              </a:pathLst>
            </a:custGeom>
            <a:solidFill>
              <a:srgbClr val="F8FC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7444745" y="2479280"/>
              <a:ext cx="44705" cy="271028"/>
            </a:xfrm>
            <a:custGeom>
              <a:rect b="b" l="l" r="r" t="t"/>
              <a:pathLst>
                <a:path extrusionOk="0" h="271028" w="44705">
                  <a:moveTo>
                    <a:pt x="2096" y="2096"/>
                  </a:moveTo>
                  <a:lnTo>
                    <a:pt x="42610" y="2096"/>
                  </a:lnTo>
                  <a:lnTo>
                    <a:pt x="42610" y="268933"/>
                  </a:lnTo>
                  <a:lnTo>
                    <a:pt x="2096" y="268933"/>
                  </a:lnTo>
                  <a:close/>
                </a:path>
              </a:pathLst>
            </a:custGeom>
            <a:solidFill>
              <a:srgbClr val="9FD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7520744" y="2539353"/>
              <a:ext cx="11176" cy="100588"/>
            </a:xfrm>
            <a:custGeom>
              <a:rect b="b" l="l" r="r" t="t"/>
              <a:pathLst>
                <a:path extrusionOk="0" h="100588" w="11176">
                  <a:moveTo>
                    <a:pt x="2096" y="99610"/>
                  </a:moveTo>
                  <a:lnTo>
                    <a:pt x="2096" y="99610"/>
                  </a:lnTo>
                  <a:lnTo>
                    <a:pt x="2096" y="2096"/>
                  </a:lnTo>
                  <a:lnTo>
                    <a:pt x="2096" y="2096"/>
                  </a:lnTo>
                  <a:cubicBezTo>
                    <a:pt x="6566" y="2096"/>
                    <a:pt x="10198" y="5728"/>
                    <a:pt x="10198" y="10198"/>
                  </a:cubicBezTo>
                  <a:lnTo>
                    <a:pt x="10198" y="91787"/>
                  </a:lnTo>
                  <a:cubicBezTo>
                    <a:pt x="10198" y="95978"/>
                    <a:pt x="6566" y="99610"/>
                    <a:pt x="2096" y="99610"/>
                  </a:cubicBezTo>
                  <a:close/>
                </a:path>
              </a:pathLst>
            </a:custGeom>
            <a:solidFill>
              <a:srgbClr val="5BB9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7142981" y="2380927"/>
              <a:ext cx="136911" cy="349263"/>
            </a:xfrm>
            <a:custGeom>
              <a:rect b="b" l="l" r="r" t="t"/>
              <a:pathLst>
                <a:path extrusionOk="0" h="349263" w="136911">
                  <a:moveTo>
                    <a:pt x="135095" y="2096"/>
                  </a:moveTo>
                  <a:lnTo>
                    <a:pt x="101566" y="100448"/>
                  </a:lnTo>
                  <a:lnTo>
                    <a:pt x="24448" y="326492"/>
                  </a:lnTo>
                  <a:lnTo>
                    <a:pt x="16904" y="348845"/>
                  </a:lnTo>
                  <a:lnTo>
                    <a:pt x="16904" y="326492"/>
                  </a:lnTo>
                  <a:lnTo>
                    <a:pt x="2096" y="326492"/>
                  </a:lnTo>
                  <a:lnTo>
                    <a:pt x="2096" y="100448"/>
                  </a:lnTo>
                  <a:lnTo>
                    <a:pt x="16904" y="100448"/>
                  </a:lnTo>
                  <a:lnTo>
                    <a:pt x="16904" y="21096"/>
                  </a:lnTo>
                  <a:cubicBezTo>
                    <a:pt x="16904" y="10478"/>
                    <a:pt x="25566" y="2096"/>
                    <a:pt x="35904" y="2096"/>
                  </a:cubicBezTo>
                  <a:lnTo>
                    <a:pt x="135095" y="2096"/>
                  </a:lnTo>
                  <a:close/>
                </a:path>
              </a:pathLst>
            </a:custGeom>
            <a:solidFill>
              <a:srgbClr val="385F82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6962481" y="3043132"/>
              <a:ext cx="628675" cy="27941"/>
            </a:xfrm>
            <a:custGeom>
              <a:rect b="b" l="l" r="r" t="t"/>
              <a:pathLst>
                <a:path extrusionOk="0" h="27941" w="628675">
                  <a:moveTo>
                    <a:pt x="14948" y="27801"/>
                  </a:moveTo>
                  <a:lnTo>
                    <a:pt x="614565" y="27801"/>
                  </a:lnTo>
                  <a:cubicBezTo>
                    <a:pt x="621550" y="27801"/>
                    <a:pt x="627418" y="22213"/>
                    <a:pt x="627418" y="14949"/>
                  </a:cubicBezTo>
                  <a:lnTo>
                    <a:pt x="627418" y="14949"/>
                  </a:lnTo>
                  <a:cubicBezTo>
                    <a:pt x="627418" y="7963"/>
                    <a:pt x="621829" y="2096"/>
                    <a:pt x="614565" y="2096"/>
                  </a:cubicBezTo>
                  <a:lnTo>
                    <a:pt x="14948" y="2096"/>
                  </a:lnTo>
                  <a:cubicBezTo>
                    <a:pt x="7963" y="2096"/>
                    <a:pt x="2096" y="7684"/>
                    <a:pt x="2096" y="14949"/>
                  </a:cubicBezTo>
                  <a:lnTo>
                    <a:pt x="2096" y="14949"/>
                  </a:lnTo>
                  <a:cubicBezTo>
                    <a:pt x="2375" y="22213"/>
                    <a:pt x="7963" y="27801"/>
                    <a:pt x="14948" y="27801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7"/>
          <p:cNvSpPr/>
          <p:nvPr/>
        </p:nvSpPr>
        <p:spPr>
          <a:xfrm>
            <a:off x="5334000" y="2325200"/>
            <a:ext cx="4672485" cy="9349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Montserrat;800"/>
              </a:rPr>
              <a:t>Поиск</a:t>
            </a: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1AB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6"/>
          <p:cNvSpPr/>
          <p:nvPr/>
        </p:nvSpPr>
        <p:spPr>
          <a:xfrm>
            <a:off x="110330" y="2"/>
            <a:ext cx="3983496" cy="2736215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6"/>
          <p:cNvSpPr txBox="1"/>
          <p:nvPr>
            <p:ph type="title"/>
          </p:nvPr>
        </p:nvSpPr>
        <p:spPr>
          <a:xfrm>
            <a:off x="1126800" y="125550"/>
            <a:ext cx="76386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Поиск LT запросов - 4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4093825" y="108340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rgbClr val="FF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арсим конструкции через </a:t>
            </a:r>
            <a:r>
              <a:rPr lang="es-ES" sz="25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Арсенкин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6356" y="1652825"/>
            <a:ext cx="8503245" cy="42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1AB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110330" y="2"/>
            <a:ext cx="3983496" cy="2736215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"/>
          <p:cNvSpPr txBox="1"/>
          <p:nvPr>
            <p:ph type="title"/>
          </p:nvPr>
        </p:nvSpPr>
        <p:spPr>
          <a:xfrm>
            <a:off x="1126800" y="125550"/>
            <a:ext cx="76386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Поиск LT запросов - 5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4321725" y="1415525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Что получилось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25" y="2805506"/>
            <a:ext cx="11712874" cy="223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1AB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110330" y="2"/>
            <a:ext cx="3983496" cy="2736215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 txBox="1"/>
          <p:nvPr>
            <p:ph type="title"/>
          </p:nvPr>
        </p:nvSpPr>
        <p:spPr>
          <a:xfrm>
            <a:off x="1126800" y="125550"/>
            <a:ext cx="76386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Поиск LT запросов - 6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4321725" y="1415525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Что получилось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25" y="2805506"/>
            <a:ext cx="11712874" cy="223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1AB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110326" y="1"/>
            <a:ext cx="3572698" cy="1283656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9"/>
          <p:cNvSpPr txBox="1"/>
          <p:nvPr>
            <p:ph type="title"/>
          </p:nvPr>
        </p:nvSpPr>
        <p:spPr>
          <a:xfrm>
            <a:off x="1126800" y="125550"/>
            <a:ext cx="76386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Поиск LT запросов - 7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Проверяем запрос в </a:t>
            </a:r>
            <a:r>
              <a:rPr lang="es-ES" sz="2500">
                <a:solidFill>
                  <a:schemeClr val="accen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oogle: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150" y="1750750"/>
            <a:ext cx="7094474" cy="42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1AB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110326" y="1"/>
            <a:ext cx="3572698" cy="1283656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 txBox="1"/>
          <p:nvPr>
            <p:ph type="title"/>
          </p:nvPr>
        </p:nvSpPr>
        <p:spPr>
          <a:xfrm>
            <a:off x="1126800" y="125550"/>
            <a:ext cx="76386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Поиск LT запросов - 8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Проверяем запрос в </a:t>
            </a:r>
            <a:r>
              <a:rPr lang="es-ES" sz="2500">
                <a:solidFill>
                  <a:srgbClr val="FF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ндекс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00" y="1803850"/>
            <a:ext cx="7967399" cy="33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0326" y="1"/>
            <a:ext cx="3572698" cy="1283656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"/>
          <p:cNvSpPr txBox="1"/>
          <p:nvPr>
            <p:ph type="title"/>
          </p:nvPr>
        </p:nvSpPr>
        <p:spPr>
          <a:xfrm>
            <a:off x="1126800" y="125550"/>
            <a:ext cx="7967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chemeClr val="dk1"/>
                </a:solidFill>
                <a:highlight>
                  <a:schemeClr val="lt1"/>
                </a:highlight>
              </a:rPr>
              <a:t>Анализ семантики в Arsenkin</a:t>
            </a: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 - 1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1680050" y="1283650"/>
            <a:ext cx="70341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Метод заключается в анализе SERP на наличие запросов из семантики в быстрых ответах.</a:t>
            </a:r>
            <a:b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 от arsenkin.ru: </a:t>
            </a:r>
            <a:b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27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Анализ и выгрузка Featured snippets</a:t>
            </a:r>
            <a:r>
              <a:rPr lang="es-ES" sz="25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 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110326" y="1"/>
            <a:ext cx="3572698" cy="1283656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2"/>
          <p:cNvSpPr txBox="1"/>
          <p:nvPr>
            <p:ph type="title"/>
          </p:nvPr>
        </p:nvSpPr>
        <p:spPr>
          <a:xfrm>
            <a:off x="1126800" y="125550"/>
            <a:ext cx="8203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chemeClr val="dk1"/>
                </a:solidFill>
                <a:highlight>
                  <a:schemeClr val="lt1"/>
                </a:highlight>
              </a:rPr>
              <a:t>Анализ семантики в Arsenkin</a:t>
            </a: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 - 2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1680050" y="1283650"/>
            <a:ext cx="7034100" cy="4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AutoNum type="arabicPeriod"/>
            </a:pP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Берете подготовленную кластеризованную семантику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AutoNum type="arabicPeriod"/>
            </a:pP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Парсите выдачу на наличие быстрых ответов </a:t>
            </a:r>
            <a:r>
              <a:rPr lang="es-ES" sz="25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ндекс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AutoNum type="arabicPeriod"/>
            </a:pP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Парсите выдачу на наличие featured snippets </a:t>
            </a:r>
            <a:r>
              <a:rPr lang="es-ES" sz="2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oogle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AutoNum type="arabicPeriod"/>
            </a:pP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Полученные результаты вносите в гугл таблицу ввиде 2-х столбиков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AutoNum type="arabicPeriod"/>
            </a:pP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последующей оптимизации документа снимаем частотность Климова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3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3"/>
          <p:cNvSpPr txBox="1"/>
          <p:nvPr>
            <p:ph type="title"/>
          </p:nvPr>
        </p:nvSpPr>
        <p:spPr>
          <a:xfrm>
            <a:off x="1126800" y="125550"/>
            <a:ext cx="8203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chemeClr val="dk1"/>
                </a:solidFill>
                <a:highlight>
                  <a:schemeClr val="lt1"/>
                </a:highlight>
              </a:rPr>
              <a:t>Анализ семантики в Arsenkin</a:t>
            </a: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 - 3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84" name="Google Shape;284;p23"/>
          <p:cNvSpPr txBox="1"/>
          <p:nvPr/>
        </p:nvSpPr>
        <p:spPr>
          <a:xfrm>
            <a:off x="0" y="10475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пункт: </a:t>
            </a:r>
            <a:r>
              <a:rPr b="1" lang="es-ES" sz="2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Кластеризация</a:t>
            </a:r>
            <a:endParaRPr b="1"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5" name="Google Shape;2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25" y="1752425"/>
            <a:ext cx="9219976" cy="49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4"/>
          <p:cNvSpPr txBox="1"/>
          <p:nvPr>
            <p:ph type="title"/>
          </p:nvPr>
        </p:nvSpPr>
        <p:spPr>
          <a:xfrm>
            <a:off x="1126800" y="125550"/>
            <a:ext cx="8203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chemeClr val="dk1"/>
                </a:solidFill>
                <a:highlight>
                  <a:schemeClr val="lt1"/>
                </a:highlight>
              </a:rPr>
              <a:t>Анализ семантики в Arsenkin</a:t>
            </a: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 - 4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93" name="Google Shape;293;p24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25" y="1396625"/>
            <a:ext cx="10462902" cy="490261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4"/>
          <p:cNvSpPr txBox="1"/>
          <p:nvPr/>
        </p:nvSpPr>
        <p:spPr>
          <a:xfrm>
            <a:off x="166700" y="912075"/>
            <a:ext cx="68106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пункт:</a:t>
            </a:r>
            <a:endParaRPr b="1"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5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5"/>
          <p:cNvSpPr txBox="1"/>
          <p:nvPr>
            <p:ph type="title"/>
          </p:nvPr>
        </p:nvSpPr>
        <p:spPr>
          <a:xfrm>
            <a:off x="1126800" y="125550"/>
            <a:ext cx="8203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chemeClr val="dk1"/>
                </a:solidFill>
                <a:highlight>
                  <a:schemeClr val="lt1"/>
                </a:highlight>
              </a:rPr>
              <a:t>Анализ семантики в Arsenkin</a:t>
            </a: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 - 5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303" name="Google Shape;303;p25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" name="Google Shape;3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25" y="1480475"/>
            <a:ext cx="7978226" cy="50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5"/>
          <p:cNvSpPr txBox="1"/>
          <p:nvPr/>
        </p:nvSpPr>
        <p:spPr>
          <a:xfrm>
            <a:off x="438625" y="912075"/>
            <a:ext cx="68106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пункт:</a:t>
            </a:r>
            <a:endParaRPr b="1"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/>
        </p:nvSpPr>
        <p:spPr>
          <a:xfrm>
            <a:off x="155025" y="201600"/>
            <a:ext cx="11334900" cy="59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>
                <a:solidFill>
                  <a:schemeClr val="dk1"/>
                </a:solidFill>
                <a:highlight>
                  <a:schemeClr val="lt1"/>
                </a:highlight>
              </a:rPr>
              <a:t>Кратко обо мне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7F7F7F"/>
                </a:solidFill>
                <a:highlight>
                  <a:schemeClr val="lt1"/>
                </a:highlight>
              </a:rPr>
              <a:t>2015-2021 открыл сервис по доставке деревенских и фермерских продуктов</a:t>
            </a:r>
            <a:endParaRPr sz="2100">
              <a:solidFill>
                <a:srgbClr val="7F7F7F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7F7F7F"/>
                </a:solidFill>
                <a:highlight>
                  <a:schemeClr val="lt1"/>
                </a:highlight>
              </a:rPr>
              <a:t>	2021 приход в SEO</a:t>
            </a:r>
            <a:br>
              <a:rPr lang="es-ES" sz="2100">
                <a:solidFill>
                  <a:srgbClr val="7F7F7F"/>
                </a:solidFill>
                <a:highlight>
                  <a:schemeClr val="lt1"/>
                </a:highlight>
              </a:rPr>
            </a:br>
            <a:r>
              <a:rPr lang="es-ES" sz="2100">
                <a:solidFill>
                  <a:srgbClr val="7F7F7F"/>
                </a:solidFill>
                <a:highlight>
                  <a:srgbClr val="FFE1AB"/>
                </a:highlight>
              </a:rPr>
              <a:t>    </a:t>
            </a:r>
            <a:r>
              <a:rPr lang="es-ES" sz="2100">
                <a:solidFill>
                  <a:srgbClr val="7F7F7F"/>
                </a:solidFill>
                <a:highlight>
                  <a:srgbClr val="FFE1AB"/>
                </a:highlight>
              </a:rPr>
              <a:t>  </a:t>
            </a:r>
            <a:r>
              <a:rPr lang="es-ES" sz="2100">
                <a:solidFill>
                  <a:srgbClr val="7F7F7F"/>
                </a:solidFill>
                <a:highlight>
                  <a:schemeClr val="lt1"/>
                </a:highlight>
              </a:rPr>
              <a:t>2022 клиентские проекты</a:t>
            </a:r>
            <a:br>
              <a:rPr lang="es-ES" sz="2100">
                <a:solidFill>
                  <a:srgbClr val="7F7F7F"/>
                </a:solidFill>
                <a:highlight>
                  <a:schemeClr val="lt1"/>
                </a:highlight>
              </a:rPr>
            </a:br>
            <a:r>
              <a:rPr lang="es-ES" sz="2100">
                <a:solidFill>
                  <a:srgbClr val="7F7F7F"/>
                </a:solidFill>
                <a:highlight>
                  <a:srgbClr val="FFE1AB"/>
                </a:highlight>
              </a:rPr>
              <a:t>      </a:t>
            </a:r>
            <a:r>
              <a:rPr lang="es-ES" sz="2100">
                <a:solidFill>
                  <a:srgbClr val="7F7F7F"/>
                </a:solidFill>
                <a:highlight>
                  <a:schemeClr val="lt1"/>
                </a:highlight>
              </a:rPr>
              <a:t>2023 работаю в DD1</a:t>
            </a:r>
            <a:endParaRPr sz="2100">
              <a:solidFill>
                <a:srgbClr val="7F7F7F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7F7F7F"/>
                </a:solidFill>
                <a:highlight>
                  <a:srgbClr val="FFE1AB"/>
                </a:highlight>
              </a:rPr>
              <a:t>      </a:t>
            </a:r>
            <a:r>
              <a:rPr lang="es-ES" sz="2100">
                <a:solidFill>
                  <a:srgbClr val="7F7F7F"/>
                </a:solidFill>
                <a:highlight>
                  <a:schemeClr val="lt1"/>
                </a:highlight>
              </a:rPr>
              <a:t>2023 виду </a:t>
            </a:r>
            <a:r>
              <a:rPr lang="es-ES" sz="2100">
                <a:solidFill>
                  <a:srgbClr val="7F7F7F"/>
                </a:solidFill>
                <a:highlight>
                  <a:schemeClr val="lt1"/>
                </a:highlight>
              </a:rPr>
              <a:t>ютуб</a:t>
            </a:r>
            <a:r>
              <a:rPr lang="es-ES" sz="2100">
                <a:solidFill>
                  <a:srgbClr val="7F7F7F"/>
                </a:solidFill>
                <a:highlight>
                  <a:schemeClr val="lt1"/>
                </a:highlight>
              </a:rPr>
              <a:t> канал </a:t>
            </a:r>
            <a:endParaRPr sz="2100">
              <a:solidFill>
                <a:srgbClr val="7F7F7F"/>
              </a:solidFill>
              <a:highlight>
                <a:schemeClr val="lt1"/>
              </a:highlight>
            </a:endParaRPr>
          </a:p>
        </p:txBody>
      </p:sp>
      <p:cxnSp>
        <p:nvCxnSpPr>
          <p:cNvPr id="132" name="Google Shape;132;p8"/>
          <p:cNvCxnSpPr/>
          <p:nvPr/>
        </p:nvCxnSpPr>
        <p:spPr>
          <a:xfrm>
            <a:off x="70925" y="631412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890F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" name="Google Shape;1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700" y="1355450"/>
            <a:ext cx="4932725" cy="48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6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6"/>
          <p:cNvSpPr txBox="1"/>
          <p:nvPr>
            <p:ph type="title"/>
          </p:nvPr>
        </p:nvSpPr>
        <p:spPr>
          <a:xfrm>
            <a:off x="1126800" y="125550"/>
            <a:ext cx="8203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chemeClr val="dk1"/>
                </a:solidFill>
                <a:highlight>
                  <a:schemeClr val="lt1"/>
                </a:highlight>
              </a:rPr>
              <a:t>Анализ семантики в Arsenkin</a:t>
            </a: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 - 6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403175" y="912075"/>
            <a:ext cx="6810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2-3</a:t>
            </a: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пункт: </a:t>
            </a:r>
            <a:r>
              <a:rPr b="1" lang="es-ES" sz="2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Парсинг SERP</a:t>
            </a: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на наличие быстрых ответов в ПС</a:t>
            </a:r>
            <a:endParaRPr b="1"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5" name="Google Shape;3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50" y="1923350"/>
            <a:ext cx="7206082" cy="488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7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1126800" y="125550"/>
            <a:ext cx="8203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chemeClr val="dk1"/>
                </a:solidFill>
                <a:highlight>
                  <a:schemeClr val="lt1"/>
                </a:highlight>
              </a:rPr>
              <a:t>Анализ семантики в Arsenkin</a:t>
            </a: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 - 7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403175" y="912075"/>
            <a:ext cx="681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пункт: </a:t>
            </a:r>
            <a:r>
              <a:rPr b="1" lang="es-ES" sz="2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Пример сформированной таблицы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5" name="Google Shape;32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90425"/>
            <a:ext cx="12192000" cy="226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8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8"/>
          <p:cNvSpPr txBox="1"/>
          <p:nvPr>
            <p:ph type="title"/>
          </p:nvPr>
        </p:nvSpPr>
        <p:spPr>
          <a:xfrm>
            <a:off x="1126800" y="125550"/>
            <a:ext cx="8203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chemeClr val="dk1"/>
                </a:solidFill>
                <a:highlight>
                  <a:schemeClr val="lt1"/>
                </a:highlight>
              </a:rPr>
              <a:t>Анализ семантики в Arsenkin</a:t>
            </a: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 - 8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333" name="Google Shape;333;p28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28"/>
          <p:cNvSpPr txBox="1"/>
          <p:nvPr/>
        </p:nvSpPr>
        <p:spPr>
          <a:xfrm>
            <a:off x="403175" y="912075"/>
            <a:ext cx="681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пункт: </a:t>
            </a:r>
            <a:r>
              <a:rPr b="1" lang="es-ES" sz="2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Частотность климова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02600"/>
            <a:ext cx="12191999" cy="373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9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9"/>
          <p:cNvSpPr txBox="1"/>
          <p:nvPr>
            <p:ph type="title"/>
          </p:nvPr>
        </p:nvSpPr>
        <p:spPr>
          <a:xfrm>
            <a:off x="1126800" y="125550"/>
            <a:ext cx="8203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chemeClr val="dk1"/>
                </a:solidFill>
                <a:highlight>
                  <a:schemeClr val="lt1"/>
                </a:highlight>
              </a:rPr>
              <a:t>Анализ семантики в Arsenkin</a:t>
            </a: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 - 9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343" name="Google Shape;343;p29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403175" y="912075"/>
            <a:ext cx="681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Проверка запроса в 2-х ПС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5" name="Google Shape;3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475" y="1569400"/>
            <a:ext cx="5905536" cy="28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69400"/>
            <a:ext cx="6153111" cy="44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0"/>
          <p:cNvSpPr txBox="1"/>
          <p:nvPr>
            <p:ph type="title"/>
          </p:nvPr>
        </p:nvSpPr>
        <p:spPr>
          <a:xfrm>
            <a:off x="0" y="125550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000">
                <a:solidFill>
                  <a:schemeClr val="dk1"/>
                </a:solidFill>
                <a:highlight>
                  <a:schemeClr val="lt1"/>
                </a:highlight>
              </a:rPr>
              <a:t>Анализ документов конкурента (Semrush) - 1 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110325" y="1042975"/>
            <a:ext cx="7992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Доступные способы использования </a:t>
            </a:r>
            <a:r>
              <a:rPr lang="es-ES" sz="25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Semrush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6" name="Google Shape;3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51425"/>
            <a:ext cx="11057837" cy="44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1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1"/>
          <p:cNvSpPr txBox="1"/>
          <p:nvPr>
            <p:ph type="title"/>
          </p:nvPr>
        </p:nvSpPr>
        <p:spPr>
          <a:xfrm>
            <a:off x="0" y="125550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000">
                <a:solidFill>
                  <a:schemeClr val="dk1"/>
                </a:solidFill>
                <a:highlight>
                  <a:schemeClr val="lt1"/>
                </a:highlight>
              </a:rPr>
              <a:t>Анализ документов конкурента (Semrush) - 2 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64" name="Google Shape;364;p31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5" name="Google Shape;3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1200"/>
            <a:ext cx="12192000" cy="30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2"/>
          <p:cNvSpPr txBox="1"/>
          <p:nvPr>
            <p:ph type="title"/>
          </p:nvPr>
        </p:nvSpPr>
        <p:spPr>
          <a:xfrm>
            <a:off x="0" y="125550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000">
                <a:solidFill>
                  <a:schemeClr val="dk1"/>
                </a:solidFill>
                <a:highlight>
                  <a:schemeClr val="lt1"/>
                </a:highlight>
              </a:rPr>
              <a:t>Анализ документов конкурента (Semrush) - 3 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73" name="Google Shape;373;p32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4" name="Google Shape;3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4975"/>
            <a:ext cx="7676325" cy="50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3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3"/>
          <p:cNvSpPr txBox="1"/>
          <p:nvPr>
            <p:ph type="title"/>
          </p:nvPr>
        </p:nvSpPr>
        <p:spPr>
          <a:xfrm>
            <a:off x="0" y="125550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000">
                <a:solidFill>
                  <a:schemeClr val="dk1"/>
                </a:solidFill>
                <a:highlight>
                  <a:schemeClr val="lt1"/>
                </a:highlight>
              </a:rPr>
              <a:t>Анализ документов конкурента (Semrush) - 4 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33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33"/>
          <p:cNvSpPr txBox="1"/>
          <p:nvPr/>
        </p:nvSpPr>
        <p:spPr>
          <a:xfrm>
            <a:off x="110325" y="912075"/>
            <a:ext cx="681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Можно сделать тоже самое не по домену, а конкретной странице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4" name="Google Shape;3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3050"/>
            <a:ext cx="12192001" cy="41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4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4"/>
          <p:cNvSpPr txBox="1"/>
          <p:nvPr>
            <p:ph type="title"/>
          </p:nvPr>
        </p:nvSpPr>
        <p:spPr>
          <a:xfrm>
            <a:off x="0" y="125550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000">
                <a:solidFill>
                  <a:schemeClr val="dk1"/>
                </a:solidFill>
                <a:highlight>
                  <a:schemeClr val="lt1"/>
                </a:highlight>
              </a:rPr>
              <a:t>Анализ документов конкурента (Semrush) - 5 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92" name="Google Shape;392;p34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34"/>
          <p:cNvSpPr txBox="1"/>
          <p:nvPr/>
        </p:nvSpPr>
        <p:spPr>
          <a:xfrm>
            <a:off x="110325" y="912075"/>
            <a:ext cx="681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4925"/>
            <a:ext cx="12191999" cy="32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5"/>
          <p:cNvSpPr/>
          <p:nvPr/>
        </p:nvSpPr>
        <p:spPr>
          <a:xfrm>
            <a:off x="110325" y="0"/>
            <a:ext cx="3572698" cy="912072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5"/>
          <p:cNvSpPr txBox="1"/>
          <p:nvPr>
            <p:ph type="title"/>
          </p:nvPr>
        </p:nvSpPr>
        <p:spPr>
          <a:xfrm>
            <a:off x="0" y="125550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000">
                <a:solidFill>
                  <a:schemeClr val="dk1"/>
                </a:solidFill>
                <a:highlight>
                  <a:schemeClr val="lt1"/>
                </a:highlight>
              </a:rPr>
              <a:t>Анализ документов конкурента (Semrush) - 6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02" name="Google Shape;402;p35"/>
          <p:cNvSpPr txBox="1"/>
          <p:nvPr/>
        </p:nvSpPr>
        <p:spPr>
          <a:xfrm>
            <a:off x="1680050" y="1283650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35"/>
          <p:cNvSpPr txBox="1"/>
          <p:nvPr/>
        </p:nvSpPr>
        <p:spPr>
          <a:xfrm>
            <a:off x="110325" y="912075"/>
            <a:ext cx="681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4" name="Google Shape;4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2075"/>
            <a:ext cx="7034101" cy="5056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/>
        </p:nvSpPr>
        <p:spPr>
          <a:xfrm>
            <a:off x="190500" y="1348525"/>
            <a:ext cx="11334900" cy="42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Montserrat Medium"/>
              <a:buAutoNum type="arabicPeriod"/>
            </a:pPr>
            <a:r>
              <a:rPr lang="es-ES" sz="2500">
                <a:solidFill>
                  <a:srgbClr val="33333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Введение 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Montserrat Medium"/>
              <a:buAutoNum type="arabicPeriod"/>
            </a:pPr>
            <a:r>
              <a:rPr lang="es-ES" sz="2500">
                <a:solidFill>
                  <a:srgbClr val="33333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Как искать запросы для голосового поиска?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Montserrat Medium"/>
              <a:buAutoNum type="arabicPeriod"/>
            </a:pPr>
            <a:r>
              <a:rPr lang="es-ES" sz="2500">
                <a:solidFill>
                  <a:srgbClr val="33333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Работа с карточками компании для Google и Яндекс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Montserrat Medium"/>
              <a:buAutoNum type="arabicPeriod"/>
            </a:pPr>
            <a:r>
              <a:rPr lang="es-ES" sz="2500">
                <a:solidFill>
                  <a:srgbClr val="33333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Как формировать контент документа, для голосового поиска?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Montserrat Medium"/>
              <a:buAutoNum type="arabicPeriod"/>
            </a:pPr>
            <a:r>
              <a:rPr lang="es-ES" sz="2500">
                <a:solidFill>
                  <a:srgbClr val="333333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Как закрепляться в топе?</a:t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890900" y="297697"/>
            <a:ext cx="102342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b="1" lang="es-ES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Содержание</a:t>
            </a:r>
            <a:endParaRPr sz="60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2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/>
          </a:p>
        </p:txBody>
      </p:sp>
      <p:cxnSp>
        <p:nvCxnSpPr>
          <p:cNvPr id="140" name="Google Shape;140;p9"/>
          <p:cNvCxnSpPr/>
          <p:nvPr/>
        </p:nvCxnSpPr>
        <p:spPr>
          <a:xfrm>
            <a:off x="0" y="134852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890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"/>
          <p:cNvCxnSpPr/>
          <p:nvPr/>
        </p:nvCxnSpPr>
        <p:spPr>
          <a:xfrm>
            <a:off x="70925" y="6314122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890F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         </a:t>
            </a:r>
            <a:r>
              <a:rPr lang="es-E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Ссылка</a:t>
            </a:r>
            <a:r>
              <a:rPr lang="es-E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на исследование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6"/>
          <p:cNvSpPr txBox="1"/>
          <p:nvPr>
            <p:ph type="title"/>
          </p:nvPr>
        </p:nvSpPr>
        <p:spPr>
          <a:xfrm>
            <a:off x="0" y="-94600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3. </a:t>
            </a: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Работа с карточками компании для Google и Яндекс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11" name="Google Shape;41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400" y="700075"/>
            <a:ext cx="7782750" cy="52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7"/>
          <p:cNvSpPr txBox="1"/>
          <p:nvPr>
            <p:ph type="title"/>
          </p:nvPr>
        </p:nvSpPr>
        <p:spPr>
          <a:xfrm>
            <a:off x="0" y="-94600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3000">
                <a:solidFill>
                  <a:schemeClr val="accent1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G</a:t>
            </a:r>
            <a:r>
              <a:rPr b="0" lang="es-ES" sz="30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oogle - заполнение карточки организации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18" name="Google Shape;418;p37"/>
          <p:cNvSpPr txBox="1"/>
          <p:nvPr/>
        </p:nvSpPr>
        <p:spPr>
          <a:xfrm>
            <a:off x="568700" y="830150"/>
            <a:ext cx="8217900" cy="4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 заголовке используем ключ и топоним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Выбираем точечно нашу тему (конкретизируем)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 описании используем ключевые запросы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По максимуму добавляем дополнительные виды деятельности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Занимаемся отзывами 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Наполняем все что только можно в профиле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8"/>
          <p:cNvSpPr txBox="1"/>
          <p:nvPr>
            <p:ph type="title"/>
          </p:nvPr>
        </p:nvSpPr>
        <p:spPr>
          <a:xfrm>
            <a:off x="0" y="-94600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3000">
                <a:solidFill>
                  <a:schemeClr val="accent1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G</a:t>
            </a:r>
            <a:r>
              <a:rPr b="0" lang="es-ES" sz="30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oogle - заполнение карточки организации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25" name="Google Shape;425;p38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6" name="Google Shape;4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5475"/>
            <a:ext cx="6754587" cy="54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925" y="0"/>
            <a:ext cx="3159499" cy="60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000" y="0"/>
            <a:ext cx="3159501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0"/>
          <p:cNvSpPr txBox="1"/>
          <p:nvPr>
            <p:ph type="title"/>
          </p:nvPr>
        </p:nvSpPr>
        <p:spPr>
          <a:xfrm>
            <a:off x="0" y="-165525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3000">
                <a:solidFill>
                  <a:srgbClr val="FF0000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Я</a:t>
            </a:r>
            <a:r>
              <a:rPr b="0" lang="es-ES" sz="30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ндекс</a:t>
            </a:r>
            <a:r>
              <a:rPr b="0" lang="es-ES" sz="30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- заполнение карточки организации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0"/>
          <p:cNvSpPr txBox="1"/>
          <p:nvPr/>
        </p:nvSpPr>
        <p:spPr>
          <a:xfrm>
            <a:off x="568700" y="532075"/>
            <a:ext cx="6810600" cy="3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Прописать наиболее релевантную основную рубрику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Прописать наиболее 2 релевантные вторичные рубрики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Занимаемся отзывами 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AutoNum type="arabicPeriod"/>
            </a:pPr>
            <a:r>
              <a:rPr lang="es-ES" sz="26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Наполняем все что только можно в профиле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1"/>
          <p:cNvSpPr txBox="1"/>
          <p:nvPr>
            <p:ph type="title"/>
          </p:nvPr>
        </p:nvSpPr>
        <p:spPr>
          <a:xfrm>
            <a:off x="0" y="-165525"/>
            <a:ext cx="11222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3000">
                <a:solidFill>
                  <a:srgbClr val="FF0000"/>
                </a:solidFill>
                <a:highlight>
                  <a:srgbClr val="E6F2E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Я</a:t>
            </a:r>
            <a:r>
              <a:rPr b="0" lang="es-ES" sz="3000">
                <a:solidFill>
                  <a:srgbClr val="333333"/>
                </a:solidFill>
                <a:highlight>
                  <a:srgbClr val="E6F2EA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ндекс - заполнение карточки организации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448" name="Google Shape;448;p41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41"/>
          <p:cNvSpPr txBox="1"/>
          <p:nvPr/>
        </p:nvSpPr>
        <p:spPr>
          <a:xfrm>
            <a:off x="568700" y="532075"/>
            <a:ext cx="681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0" name="Google Shape;4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00" y="532076"/>
            <a:ext cx="8968300" cy="44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2"/>
          <p:cNvSpPr/>
          <p:nvPr/>
        </p:nvSpPr>
        <p:spPr>
          <a:xfrm>
            <a:off x="0" y="6635800"/>
            <a:ext cx="12192000" cy="2220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2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42"/>
          <p:cNvSpPr txBox="1"/>
          <p:nvPr/>
        </p:nvSpPr>
        <p:spPr>
          <a:xfrm>
            <a:off x="568700" y="532075"/>
            <a:ext cx="681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8" name="Google Shape;4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302" y="0"/>
            <a:ext cx="3317886" cy="663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9775" y="0"/>
            <a:ext cx="3317899" cy="663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3"/>
          <p:cNvSpPr/>
          <p:nvPr/>
        </p:nvSpPr>
        <p:spPr>
          <a:xfrm>
            <a:off x="0" y="6399300"/>
            <a:ext cx="12192000" cy="458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3"/>
          <p:cNvSpPr txBox="1"/>
          <p:nvPr>
            <p:ph type="title"/>
          </p:nvPr>
        </p:nvSpPr>
        <p:spPr>
          <a:xfrm>
            <a:off x="-341750" y="-9460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4. </a:t>
            </a: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Как формировать контент документа, для голосового поиска?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43"/>
          <p:cNvSpPr txBox="1"/>
          <p:nvPr/>
        </p:nvSpPr>
        <p:spPr>
          <a:xfrm>
            <a:off x="1349075" y="688250"/>
            <a:ext cx="6810600" cy="6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Типы контента: </a:t>
            </a:r>
            <a:endParaRPr sz="1900">
              <a:solidFill>
                <a:srgbClr val="4D434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Текст - (что, как, характеристики, топ (</a:t>
            </a:r>
            <a:r>
              <a:rPr lang="es-ES" sz="19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ссылка на приставки</a:t>
            </a: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)) </a:t>
            </a:r>
            <a:endParaRPr sz="1900">
              <a:solidFill>
                <a:srgbClr val="4D434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Список - (номерной и с точкой) </a:t>
            </a:r>
            <a:endParaRPr sz="1900">
              <a:solidFill>
                <a:srgbClr val="4D434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Таблица - (3 столбика (можно больше, но отобразится только 3), 5-7 строк (можно больше)) </a:t>
            </a:r>
            <a:endParaRPr sz="1900">
              <a:solidFill>
                <a:srgbClr val="4D434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Видео с ютюб </a:t>
            </a:r>
            <a:endParaRPr sz="1900">
              <a:solidFill>
                <a:srgbClr val="4D434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словарь; </a:t>
            </a:r>
            <a:endParaRPr sz="1900">
              <a:solidFill>
                <a:srgbClr val="4D434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переводчик;</a:t>
            </a:r>
            <a:endParaRPr sz="1900">
              <a:solidFill>
                <a:srgbClr val="4D434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калькулятор; </a:t>
            </a:r>
            <a:endParaRPr sz="1900">
              <a:solidFill>
                <a:srgbClr val="4D434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●"/>
            </a:pPr>
            <a:r>
              <a:rPr lang="es-ES" sz="19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конвертер валют.</a:t>
            </a:r>
            <a:endParaRPr sz="1900">
              <a:solidFill>
                <a:srgbClr val="4D434B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/>
          <p:nvPr/>
        </p:nvSpPr>
        <p:spPr>
          <a:xfrm>
            <a:off x="0" y="6399300"/>
            <a:ext cx="12192000" cy="458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4"/>
          <p:cNvSpPr txBox="1"/>
          <p:nvPr>
            <p:ph type="title"/>
          </p:nvPr>
        </p:nvSpPr>
        <p:spPr>
          <a:xfrm>
            <a:off x="-341750" y="-9460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4. Как формировать контент документа, для голосового поиска?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474" name="Google Shape;474;p44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44"/>
          <p:cNvSpPr txBox="1"/>
          <p:nvPr/>
        </p:nvSpPr>
        <p:spPr>
          <a:xfrm>
            <a:off x="1272350" y="711900"/>
            <a:ext cx="68106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4D434B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Статья: </a:t>
            </a:r>
            <a:r>
              <a:rPr lang="es-ES" sz="2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т</a:t>
            </a:r>
            <a:r>
              <a:rPr lang="es-ES" sz="2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з копирайтер</a:t>
            </a:r>
            <a:r>
              <a:rPr lang="es-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еще </a:t>
            </a:r>
            <a:r>
              <a:rPr lang="es-ES" sz="20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тз</a:t>
            </a:r>
            <a:br>
              <a:rPr lang="es-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Пример:</a:t>
            </a:r>
            <a:b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Топ 15 газовых котлов за 2024 год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Задача: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Написать списком под каждый котел “плюсы и минусы”;</a:t>
            </a:r>
            <a:b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Создать список с топом;</a:t>
            </a:r>
            <a:b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Сделать таблицу со сравнением.</a:t>
            </a:r>
            <a:br>
              <a:rPr lang="es-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"/>
          <p:cNvSpPr/>
          <p:nvPr/>
        </p:nvSpPr>
        <p:spPr>
          <a:xfrm>
            <a:off x="0" y="6399300"/>
            <a:ext cx="12192000" cy="458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5"/>
          <p:cNvSpPr txBox="1"/>
          <p:nvPr>
            <p:ph type="title"/>
          </p:nvPr>
        </p:nvSpPr>
        <p:spPr>
          <a:xfrm>
            <a:off x="-341750" y="-9460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4. Как формировать контент документа, для голосового поиска?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482" name="Google Shape;482;p45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45"/>
          <p:cNvSpPr txBox="1"/>
          <p:nvPr/>
        </p:nvSpPr>
        <p:spPr>
          <a:xfrm>
            <a:off x="1272350" y="711900"/>
            <a:ext cx="7833300" cy="6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Формирование документа </a:t>
            </a:r>
            <a:r>
              <a:rPr lang="es-ES" sz="2300">
                <a:solidFill>
                  <a:srgbClr val="FF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ЧИ</a:t>
            </a:r>
            <a:endParaRPr sz="2300">
              <a:solidFill>
                <a:srgbClr val="FF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Снимаем SERP по кластеру 2-х ПС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Выделяем</a:t>
            </a: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топ документов 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Формируем структуру H1-H6 + метатеги на основании топа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Делаем </a:t>
            </a:r>
            <a:r>
              <a:rPr lang="es-ES" sz="22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тз копирайтеру</a:t>
            </a:r>
            <a:r>
              <a:rPr lang="es-E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(берем lsi, n-граммы, биграммы триграммы, облако слов с Миратекста)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Проверяем тз на вхождения по Миратексту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Отправляем документ на индексацию в ПС</a:t>
            </a:r>
            <a:br>
              <a:rPr lang="es-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/>
        </p:nvSpPr>
        <p:spPr>
          <a:xfrm>
            <a:off x="190500" y="1029275"/>
            <a:ext cx="11334900" cy="4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Общая статистика голосового поиска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27% людей используют голосовой поиск на мобильных устройствах. </a:t>
            </a:r>
            <a:br>
              <a:rPr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Средняя длина результата голосового поиска составляет 29 слов. </a:t>
            </a:r>
            <a:br>
              <a:rPr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Д</a:t>
            </a:r>
            <a:r>
              <a:rPr lang="es-ES" sz="2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оля </a:t>
            </a:r>
            <a:r>
              <a:rPr lang="es-ES" sz="2500">
                <a:solidFill>
                  <a:srgbClr val="354251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выделенных описаний</a:t>
            </a:r>
            <a:r>
              <a:rPr lang="es-ES" sz="2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 результатах голосовых запросов — 40%;</a:t>
            </a:r>
            <a:br>
              <a:rPr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s-ES" sz="25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s-ES" sz="2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Каждый месяц делают более 1 миллиарда голосовых запросов</a:t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Примечание:  </a:t>
            </a:r>
            <a:r>
              <a:rPr lang="es-ES" sz="25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исследования Demandsage</a:t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890900" y="49397"/>
            <a:ext cx="102342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b="1" lang="es-ES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Введение</a:t>
            </a:r>
            <a:endParaRPr sz="60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2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/>
          </a:p>
        </p:txBody>
      </p:sp>
      <p:cxnSp>
        <p:nvCxnSpPr>
          <p:cNvPr id="148" name="Google Shape;148;p10"/>
          <p:cNvCxnSpPr/>
          <p:nvPr/>
        </p:nvCxnSpPr>
        <p:spPr>
          <a:xfrm>
            <a:off x="0" y="932897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890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"/>
          <p:cNvCxnSpPr/>
          <p:nvPr/>
        </p:nvCxnSpPr>
        <p:spPr>
          <a:xfrm>
            <a:off x="0" y="5841147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890FE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6"/>
          <p:cNvSpPr/>
          <p:nvPr/>
        </p:nvSpPr>
        <p:spPr>
          <a:xfrm>
            <a:off x="0" y="6635800"/>
            <a:ext cx="12192000" cy="2223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46"/>
          <p:cNvSpPr txBox="1"/>
          <p:nvPr>
            <p:ph type="title"/>
          </p:nvPr>
        </p:nvSpPr>
        <p:spPr>
          <a:xfrm>
            <a:off x="-341750" y="-9460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4. Как формировать контент документа, для голосового поиска?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490" name="Google Shape;490;p46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1" name="Google Shape;491;p46"/>
          <p:cNvSpPr txBox="1"/>
          <p:nvPr/>
        </p:nvSpPr>
        <p:spPr>
          <a:xfrm>
            <a:off x="1272350" y="711900"/>
            <a:ext cx="7833300" cy="71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Формирование документа </a:t>
            </a:r>
            <a:r>
              <a:rPr b="1"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ИИ</a:t>
            </a:r>
            <a:endParaRPr b="1"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Снимаем SERP по кластеру 2-х ПС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Выделяем топ документов 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Формируем структуру H1-H6 +метатеги на основании топа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Формируем </a:t>
            </a:r>
            <a:r>
              <a:rPr b="1"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промпт</a:t>
            </a: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и рерайтим каждый </a:t>
            </a:r>
            <a:r>
              <a:rPr b="1"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тег H</a:t>
            </a: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-ES" sz="2200">
                <a:solidFill>
                  <a:srgbClr val="FF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Ты эксперт по газовым котлам сделай развернутый рерайт текста: текст…</a:t>
            </a:r>
            <a:endParaRPr sz="2200">
              <a:solidFill>
                <a:srgbClr val="FF0000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Делаем вычетку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s-ES" sz="22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Проверяем тз на вхождения по Миратексту</a:t>
            </a:r>
            <a:endParaRPr sz="2200">
              <a:solidFill>
                <a:schemeClr val="dk1"/>
              </a:solidFill>
              <a:highlight>
                <a:schemeClr val="accent5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es-E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Отправляем документ на индексацию в ПС</a:t>
            </a:r>
            <a:br>
              <a:rPr lang="es-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7"/>
          <p:cNvSpPr/>
          <p:nvPr/>
        </p:nvSpPr>
        <p:spPr>
          <a:xfrm>
            <a:off x="0" y="6635800"/>
            <a:ext cx="12192000" cy="2223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47"/>
          <p:cNvSpPr txBox="1"/>
          <p:nvPr>
            <p:ph type="title"/>
          </p:nvPr>
        </p:nvSpPr>
        <p:spPr>
          <a:xfrm>
            <a:off x="-341750" y="-9460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4. Как формировать контент документа, для голосового поиска?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498" name="Google Shape;498;p47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47"/>
          <p:cNvSpPr txBox="1"/>
          <p:nvPr/>
        </p:nvSpPr>
        <p:spPr>
          <a:xfrm>
            <a:off x="1272350" y="711900"/>
            <a:ext cx="783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0" name="Google Shape;5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50" y="711900"/>
            <a:ext cx="5978850" cy="52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3150" y="711900"/>
            <a:ext cx="5780124" cy="35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8"/>
          <p:cNvSpPr/>
          <p:nvPr/>
        </p:nvSpPr>
        <p:spPr>
          <a:xfrm>
            <a:off x="0" y="6635800"/>
            <a:ext cx="12192000" cy="2223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8"/>
          <p:cNvSpPr txBox="1"/>
          <p:nvPr>
            <p:ph type="title"/>
          </p:nvPr>
        </p:nvSpPr>
        <p:spPr>
          <a:xfrm>
            <a:off x="-341750" y="-9460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4. Как формировать контент документа, для голосового поиска?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508" name="Google Shape;508;p48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48"/>
          <p:cNvSpPr txBox="1"/>
          <p:nvPr/>
        </p:nvSpPr>
        <p:spPr>
          <a:xfrm>
            <a:off x="1272350" y="711900"/>
            <a:ext cx="783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0" name="Google Shape;5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25" y="743313"/>
            <a:ext cx="6862863" cy="53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100" y="726951"/>
            <a:ext cx="5164900" cy="1946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9"/>
          <p:cNvSpPr/>
          <p:nvPr/>
        </p:nvSpPr>
        <p:spPr>
          <a:xfrm>
            <a:off x="0" y="6635800"/>
            <a:ext cx="12192000" cy="2223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49"/>
          <p:cNvSpPr txBox="1"/>
          <p:nvPr>
            <p:ph type="title"/>
          </p:nvPr>
        </p:nvSpPr>
        <p:spPr>
          <a:xfrm>
            <a:off x="183900" y="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5. </a:t>
            </a: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Как закрепляться в топе?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518" name="Google Shape;518;p49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49"/>
          <p:cNvSpPr txBox="1"/>
          <p:nvPr/>
        </p:nvSpPr>
        <p:spPr>
          <a:xfrm>
            <a:off x="1272350" y="711900"/>
            <a:ext cx="783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49"/>
          <p:cNvSpPr txBox="1"/>
          <p:nvPr/>
        </p:nvSpPr>
        <p:spPr>
          <a:xfrm>
            <a:off x="663300" y="948375"/>
            <a:ext cx="68106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es-ES" sz="2300">
                <a:solidFill>
                  <a:srgbClr val="FF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ндекс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За счет поведенческих. На важный документ можно подкрутить ПФ в сервисе </a:t>
            </a:r>
            <a:r>
              <a:rPr lang="es-ES" sz="2300">
                <a:solidFill>
                  <a:srgbClr val="33333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Userator (добавляйте LT запросы)</a:t>
            </a:r>
            <a:endParaRPr sz="34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0"/>
          <p:cNvSpPr/>
          <p:nvPr/>
        </p:nvSpPr>
        <p:spPr>
          <a:xfrm>
            <a:off x="0" y="6635800"/>
            <a:ext cx="12192000" cy="2223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50"/>
          <p:cNvSpPr txBox="1"/>
          <p:nvPr>
            <p:ph type="title"/>
          </p:nvPr>
        </p:nvSpPr>
        <p:spPr>
          <a:xfrm>
            <a:off x="183900" y="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5. Как закрепляться в топе?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527" name="Google Shape;527;p50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Google Shape;528;p50"/>
          <p:cNvSpPr txBox="1"/>
          <p:nvPr/>
        </p:nvSpPr>
        <p:spPr>
          <a:xfrm>
            <a:off x="1272350" y="711900"/>
            <a:ext cx="783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9" name="Google Shape;529;p50"/>
          <p:cNvSpPr txBox="1"/>
          <p:nvPr/>
        </p:nvSpPr>
        <p:spPr>
          <a:xfrm>
            <a:off x="663300" y="948375"/>
            <a:ext cx="68106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es-ES" sz="2300">
                <a:solidFill>
                  <a:schemeClr val="accen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oogle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Можно </a:t>
            </a:r>
            <a:r>
              <a:rPr lang="es-ES" sz="23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продвигать фрагменты страниц</a:t>
            </a: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, путем размещение ссылок с </a:t>
            </a: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тематических</a:t>
            </a: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источников.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1"/>
          <p:cNvSpPr/>
          <p:nvPr/>
        </p:nvSpPr>
        <p:spPr>
          <a:xfrm>
            <a:off x="0" y="6635800"/>
            <a:ext cx="12192000" cy="2223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1"/>
          <p:cNvSpPr txBox="1"/>
          <p:nvPr>
            <p:ph type="title"/>
          </p:nvPr>
        </p:nvSpPr>
        <p:spPr>
          <a:xfrm>
            <a:off x="183900" y="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5. Как закрепляться в топе?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536" name="Google Shape;536;p51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7" name="Google Shape;537;p51"/>
          <p:cNvSpPr txBox="1"/>
          <p:nvPr/>
        </p:nvSpPr>
        <p:spPr>
          <a:xfrm>
            <a:off x="1272350" y="711900"/>
            <a:ext cx="783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p51"/>
          <p:cNvSpPr txBox="1"/>
          <p:nvPr/>
        </p:nvSpPr>
        <p:spPr>
          <a:xfrm>
            <a:off x="663300" y="948375"/>
            <a:ext cx="6810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Пример: 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9" name="Google Shape;53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00" y="1539575"/>
            <a:ext cx="7384150" cy="40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2"/>
          <p:cNvSpPr/>
          <p:nvPr/>
        </p:nvSpPr>
        <p:spPr>
          <a:xfrm>
            <a:off x="0" y="6635800"/>
            <a:ext cx="12192000" cy="2223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2"/>
          <p:cNvSpPr txBox="1"/>
          <p:nvPr>
            <p:ph type="title"/>
          </p:nvPr>
        </p:nvSpPr>
        <p:spPr>
          <a:xfrm>
            <a:off x="183900" y="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5. Как закрепляться в топе?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546" name="Google Shape;546;p52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52"/>
          <p:cNvSpPr txBox="1"/>
          <p:nvPr/>
        </p:nvSpPr>
        <p:spPr>
          <a:xfrm>
            <a:off x="1272350" y="711900"/>
            <a:ext cx="783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52"/>
          <p:cNvSpPr txBox="1"/>
          <p:nvPr/>
        </p:nvSpPr>
        <p:spPr>
          <a:xfrm>
            <a:off x="663300" y="948375"/>
            <a:ext cx="68106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9" name="Google Shape;5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00" y="970150"/>
            <a:ext cx="7578275" cy="51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3"/>
          <p:cNvSpPr/>
          <p:nvPr/>
        </p:nvSpPr>
        <p:spPr>
          <a:xfrm>
            <a:off x="0" y="6635800"/>
            <a:ext cx="12192000" cy="2223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53"/>
          <p:cNvSpPr txBox="1"/>
          <p:nvPr>
            <p:ph type="title"/>
          </p:nvPr>
        </p:nvSpPr>
        <p:spPr>
          <a:xfrm>
            <a:off x="183900" y="0"/>
            <a:ext cx="118242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5. Как закрепляться в топе?</a:t>
            </a:r>
            <a:endParaRPr sz="3000">
              <a:solidFill>
                <a:schemeClr val="dk1"/>
              </a:solidFill>
              <a:highlight>
                <a:srgbClr val="E6F2EA"/>
              </a:highlight>
            </a:endParaRPr>
          </a:p>
        </p:txBody>
      </p:sp>
      <p:sp>
        <p:nvSpPr>
          <p:cNvPr id="556" name="Google Shape;556;p53"/>
          <p:cNvSpPr txBox="1"/>
          <p:nvPr/>
        </p:nvSpPr>
        <p:spPr>
          <a:xfrm>
            <a:off x="568700" y="830150"/>
            <a:ext cx="8217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7" name="Google Shape;557;p53"/>
          <p:cNvSpPr txBox="1"/>
          <p:nvPr/>
        </p:nvSpPr>
        <p:spPr>
          <a:xfrm>
            <a:off x="1272350" y="711900"/>
            <a:ext cx="783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8" name="Google Shape;558;p53"/>
          <p:cNvSpPr txBox="1"/>
          <p:nvPr/>
        </p:nvSpPr>
        <p:spPr>
          <a:xfrm>
            <a:off x="663300" y="948375"/>
            <a:ext cx="93174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Пример: ссылка проставлена с сетки PBN они </a:t>
            </a:r>
            <a:r>
              <a:rPr lang="es-ES" sz="23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закрыли доступ к анализу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https://adeptles.ru/articles/kakie-byvajut-secheniya-kleenogo-brusa-i-kakoj-vybrat-dlya-stroitelstva/#:~:text=%D0%A0%D0%B0%D0%B7%D0%BC%D0%B5%D1%80%D1%8B%20%D1%81%D0%B5%D1%87%D0%B5%D0%BD%D0%B8%D1%8F%20%D0%BA%D0%BB%D0%B5%D0%B5%D0%BD%D0%BE%D0%B3%D0%BE%20%D0%B1%D1%80%D1%83%D1%81%D0%B0&amp;text=%D0%A7%D0%B0%D1%89%D0%B5%20%D0%B2%D1%81%D0%B5%D0%B3%D0%BE%20%D0%B4%D0%BB%D1%8F%20%D1%81%D1%82%D1%80%D0%BE%D0%B8%D1%82%D0%B5%D0%BB%D1%8C%D1%81%D1%82%D0%B2%D0%B0%20%D0%B4%D0%BE%D0%BC%D0%BE%D0%B2,%2D200%D1%85136%2C%20120%2D140%D1%85136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4"/>
          <p:cNvSpPr/>
          <p:nvPr/>
        </p:nvSpPr>
        <p:spPr>
          <a:xfrm>
            <a:off x="655347" y="1691926"/>
            <a:ext cx="5765800" cy="3263900"/>
          </a:xfrm>
          <a:prstGeom prst="rect">
            <a:avLst/>
          </a:prstGeom>
          <a:solidFill>
            <a:srgbClr val="C6D3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54"/>
          <p:cNvSpPr/>
          <p:nvPr/>
        </p:nvSpPr>
        <p:spPr>
          <a:xfrm>
            <a:off x="7179126" y="1715844"/>
            <a:ext cx="3737336" cy="3041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4"/>
          <p:cNvSpPr/>
          <p:nvPr/>
        </p:nvSpPr>
        <p:spPr>
          <a:xfrm>
            <a:off x="232525" y="235411"/>
            <a:ext cx="644139" cy="539068"/>
          </a:xfrm>
          <a:custGeom>
            <a:rect b="b" l="l" r="r" t="t"/>
            <a:pathLst>
              <a:path extrusionOk="0" h="329705" w="393969">
                <a:moveTo>
                  <a:pt x="329764" y="49235"/>
                </a:moveTo>
                <a:lnTo>
                  <a:pt x="296234" y="103720"/>
                </a:lnTo>
                <a:lnTo>
                  <a:pt x="277514" y="24926"/>
                </a:lnTo>
                <a:cubicBezTo>
                  <a:pt x="273602" y="9000"/>
                  <a:pt x="257675" y="-780"/>
                  <a:pt x="241749" y="2853"/>
                </a:cubicBezTo>
                <a:lnTo>
                  <a:pt x="24926" y="54544"/>
                </a:lnTo>
                <a:cubicBezTo>
                  <a:pt x="9000" y="58455"/>
                  <a:pt x="-780" y="74382"/>
                  <a:pt x="2853" y="90308"/>
                </a:cubicBezTo>
                <a:lnTo>
                  <a:pt x="54544" y="307131"/>
                </a:lnTo>
                <a:cubicBezTo>
                  <a:pt x="58455" y="323058"/>
                  <a:pt x="74382" y="332837"/>
                  <a:pt x="90308" y="329205"/>
                </a:cubicBezTo>
                <a:lnTo>
                  <a:pt x="307131" y="277514"/>
                </a:lnTo>
                <a:cubicBezTo>
                  <a:pt x="323058" y="273602"/>
                  <a:pt x="332837" y="257675"/>
                  <a:pt x="329205" y="241749"/>
                </a:cubicBezTo>
                <a:lnTo>
                  <a:pt x="310484" y="162955"/>
                </a:lnTo>
                <a:lnTo>
                  <a:pt x="364969" y="196484"/>
                </a:lnTo>
                <a:cubicBezTo>
                  <a:pt x="378381" y="204867"/>
                  <a:pt x="395146" y="192573"/>
                  <a:pt x="391513" y="177205"/>
                </a:cubicBezTo>
                <a:lnTo>
                  <a:pt x="362175" y="54544"/>
                </a:lnTo>
                <a:cubicBezTo>
                  <a:pt x="358543" y="39176"/>
                  <a:pt x="338146" y="35823"/>
                  <a:pt x="329764" y="49235"/>
                </a:cubicBezTo>
                <a:close/>
              </a:path>
            </a:pathLst>
          </a:custGeom>
          <a:solidFill>
            <a:srgbClr val="E83B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4"/>
          <p:cNvSpPr/>
          <p:nvPr/>
        </p:nvSpPr>
        <p:spPr>
          <a:xfrm>
            <a:off x="0" y="6188879"/>
            <a:ext cx="12192000" cy="709592"/>
          </a:xfrm>
          <a:prstGeom prst="rect">
            <a:avLst/>
          </a:prstGeom>
          <a:solidFill>
            <a:srgbClr val="C6D3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7" name="Google Shape;567;p54"/>
          <p:cNvGrpSpPr/>
          <p:nvPr/>
        </p:nvGrpSpPr>
        <p:grpSpPr>
          <a:xfrm>
            <a:off x="10650609" y="4986941"/>
            <a:ext cx="1238819" cy="2105054"/>
            <a:chOff x="10650609" y="4986941"/>
            <a:chExt cx="1238819" cy="2105054"/>
          </a:xfrm>
        </p:grpSpPr>
        <p:sp>
          <p:nvSpPr>
            <p:cNvPr id="568" name="Google Shape;568;p54"/>
            <p:cNvSpPr/>
            <p:nvPr/>
          </p:nvSpPr>
          <p:spPr>
            <a:xfrm rot="10800000">
              <a:off x="11424531" y="5144833"/>
              <a:ext cx="464897" cy="1529773"/>
            </a:xfrm>
            <a:prstGeom prst="arc">
              <a:avLst>
                <a:gd fmla="val 17748063" name="adj1"/>
                <a:gd fmla="val 0" name="adj2"/>
              </a:avLst>
            </a:prstGeom>
            <a:noFill/>
            <a:ln cap="flat" cmpd="sng" w="12700">
              <a:solidFill>
                <a:srgbClr val="6647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9" name="Google Shape;569;p54"/>
            <p:cNvGrpSpPr/>
            <p:nvPr/>
          </p:nvGrpSpPr>
          <p:grpSpPr>
            <a:xfrm>
              <a:off x="10650609" y="4986941"/>
              <a:ext cx="1148206" cy="1241019"/>
              <a:chOff x="10715203" y="4109846"/>
              <a:chExt cx="268855" cy="290588"/>
            </a:xfrm>
          </p:grpSpPr>
          <p:sp>
            <p:nvSpPr>
              <p:cNvPr id="570" name="Google Shape;570;p54"/>
              <p:cNvSpPr/>
              <p:nvPr/>
            </p:nvSpPr>
            <p:spPr>
              <a:xfrm>
                <a:off x="10838764" y="4176731"/>
                <a:ext cx="145294" cy="192794"/>
              </a:xfrm>
              <a:custGeom>
                <a:rect b="b" l="l" r="r" t="t"/>
                <a:pathLst>
                  <a:path extrusionOk="0" h="192793" w="145293">
                    <a:moveTo>
                      <a:pt x="96732" y="7650"/>
                    </a:moveTo>
                    <a:cubicBezTo>
                      <a:pt x="79688" y="-4923"/>
                      <a:pt x="67394" y="6253"/>
                      <a:pt x="65438" y="17430"/>
                    </a:cubicBezTo>
                    <a:cubicBezTo>
                      <a:pt x="62923" y="33356"/>
                      <a:pt x="70467" y="37827"/>
                      <a:pt x="45879" y="43974"/>
                    </a:cubicBezTo>
                    <a:cubicBezTo>
                      <a:pt x="27718" y="48444"/>
                      <a:pt x="17379" y="66885"/>
                      <a:pt x="30512" y="82812"/>
                    </a:cubicBezTo>
                    <a:cubicBezTo>
                      <a:pt x="48953" y="104885"/>
                      <a:pt x="20453" y="106841"/>
                      <a:pt x="10953" y="116900"/>
                    </a:cubicBezTo>
                    <a:cubicBezTo>
                      <a:pt x="-8885" y="137576"/>
                      <a:pt x="7320" y="149870"/>
                      <a:pt x="32747" y="172503"/>
                    </a:cubicBezTo>
                    <a:cubicBezTo>
                      <a:pt x="58732" y="195694"/>
                      <a:pt x="83879" y="197370"/>
                      <a:pt x="111820" y="185356"/>
                    </a:cubicBezTo>
                    <a:cubicBezTo>
                      <a:pt x="132497" y="176414"/>
                      <a:pt x="147585" y="163562"/>
                      <a:pt x="143114" y="145679"/>
                    </a:cubicBezTo>
                    <a:cubicBezTo>
                      <a:pt x="136967" y="119973"/>
                      <a:pt x="109864" y="126400"/>
                      <a:pt x="125511" y="109076"/>
                    </a:cubicBezTo>
                    <a:cubicBezTo>
                      <a:pt x="135011" y="98738"/>
                      <a:pt x="143394" y="76106"/>
                      <a:pt x="116291" y="64371"/>
                    </a:cubicBezTo>
                    <a:cubicBezTo>
                      <a:pt x="89188" y="52635"/>
                      <a:pt x="121041" y="25532"/>
                      <a:pt x="96732" y="7650"/>
                    </a:cubicBezTo>
                    <a:close/>
                  </a:path>
                </a:pathLst>
              </a:custGeom>
              <a:solidFill>
                <a:srgbClr val="140E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54"/>
              <p:cNvSpPr/>
              <p:nvPr/>
            </p:nvSpPr>
            <p:spPr>
              <a:xfrm>
                <a:off x="10715203" y="4109846"/>
                <a:ext cx="240294" cy="290588"/>
              </a:xfrm>
              <a:custGeom>
                <a:rect b="b" l="l" r="r" t="t"/>
                <a:pathLst>
                  <a:path extrusionOk="0" h="290587" w="240293">
                    <a:moveTo>
                      <a:pt x="66046" y="2972"/>
                    </a:moveTo>
                    <a:cubicBezTo>
                      <a:pt x="32796" y="-2895"/>
                      <a:pt x="23017" y="21972"/>
                      <a:pt x="28326" y="39296"/>
                    </a:cubicBezTo>
                    <a:cubicBezTo>
                      <a:pt x="35870" y="63884"/>
                      <a:pt x="50120" y="65002"/>
                      <a:pt x="19105" y="91266"/>
                    </a:cubicBezTo>
                    <a:cubicBezTo>
                      <a:pt x="-3807" y="110546"/>
                      <a:pt x="-5204" y="144634"/>
                      <a:pt x="24973" y="157766"/>
                    </a:cubicBezTo>
                    <a:cubicBezTo>
                      <a:pt x="67164" y="176207"/>
                      <a:pt x="27767" y="199678"/>
                      <a:pt x="21061" y="220913"/>
                    </a:cubicBezTo>
                    <a:cubicBezTo>
                      <a:pt x="7649" y="264781"/>
                      <a:pt x="39782" y="270928"/>
                      <a:pt x="92311" y="284898"/>
                    </a:cubicBezTo>
                    <a:cubicBezTo>
                      <a:pt x="146237" y="299428"/>
                      <a:pt x="183399" y="284060"/>
                      <a:pt x="214972" y="246898"/>
                    </a:cubicBezTo>
                    <a:cubicBezTo>
                      <a:pt x="238164" y="219516"/>
                      <a:pt x="250458" y="190178"/>
                      <a:pt x="231458" y="167546"/>
                    </a:cubicBezTo>
                    <a:cubicBezTo>
                      <a:pt x="204075" y="135134"/>
                      <a:pt x="169708" y="163913"/>
                      <a:pt x="179767" y="127590"/>
                    </a:cubicBezTo>
                    <a:cubicBezTo>
                      <a:pt x="185914" y="105796"/>
                      <a:pt x="181722" y="67516"/>
                      <a:pt x="134502" y="70031"/>
                    </a:cubicBezTo>
                    <a:cubicBezTo>
                      <a:pt x="87561" y="73105"/>
                      <a:pt x="114105" y="11355"/>
                      <a:pt x="66046" y="2972"/>
                    </a:cubicBezTo>
                    <a:close/>
                  </a:path>
                </a:pathLst>
              </a:custGeom>
              <a:solidFill>
                <a:srgbClr val="36277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54"/>
            <p:cNvSpPr/>
            <p:nvPr/>
          </p:nvSpPr>
          <p:spPr>
            <a:xfrm>
              <a:off x="10916462" y="5562222"/>
              <a:ext cx="464897" cy="1529773"/>
            </a:xfrm>
            <a:prstGeom prst="arc">
              <a:avLst>
                <a:gd fmla="val 16569258" name="adj1"/>
                <a:gd fmla="val 0" name="adj2"/>
              </a:avLst>
            </a:prstGeom>
            <a:noFill/>
            <a:ln cap="flat" cmpd="sng" w="12700">
              <a:solidFill>
                <a:srgbClr val="6647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54"/>
          <p:cNvSpPr/>
          <p:nvPr/>
        </p:nvSpPr>
        <p:spPr>
          <a:xfrm>
            <a:off x="11210126" y="6256827"/>
            <a:ext cx="388508" cy="360756"/>
          </a:xfrm>
          <a:custGeom>
            <a:rect b="b" l="l" r="r" t="t"/>
            <a:pathLst>
              <a:path extrusionOk="0" h="72646" w="78235">
                <a:moveTo>
                  <a:pt x="14134" y="72228"/>
                </a:moveTo>
                <a:lnTo>
                  <a:pt x="66104" y="72228"/>
                </a:lnTo>
                <a:cubicBezTo>
                  <a:pt x="68619" y="72228"/>
                  <a:pt x="70854" y="70272"/>
                  <a:pt x="71134" y="67757"/>
                </a:cubicBezTo>
                <a:lnTo>
                  <a:pt x="78398" y="7684"/>
                </a:lnTo>
                <a:cubicBezTo>
                  <a:pt x="78678" y="4610"/>
                  <a:pt x="76443" y="2096"/>
                  <a:pt x="73369" y="2096"/>
                </a:cubicBezTo>
                <a:lnTo>
                  <a:pt x="7149" y="2096"/>
                </a:lnTo>
                <a:cubicBezTo>
                  <a:pt x="4075" y="2096"/>
                  <a:pt x="1840" y="4890"/>
                  <a:pt x="2119" y="7684"/>
                </a:cubicBezTo>
                <a:lnTo>
                  <a:pt x="9384" y="67757"/>
                </a:lnTo>
                <a:cubicBezTo>
                  <a:pt x="9384" y="70272"/>
                  <a:pt x="11619" y="72228"/>
                  <a:pt x="14134" y="72228"/>
                </a:cubicBezTo>
                <a:close/>
              </a:path>
            </a:pathLst>
          </a:custGeom>
          <a:solidFill>
            <a:srgbClr val="E622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54"/>
          <p:cNvSpPr/>
          <p:nvPr/>
        </p:nvSpPr>
        <p:spPr>
          <a:xfrm>
            <a:off x="2949043" y="2912166"/>
            <a:ext cx="928298" cy="797522"/>
          </a:xfrm>
          <a:custGeom>
            <a:rect b="b" l="l" r="r" t="t"/>
            <a:pathLst>
              <a:path extrusionOk="0" h="4133525" w="4868270">
                <a:moveTo>
                  <a:pt x="103769" y="3502759"/>
                </a:moveTo>
                <a:cubicBezTo>
                  <a:pt x="-347424" y="2886896"/>
                  <a:pt x="771586" y="634822"/>
                  <a:pt x="1561128" y="232382"/>
                </a:cubicBezTo>
                <a:cubicBezTo>
                  <a:pt x="2350670" y="-170058"/>
                  <a:pt x="4841023" y="-146351"/>
                  <a:pt x="4841023" y="1088116"/>
                </a:cubicBezTo>
                <a:cubicBezTo>
                  <a:pt x="4841023" y="2322583"/>
                  <a:pt x="5057829" y="3525122"/>
                  <a:pt x="4268287" y="3927562"/>
                </a:cubicBezTo>
                <a:cubicBezTo>
                  <a:pt x="3478745" y="4330002"/>
                  <a:pt x="554962" y="4118622"/>
                  <a:pt x="103769" y="3502759"/>
                </a:cubicBezTo>
                <a:close/>
              </a:path>
            </a:pathLst>
          </a:custGeom>
          <a:solidFill>
            <a:srgbClr val="A28F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4"/>
          <p:cNvSpPr/>
          <p:nvPr/>
        </p:nvSpPr>
        <p:spPr>
          <a:xfrm rot="5400000">
            <a:off x="3307361" y="3154479"/>
            <a:ext cx="402134" cy="346667"/>
          </a:xfrm>
          <a:prstGeom prst="triangle">
            <a:avLst>
              <a:gd fmla="val 50000" name="adj"/>
            </a:avLst>
          </a:prstGeom>
          <a:solidFill>
            <a:srgbClr val="220A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25" y="3126750"/>
            <a:ext cx="597217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25" y="969575"/>
            <a:ext cx="5972175" cy="2157168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4"/>
          <p:cNvSpPr/>
          <p:nvPr/>
        </p:nvSpPr>
        <p:spPr>
          <a:xfrm rot="-1572007">
            <a:off x="6015648" y="28250"/>
            <a:ext cx="2595592" cy="1652960"/>
          </a:xfrm>
          <a:custGeom>
            <a:rect b="b" l="l" r="r" t="t"/>
            <a:pathLst>
              <a:path extrusionOk="0" h="3641408" w="4928920">
                <a:moveTo>
                  <a:pt x="198101" y="2901841"/>
                </a:moveTo>
                <a:cubicBezTo>
                  <a:pt x="-241029" y="1913681"/>
                  <a:pt x="469" y="-530718"/>
                  <a:pt x="1423740" y="103663"/>
                </a:cubicBezTo>
                <a:cubicBezTo>
                  <a:pt x="2847011" y="738044"/>
                  <a:pt x="4928920" y="-262140"/>
                  <a:pt x="4928920" y="972327"/>
                </a:cubicBezTo>
                <a:cubicBezTo>
                  <a:pt x="4928920" y="2206794"/>
                  <a:pt x="3418690" y="3063741"/>
                  <a:pt x="2630220" y="3385327"/>
                </a:cubicBezTo>
                <a:cubicBezTo>
                  <a:pt x="1841750" y="3706913"/>
                  <a:pt x="637231" y="3890001"/>
                  <a:pt x="198101" y="2901841"/>
                </a:cubicBezTo>
                <a:close/>
              </a:path>
            </a:pathLst>
          </a:custGeom>
          <a:solidFill>
            <a:srgbClr val="59BC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4"/>
          <p:cNvSpPr/>
          <p:nvPr/>
        </p:nvSpPr>
        <p:spPr>
          <a:xfrm>
            <a:off x="59130" y="5612960"/>
            <a:ext cx="1244843" cy="852956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4"/>
          <p:cNvSpPr txBox="1"/>
          <p:nvPr/>
        </p:nvSpPr>
        <p:spPr>
          <a:xfrm>
            <a:off x="2774950" y="5456425"/>
            <a:ext cx="6964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https://t.me/seohub_ikon</a:t>
            </a:r>
            <a:r>
              <a:rPr lang="es-ES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1" name="Google Shape;581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3513" y="1526738"/>
            <a:ext cx="338137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/>
        </p:nvSpPr>
        <p:spPr>
          <a:xfrm>
            <a:off x="190500" y="1029275"/>
            <a:ext cx="11334900" cy="46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3333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11"/>
          <p:cNvSpPr txBox="1"/>
          <p:nvPr/>
        </p:nvSpPr>
        <p:spPr>
          <a:xfrm>
            <a:off x="890900" y="49397"/>
            <a:ext cx="102342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b="1" lang="es-ES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Введение</a:t>
            </a:r>
            <a:endParaRPr sz="60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2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/>
          </a:p>
        </p:txBody>
      </p:sp>
      <p:cxnSp>
        <p:nvCxnSpPr>
          <p:cNvPr id="156" name="Google Shape;156;p11"/>
          <p:cNvCxnSpPr/>
          <p:nvPr/>
        </p:nvCxnSpPr>
        <p:spPr>
          <a:xfrm>
            <a:off x="0" y="932897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890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" name="Google Shape;157;p11"/>
          <p:cNvCxnSpPr/>
          <p:nvPr/>
        </p:nvCxnSpPr>
        <p:spPr>
          <a:xfrm>
            <a:off x="0" y="6408697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A890F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" name="Google Shape;1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25" y="932900"/>
            <a:ext cx="11795017" cy="54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CD8C8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/>
          <p:nvPr/>
        </p:nvSpPr>
        <p:spPr>
          <a:xfrm>
            <a:off x="259084" y="3732049"/>
            <a:ext cx="1524065" cy="1046173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5675100" y="3760332"/>
            <a:ext cx="2233500" cy="1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626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2013400" y="3732025"/>
            <a:ext cx="2233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400">
                <a:solidFill>
                  <a:srgbClr val="36267C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Анализ документов конкурента   (Semrush) </a:t>
            </a:r>
            <a:endParaRPr b="1" sz="2400">
              <a:solidFill>
                <a:srgbClr val="36267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6267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3951015" y="1589168"/>
            <a:ext cx="1518708" cy="1047193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5598900" y="1589175"/>
            <a:ext cx="2776800" cy="14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36267C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Анализ семантики в Arsenkin</a:t>
            </a:r>
            <a:endParaRPr b="1" sz="2400">
              <a:solidFill>
                <a:srgbClr val="36267C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626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3626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8451542" y="0"/>
            <a:ext cx="3723698" cy="6858000"/>
          </a:xfrm>
          <a:prstGeom prst="rect">
            <a:avLst/>
          </a:pr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144784" y="1588656"/>
            <a:ext cx="1518708" cy="1047193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2013400" y="1589176"/>
            <a:ext cx="2233500" cy="14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 sz="2400">
                <a:solidFill>
                  <a:srgbClr val="36267C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Поиск LT</a:t>
            </a:r>
            <a:br>
              <a:rPr b="1" lang="es-ES" sz="2400">
                <a:solidFill>
                  <a:srgbClr val="36267C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s-ES" sz="2400">
                <a:solidFill>
                  <a:srgbClr val="36267C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запросов</a:t>
            </a:r>
            <a:br>
              <a:rPr b="1" lang="es-ES" sz="2400">
                <a:solidFill>
                  <a:srgbClr val="36267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2400">
              <a:solidFill>
                <a:srgbClr val="3626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626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1" name="Google Shape;171;p12"/>
          <p:cNvGrpSpPr/>
          <p:nvPr/>
        </p:nvGrpSpPr>
        <p:grpSpPr>
          <a:xfrm>
            <a:off x="20346343" y="1152963"/>
            <a:ext cx="2234550" cy="2607335"/>
            <a:chOff x="7215533" y="1385713"/>
            <a:chExt cx="390152" cy="455240"/>
          </a:xfrm>
        </p:grpSpPr>
        <p:sp>
          <p:nvSpPr>
            <p:cNvPr id="172" name="Google Shape;172;p12"/>
            <p:cNvSpPr/>
            <p:nvPr/>
          </p:nvSpPr>
          <p:spPr>
            <a:xfrm>
              <a:off x="7215533" y="1391940"/>
              <a:ext cx="243088" cy="363234"/>
            </a:xfrm>
            <a:custGeom>
              <a:rect b="b" l="l" r="r" t="t"/>
              <a:pathLst>
                <a:path extrusionOk="0" h="363234" w="243087">
                  <a:moveTo>
                    <a:pt x="21190" y="363654"/>
                  </a:moveTo>
                  <a:cubicBezTo>
                    <a:pt x="-17368" y="266977"/>
                    <a:pt x="2470" y="152698"/>
                    <a:pt x="80705" y="74463"/>
                  </a:cubicBezTo>
                  <a:cubicBezTo>
                    <a:pt x="118426" y="36743"/>
                    <a:pt x="164528" y="12434"/>
                    <a:pt x="213146" y="2096"/>
                  </a:cubicBezTo>
                  <a:lnTo>
                    <a:pt x="241925" y="132581"/>
                  </a:lnTo>
                  <a:cubicBezTo>
                    <a:pt x="181293" y="145713"/>
                    <a:pt x="136028" y="199639"/>
                    <a:pt x="136028" y="264183"/>
                  </a:cubicBezTo>
                  <a:cubicBezTo>
                    <a:pt x="136028" y="281786"/>
                    <a:pt x="139381" y="298551"/>
                    <a:pt x="145528" y="314198"/>
                  </a:cubicBezTo>
                  <a:lnTo>
                    <a:pt x="21190" y="363654"/>
                  </a:lnTo>
                  <a:close/>
                </a:path>
              </a:pathLst>
            </a:custGeom>
            <a:solidFill>
              <a:srgbClr val="3451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426862" y="1385713"/>
              <a:ext cx="178823" cy="150882"/>
            </a:xfrm>
            <a:custGeom>
              <a:rect b="b" l="l" r="r" t="t"/>
              <a:pathLst>
                <a:path extrusionOk="0" h="150882" w="178823">
                  <a:moveTo>
                    <a:pt x="59375" y="135734"/>
                  </a:moveTo>
                  <a:cubicBezTo>
                    <a:pt x="49316" y="135734"/>
                    <a:pt x="39816" y="136851"/>
                    <a:pt x="30596" y="138807"/>
                  </a:cubicBezTo>
                  <a:lnTo>
                    <a:pt x="2096" y="8322"/>
                  </a:lnTo>
                  <a:cubicBezTo>
                    <a:pt x="60772" y="-4531"/>
                    <a:pt x="123081" y="2455"/>
                    <a:pt x="178125" y="29837"/>
                  </a:cubicBezTo>
                  <a:lnTo>
                    <a:pt x="118889" y="149704"/>
                  </a:lnTo>
                  <a:cubicBezTo>
                    <a:pt x="101007" y="140484"/>
                    <a:pt x="80610" y="135734"/>
                    <a:pt x="59375" y="135734"/>
                  </a:cubicBezTo>
                  <a:close/>
                </a:path>
              </a:pathLst>
            </a:custGeom>
            <a:solidFill>
              <a:srgbClr val="59BC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234627" y="1704042"/>
              <a:ext cx="153676" cy="136911"/>
            </a:xfrm>
            <a:custGeom>
              <a:rect b="b" l="l" r="r" t="t"/>
              <a:pathLst>
                <a:path extrusionOk="0" h="136911" w="153676">
                  <a:moveTo>
                    <a:pt x="55463" y="135375"/>
                  </a:moveTo>
                  <a:cubicBezTo>
                    <a:pt x="31993" y="110228"/>
                    <a:pt x="14110" y="81728"/>
                    <a:pt x="2096" y="51551"/>
                  </a:cubicBezTo>
                  <a:lnTo>
                    <a:pt x="126434" y="2096"/>
                  </a:lnTo>
                  <a:cubicBezTo>
                    <a:pt x="132581" y="17743"/>
                    <a:pt x="141801" y="31993"/>
                    <a:pt x="153257" y="44287"/>
                  </a:cubicBezTo>
                  <a:lnTo>
                    <a:pt x="55463" y="135375"/>
                  </a:lnTo>
                  <a:close/>
                </a:path>
              </a:pathLst>
            </a:custGeom>
            <a:solidFill>
              <a:srgbClr val="C1E4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2"/>
          <p:cNvGrpSpPr/>
          <p:nvPr/>
        </p:nvGrpSpPr>
        <p:grpSpPr>
          <a:xfrm>
            <a:off x="9102958" y="2017122"/>
            <a:ext cx="2151292" cy="3294875"/>
            <a:chOff x="8131710" y="2401694"/>
            <a:chExt cx="1851488" cy="2835701"/>
          </a:xfrm>
        </p:grpSpPr>
        <p:sp>
          <p:nvSpPr>
            <p:cNvPr id="176" name="Google Shape;176;p12"/>
            <p:cNvSpPr/>
            <p:nvPr/>
          </p:nvSpPr>
          <p:spPr>
            <a:xfrm>
              <a:off x="8222198" y="2451514"/>
              <a:ext cx="1758967" cy="2785881"/>
            </a:xfrm>
            <a:custGeom>
              <a:rect b="b" l="l" r="r" t="t"/>
              <a:pathLst>
                <a:path extrusionOk="0" h="765586" w="483381">
                  <a:moveTo>
                    <a:pt x="483800" y="94301"/>
                  </a:moveTo>
                  <a:lnTo>
                    <a:pt x="482683" y="2096"/>
                  </a:lnTo>
                  <a:lnTo>
                    <a:pt x="413668" y="89551"/>
                  </a:lnTo>
                  <a:lnTo>
                    <a:pt x="435742" y="90948"/>
                  </a:lnTo>
                  <a:lnTo>
                    <a:pt x="356109" y="301624"/>
                  </a:lnTo>
                  <a:lnTo>
                    <a:pt x="304418" y="182595"/>
                  </a:lnTo>
                  <a:lnTo>
                    <a:pt x="180360" y="546389"/>
                  </a:lnTo>
                  <a:lnTo>
                    <a:pt x="111066" y="450550"/>
                  </a:lnTo>
                  <a:lnTo>
                    <a:pt x="98492" y="485197"/>
                  </a:lnTo>
                  <a:cubicBezTo>
                    <a:pt x="98213" y="485756"/>
                    <a:pt x="74463" y="552256"/>
                    <a:pt x="50993" y="618197"/>
                  </a:cubicBezTo>
                  <a:cubicBezTo>
                    <a:pt x="1816" y="757064"/>
                    <a:pt x="3772" y="757623"/>
                    <a:pt x="2096" y="764329"/>
                  </a:cubicBezTo>
                  <a:cubicBezTo>
                    <a:pt x="2096" y="764329"/>
                    <a:pt x="31434" y="750917"/>
                    <a:pt x="31154" y="751197"/>
                  </a:cubicBezTo>
                  <a:cubicBezTo>
                    <a:pt x="34507" y="739182"/>
                    <a:pt x="78375" y="615124"/>
                    <a:pt x="112184" y="520683"/>
                  </a:cubicBezTo>
                  <a:lnTo>
                    <a:pt x="182316" y="617638"/>
                  </a:lnTo>
                  <a:lnTo>
                    <a:pt x="301066" y="268933"/>
                  </a:lnTo>
                  <a:lnTo>
                    <a:pt x="351080" y="384330"/>
                  </a:lnTo>
                  <a:lnTo>
                    <a:pt x="461168" y="92904"/>
                  </a:lnTo>
                  <a:lnTo>
                    <a:pt x="483800" y="9430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8131710" y="4033569"/>
              <a:ext cx="498203" cy="1199758"/>
            </a:xfrm>
            <a:custGeom>
              <a:rect b="b" l="l" r="r" t="t"/>
              <a:pathLst>
                <a:path extrusionOk="0" h="329705" w="136911">
                  <a:moveTo>
                    <a:pt x="123360" y="50713"/>
                  </a:moveTo>
                  <a:lnTo>
                    <a:pt x="135654" y="16066"/>
                  </a:lnTo>
                  <a:lnTo>
                    <a:pt x="111066" y="2096"/>
                  </a:lnTo>
                  <a:lnTo>
                    <a:pt x="98492" y="36743"/>
                  </a:lnTo>
                  <a:cubicBezTo>
                    <a:pt x="98213" y="37301"/>
                    <a:pt x="74463" y="103801"/>
                    <a:pt x="50993" y="169742"/>
                  </a:cubicBezTo>
                  <a:cubicBezTo>
                    <a:pt x="1816" y="308610"/>
                    <a:pt x="3772" y="309168"/>
                    <a:pt x="2096" y="315874"/>
                  </a:cubicBezTo>
                  <a:lnTo>
                    <a:pt x="26684" y="329565"/>
                  </a:lnTo>
                  <a:cubicBezTo>
                    <a:pt x="28360" y="322860"/>
                    <a:pt x="26125" y="322301"/>
                    <a:pt x="75581" y="183433"/>
                  </a:cubicBezTo>
                  <a:cubicBezTo>
                    <a:pt x="99610" y="117492"/>
                    <a:pt x="123360" y="51272"/>
                    <a:pt x="123360" y="50713"/>
                  </a:cubicBezTo>
                  <a:close/>
                </a:path>
              </a:pathLst>
            </a:custGeom>
            <a:solidFill>
              <a:srgbClr val="A37D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9322316" y="2401694"/>
              <a:ext cx="660883" cy="1148923"/>
            </a:xfrm>
            <a:custGeom>
              <a:rect b="b" l="l" r="r" t="t"/>
              <a:pathLst>
                <a:path extrusionOk="0" h="315734" w="181617">
                  <a:moveTo>
                    <a:pt x="133419" y="104639"/>
                  </a:moveTo>
                  <a:lnTo>
                    <a:pt x="111345" y="103242"/>
                  </a:lnTo>
                  <a:lnTo>
                    <a:pt x="180360" y="15787"/>
                  </a:lnTo>
                  <a:lnTo>
                    <a:pt x="155492" y="2096"/>
                  </a:lnTo>
                  <a:lnTo>
                    <a:pt x="86478" y="89551"/>
                  </a:lnTo>
                  <a:lnTo>
                    <a:pt x="105198" y="99889"/>
                  </a:lnTo>
                  <a:lnTo>
                    <a:pt x="37860" y="278713"/>
                  </a:lnTo>
                  <a:lnTo>
                    <a:pt x="2096" y="196286"/>
                  </a:lnTo>
                  <a:lnTo>
                    <a:pt x="53787" y="315315"/>
                  </a:lnTo>
                  <a:close/>
                </a:path>
              </a:pathLst>
            </a:custGeom>
            <a:solidFill>
              <a:srgbClr val="A37D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8618731" y="3058512"/>
              <a:ext cx="711722" cy="1382772"/>
            </a:xfrm>
            <a:custGeom>
              <a:rect b="b" l="l" r="r" t="t"/>
              <a:pathLst>
                <a:path extrusionOk="0" h="379999" w="195587">
                  <a:moveTo>
                    <a:pt x="195448" y="15787"/>
                  </a:moveTo>
                  <a:lnTo>
                    <a:pt x="170581" y="2096"/>
                  </a:lnTo>
                  <a:lnTo>
                    <a:pt x="51551" y="351918"/>
                  </a:lnTo>
                  <a:lnTo>
                    <a:pt x="2096" y="284021"/>
                  </a:lnTo>
                  <a:lnTo>
                    <a:pt x="71390" y="379580"/>
                  </a:lnTo>
                  <a:close/>
                </a:path>
              </a:pathLst>
            </a:custGeom>
            <a:solidFill>
              <a:srgbClr val="A37D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8605336" y="4339610"/>
              <a:ext cx="284688" cy="366028"/>
            </a:xfrm>
            <a:custGeom>
              <a:rect b="b" l="l" r="r" t="t"/>
              <a:pathLst>
                <a:path extrusionOk="0" h="100588" w="78235">
                  <a:moveTo>
                    <a:pt x="2423" y="15507"/>
                  </a:moveTo>
                  <a:lnTo>
                    <a:pt x="52717" y="85081"/>
                  </a:lnTo>
                  <a:lnTo>
                    <a:pt x="52717" y="85081"/>
                  </a:lnTo>
                  <a:lnTo>
                    <a:pt x="77305" y="99051"/>
                  </a:lnTo>
                  <a:lnTo>
                    <a:pt x="7173" y="2096"/>
                  </a:lnTo>
                  <a:cubicBezTo>
                    <a:pt x="4379" y="10198"/>
                    <a:pt x="1026" y="19419"/>
                    <a:pt x="2423" y="15507"/>
                  </a:cubicBezTo>
                  <a:close/>
                </a:path>
              </a:pathLst>
            </a:custGeom>
            <a:solidFill>
              <a:srgbClr val="A37D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9282663" y="3422506"/>
              <a:ext cx="223682" cy="427034"/>
            </a:xfrm>
            <a:custGeom>
              <a:rect b="b" l="l" r="r" t="t"/>
              <a:pathLst>
                <a:path extrusionOk="0" h="117352" w="61470">
                  <a:moveTo>
                    <a:pt x="2096" y="26404"/>
                  </a:moveTo>
                  <a:lnTo>
                    <a:pt x="35625" y="103522"/>
                  </a:lnTo>
                  <a:lnTo>
                    <a:pt x="60213" y="117492"/>
                  </a:lnTo>
                  <a:lnTo>
                    <a:pt x="10198" y="2096"/>
                  </a:lnTo>
                  <a:close/>
                </a:path>
              </a:pathLst>
            </a:custGeom>
            <a:solidFill>
              <a:srgbClr val="A37D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12"/>
          <p:cNvSpPr/>
          <p:nvPr/>
        </p:nvSpPr>
        <p:spPr>
          <a:xfrm>
            <a:off x="10720302" y="-1021040"/>
            <a:ext cx="3490428" cy="4077052"/>
          </a:xfrm>
          <a:custGeom>
            <a:rect b="b" l="l" r="r" t="t"/>
            <a:pathLst>
              <a:path extrusionOk="0" h="1165144" w="997497">
                <a:moveTo>
                  <a:pt x="243381" y="32849"/>
                </a:moveTo>
                <a:cubicBezTo>
                  <a:pt x="215440" y="44584"/>
                  <a:pt x="107308" y="89569"/>
                  <a:pt x="46955" y="206084"/>
                </a:cubicBezTo>
                <a:cubicBezTo>
                  <a:pt x="34102" y="230951"/>
                  <a:pt x="-26250" y="347466"/>
                  <a:pt x="18176" y="450289"/>
                </a:cubicBezTo>
                <a:cubicBezTo>
                  <a:pt x="77132" y="586642"/>
                  <a:pt x="256514" y="553392"/>
                  <a:pt x="338940" y="681642"/>
                </a:cubicBezTo>
                <a:cubicBezTo>
                  <a:pt x="409631" y="792009"/>
                  <a:pt x="262940" y="900420"/>
                  <a:pt x="326087" y="1031744"/>
                </a:cubicBezTo>
                <a:cubicBezTo>
                  <a:pt x="359058" y="1100199"/>
                  <a:pt x="435057" y="1157479"/>
                  <a:pt x="505190" y="1162788"/>
                </a:cubicBezTo>
                <a:cubicBezTo>
                  <a:pt x="724527" y="1179273"/>
                  <a:pt x="1118497" y="706789"/>
                  <a:pt x="958395" y="336010"/>
                </a:cubicBezTo>
                <a:cubicBezTo>
                  <a:pt x="841601" y="66658"/>
                  <a:pt x="469425" y="-61313"/>
                  <a:pt x="243381" y="32849"/>
                </a:cubicBezTo>
                <a:close/>
              </a:path>
            </a:pathLst>
          </a:custGeom>
          <a:solidFill>
            <a:srgbClr val="3445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979925" y="1787752"/>
            <a:ext cx="626850" cy="133778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Montserrat;800"/>
              </a:rPr>
              <a:t>1</a:t>
            </a:r>
          </a:p>
        </p:txBody>
      </p:sp>
      <p:sp>
        <p:nvSpPr>
          <p:cNvPr id="184" name="Google Shape;184;p12"/>
          <p:cNvSpPr/>
          <p:nvPr/>
        </p:nvSpPr>
        <p:spPr>
          <a:xfrm>
            <a:off x="4406350" y="1774377"/>
            <a:ext cx="1110365" cy="13645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Montserrat;800"/>
              </a:rPr>
              <a:t>2</a:t>
            </a:r>
          </a:p>
        </p:txBody>
      </p:sp>
      <p:sp>
        <p:nvSpPr>
          <p:cNvPr id="185" name="Google Shape;185;p12"/>
          <p:cNvSpPr/>
          <p:nvPr/>
        </p:nvSpPr>
        <p:spPr>
          <a:xfrm>
            <a:off x="775087" y="3760327"/>
            <a:ext cx="1102721" cy="13645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Montserrat;800"/>
              </a:rPr>
              <a:t>3</a:t>
            </a:r>
          </a:p>
        </p:txBody>
      </p:sp>
      <p:sp>
        <p:nvSpPr>
          <p:cNvPr id="186" name="Google Shape;186;p12"/>
          <p:cNvSpPr txBox="1"/>
          <p:nvPr/>
        </p:nvSpPr>
        <p:spPr>
          <a:xfrm>
            <a:off x="47300" y="473950"/>
            <a:ext cx="853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2.</a:t>
            </a:r>
            <a:r>
              <a:rPr lang="es-ES" sz="2500">
                <a:solidFill>
                  <a:srgbClr val="333333"/>
                </a:solidFill>
                <a:highlight>
                  <a:schemeClr val="lt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Как искать запросы для голосового поиска?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1AB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110330" y="2"/>
            <a:ext cx="3983496" cy="2736215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110325" y="2786422"/>
            <a:ext cx="4584000" cy="11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140E3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Long tail запросы - это </a:t>
            </a:r>
            <a:r>
              <a:rPr b="1" lang="es-ES" sz="2000">
                <a:solidFill>
                  <a:srgbClr val="140E3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низкочастотные</a:t>
            </a:r>
            <a:r>
              <a:rPr b="1" lang="es-ES" sz="2000">
                <a:solidFill>
                  <a:srgbClr val="140E3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запросы с длиным хвостом</a:t>
            </a:r>
            <a:endParaRPr sz="2000"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"/>
          <p:cNvSpPr txBox="1"/>
          <p:nvPr>
            <p:ph type="title"/>
          </p:nvPr>
        </p:nvSpPr>
        <p:spPr>
          <a:xfrm>
            <a:off x="1126800" y="125550"/>
            <a:ext cx="76386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Поиск LT запросов - 1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pic>
        <p:nvPicPr>
          <p:cNvPr id="195" name="Google Shape;1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825" y="2188700"/>
            <a:ext cx="6397283" cy="38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3"/>
          <p:cNvSpPr txBox="1"/>
          <p:nvPr/>
        </p:nvSpPr>
        <p:spPr>
          <a:xfrm>
            <a:off x="5076825" y="1284575"/>
            <a:ext cx="7034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rgbClr val="FF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Я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ндекс Wordstat оператор “ “, вписываем 7 слов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1AB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110330" y="2"/>
            <a:ext cx="3983496" cy="2736215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 txBox="1"/>
          <p:nvPr>
            <p:ph type="title"/>
          </p:nvPr>
        </p:nvSpPr>
        <p:spPr>
          <a:xfrm>
            <a:off x="1126800" y="125550"/>
            <a:ext cx="76386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Поиск LT запросов - 2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5076825" y="1284575"/>
            <a:ext cx="7034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rgbClr val="FF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Ф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ормируем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инфо запросы для парсинга в </a:t>
            </a:r>
            <a:r>
              <a:rPr lang="es-ES" sz="2500" u="sng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google.docs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4"/>
          <p:cNvSpPr txBox="1"/>
          <p:nvPr/>
        </p:nvSpPr>
        <p:spPr>
          <a:xfrm>
            <a:off x="5157900" y="2310100"/>
            <a:ext cx="703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=CONCATENATE(</a:t>
            </a:r>
            <a:r>
              <a:rPr lang="es-ES" sz="2000">
                <a:solidFill>
                  <a:srgbClr val="F7981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A1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7E379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B1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11A9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C1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008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 "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A61D4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D1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008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 "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4285F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E1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008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 "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F4B4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F1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008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 "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65B0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G1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r>
              <a:rPr lang="es-ES" sz="2000">
                <a:solidFill>
                  <a:srgbClr val="79554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H1</a:t>
            </a:r>
            <a:r>
              <a:rPr lang="es-ES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6" name="Google Shape;2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25" y="3688975"/>
            <a:ext cx="12000602" cy="8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1AB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/>
          <p:nvPr/>
        </p:nvSpPr>
        <p:spPr>
          <a:xfrm>
            <a:off x="0" y="6045200"/>
            <a:ext cx="12192000" cy="812700"/>
          </a:xfrm>
          <a:prstGeom prst="rect">
            <a:avLst/>
          </a:prstGeom>
          <a:solidFill>
            <a:schemeClr val="lt1">
              <a:alpha val="988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110330" y="2"/>
            <a:ext cx="3983496" cy="2736215"/>
          </a:xfrm>
          <a:custGeom>
            <a:rect b="b" l="l" r="r" t="t"/>
            <a:pathLst>
              <a:path extrusionOk="0" h="3378043" w="4979370">
                <a:moveTo>
                  <a:pt x="26370" y="1797845"/>
                </a:moveTo>
                <a:cubicBezTo>
                  <a:pt x="-164130" y="1315245"/>
                  <a:pt x="712170" y="457995"/>
                  <a:pt x="1537670" y="286545"/>
                </a:cubicBezTo>
                <a:cubicBezTo>
                  <a:pt x="2363170" y="115095"/>
                  <a:pt x="4979370" y="-465322"/>
                  <a:pt x="4979370" y="769145"/>
                </a:cubicBezTo>
                <a:cubicBezTo>
                  <a:pt x="4979370" y="2003612"/>
                  <a:pt x="4928570" y="4013995"/>
                  <a:pt x="2680670" y="3182145"/>
                </a:cubicBezTo>
                <a:cubicBezTo>
                  <a:pt x="432770" y="2350295"/>
                  <a:pt x="216870" y="2280445"/>
                  <a:pt x="26370" y="1797845"/>
                </a:cubicBezTo>
                <a:close/>
              </a:path>
            </a:pathLst>
          </a:custGeom>
          <a:solidFill>
            <a:srgbClr val="CB62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>
            <p:ph type="title"/>
          </p:nvPr>
        </p:nvSpPr>
        <p:spPr>
          <a:xfrm>
            <a:off x="1126800" y="125550"/>
            <a:ext cx="76386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500">
                <a:solidFill>
                  <a:srgbClr val="171616"/>
                </a:solidFill>
                <a:highlight>
                  <a:schemeClr val="lt1"/>
                </a:highlight>
              </a:rPr>
              <a:t>Поиск LT запросов - 3</a:t>
            </a:r>
            <a:endParaRPr sz="3500">
              <a:solidFill>
                <a:srgbClr val="171616"/>
              </a:solidFill>
              <a:highlight>
                <a:schemeClr val="lt1"/>
              </a:highlight>
            </a:endParaRPr>
          </a:p>
        </p:txBody>
      </p:sp>
      <p:sp>
        <p:nvSpPr>
          <p:cNvPr id="214" name="Google Shape;214;p15"/>
          <p:cNvSpPr txBox="1"/>
          <p:nvPr/>
        </p:nvSpPr>
        <p:spPr>
          <a:xfrm>
            <a:off x="4911075" y="1564275"/>
            <a:ext cx="703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rgbClr val="FF0000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es-ES" sz="25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ример таблицы:</a:t>
            </a:r>
            <a:endParaRPr sz="2500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8" y="2191269"/>
            <a:ext cx="12110924" cy="3701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Personalizados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647F2"/>
      </a:accent1>
      <a:accent2>
        <a:srgbClr val="59BCAB"/>
      </a:accent2>
      <a:accent3>
        <a:srgbClr val="CB61A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