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Montserrat SemiBold"/>
      <p:regular r:id="rId55"/>
      <p:bold r:id="rId56"/>
      <p:italic r:id="rId57"/>
      <p:boldItalic r:id="rId58"/>
    </p:embeddedFont>
    <p:embeddedFont>
      <p:font typeface="Montserrat"/>
      <p:regular r:id="rId59"/>
      <p:bold r:id="rId60"/>
      <p:italic r:id="rId61"/>
      <p:boldItalic r:id="rId62"/>
    </p:embeddedFont>
    <p:embeddedFont>
      <p:font typeface="Montserrat Medium"/>
      <p:regular r:id="rId63"/>
      <p:bold r:id="rId64"/>
      <p:italic r:id="rId65"/>
      <p:boldItalic r:id="rId66"/>
    </p:embeddedFont>
    <p:embeddedFont>
      <p:font typeface="Montserrat Light"/>
      <p:regular r:id="rId67"/>
      <p:bold r:id="rId68"/>
      <p:italic r:id="rId69"/>
      <p:boldItalic r:id="rId70"/>
    </p:embeddedFont>
    <p:embeddedFont>
      <p:font typeface="Comfortaa"/>
      <p:regular r:id="rId71"/>
      <p:bold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2" Type="http://schemas.openxmlformats.org/officeDocument/2006/relationships/font" Target="fonts/Comfortaa-bold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omfortaa-regular.fntdata"/><Relationship Id="rId70" Type="http://schemas.openxmlformats.org/officeDocument/2006/relationships/font" Target="fonts/MontserratLight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Montserrat-boldItalic.fntdata"/><Relationship Id="rId61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64" Type="http://schemas.openxmlformats.org/officeDocument/2006/relationships/font" Target="fonts/MontserratMedium-bold.fntdata"/><Relationship Id="rId63" Type="http://schemas.openxmlformats.org/officeDocument/2006/relationships/font" Target="fonts/MontserratMedium-regular.fntdata"/><Relationship Id="rId22" Type="http://schemas.openxmlformats.org/officeDocument/2006/relationships/slide" Target="slides/slide17.xml"/><Relationship Id="rId66" Type="http://schemas.openxmlformats.org/officeDocument/2006/relationships/font" Target="fonts/MontserratMedium-boldItalic.fntdata"/><Relationship Id="rId21" Type="http://schemas.openxmlformats.org/officeDocument/2006/relationships/slide" Target="slides/slide16.xml"/><Relationship Id="rId65" Type="http://schemas.openxmlformats.org/officeDocument/2006/relationships/font" Target="fonts/MontserratMedium-italic.fntdata"/><Relationship Id="rId24" Type="http://schemas.openxmlformats.org/officeDocument/2006/relationships/slide" Target="slides/slide19.xml"/><Relationship Id="rId68" Type="http://schemas.openxmlformats.org/officeDocument/2006/relationships/font" Target="fonts/MontserratLight-bold.fntdata"/><Relationship Id="rId23" Type="http://schemas.openxmlformats.org/officeDocument/2006/relationships/slide" Target="slides/slide18.xml"/><Relationship Id="rId67" Type="http://schemas.openxmlformats.org/officeDocument/2006/relationships/font" Target="fonts/MontserratLight-regular.fntdata"/><Relationship Id="rId60" Type="http://schemas.openxmlformats.org/officeDocument/2006/relationships/font" Target="fonts/Montserra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MontserratLigh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MontserratSemiBold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MontserratSemiBold-italic.fntdata"/><Relationship Id="rId12" Type="http://schemas.openxmlformats.org/officeDocument/2006/relationships/slide" Target="slides/slide7.xml"/><Relationship Id="rId56" Type="http://schemas.openxmlformats.org/officeDocument/2006/relationships/font" Target="fonts/MontserratSemiBold-bold.fntdata"/><Relationship Id="rId15" Type="http://schemas.openxmlformats.org/officeDocument/2006/relationships/slide" Target="slides/slide10.xml"/><Relationship Id="rId59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58" Type="http://schemas.openxmlformats.org/officeDocument/2006/relationships/font" Target="fonts/MontserratSemiBol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cec3477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9cec3477ac_0_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fc83a5d8c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efc83a5d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b858df60c9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b858df60c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b858df60c9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b858df60c9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858df60c9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b858df60c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b856e2b549_0_2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b856e2b549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b858df60c9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b858df60c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b856e2b549_0_3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b856e2b549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856e2b549_0_3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b856e2b549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b858df60c9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b858df60c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f0a926814f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f0a926814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defb9881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defb988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efc83a5d8c_0_1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efc83a5d8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66f9a716d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266f9a716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b6841e4765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b6841e47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b6841e4765_0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b6841e476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b944a55e98_0_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b944a55e98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b944a55e98_0_1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b944a55e9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b944a55e98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b944a55e9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b944a55e98_0_1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2b944a55e9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b944a55e98_0_1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b944a55e9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efc83a5d8c_0_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efc83a5d8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b858df60c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b858df60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9cec3477ac_0_2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29cec3477a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66f9a716d6_1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66f9a716d6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b856e2b549_0_2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b856e2b549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b856e2b549_0_2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b856e2b549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b856e2b549_0_3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b856e2b549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f0a926814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f0a926814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9cec3477ac_0_2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9cec3477ac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66f9a716d6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66f9a716d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efd34a65b0_1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efd34a65b0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1efd34a65b0_1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1efd34a65b0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cec3477ac_0_1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cec3477a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efd34a65b0_1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efd34a65b0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66f9a716d6_1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266f9a716d6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266f9a716d6_1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266f9a716d6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66f9a716d6_1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266f9a716d6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b856e2b549_0_1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2b856e2b54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b856e2b549_0_1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b856e2b549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b856e2b549_0_2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b856e2b549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66f9a716d6_1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266f9a716d6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b856e2b549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b856e2b549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9cec3477ac_0_5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29cec3477ac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f0a926814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f0a92681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f0a926814f_0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f0a926814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856e2b549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b856e2b54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856e2b54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b856e2b5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b856e2b549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b856e2b54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350049" y="1467543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349475" y="-447057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5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Relationship Id="rId4" Type="http://schemas.openxmlformats.org/officeDocument/2006/relationships/image" Target="../media/image32.pn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Relationship Id="rId4" Type="http://schemas.openxmlformats.org/officeDocument/2006/relationships/image" Target="../media/image31.png"/><Relationship Id="rId5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Relationship Id="rId4" Type="http://schemas.openxmlformats.org/officeDocument/2006/relationships/image" Target="../media/image4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Relationship Id="rId4" Type="http://schemas.openxmlformats.org/officeDocument/2006/relationships/image" Target="../media/image38.png"/><Relationship Id="rId5" Type="http://schemas.openxmlformats.org/officeDocument/2006/relationships/image" Target="../media/image4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Relationship Id="rId4" Type="http://schemas.openxmlformats.org/officeDocument/2006/relationships/image" Target="../media/image5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Relationship Id="rId4" Type="http://schemas.openxmlformats.org/officeDocument/2006/relationships/image" Target="../media/image5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Relationship Id="rId4" Type="http://schemas.openxmlformats.org/officeDocument/2006/relationships/image" Target="../media/image5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Relationship Id="rId4" Type="http://schemas.openxmlformats.org/officeDocument/2006/relationships/image" Target="../media/image48.png"/><Relationship Id="rId5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55.png"/><Relationship Id="rId13" Type="http://schemas.openxmlformats.org/officeDocument/2006/relationships/image" Target="../media/image50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Relationship Id="rId4" Type="http://schemas.openxmlformats.org/officeDocument/2006/relationships/image" Target="../media/image42.png"/><Relationship Id="rId9" Type="http://schemas.openxmlformats.org/officeDocument/2006/relationships/image" Target="../media/image51.png"/><Relationship Id="rId14" Type="http://schemas.openxmlformats.org/officeDocument/2006/relationships/image" Target="../media/image53.png"/><Relationship Id="rId5" Type="http://schemas.openxmlformats.org/officeDocument/2006/relationships/image" Target="../media/image59.png"/><Relationship Id="rId6" Type="http://schemas.openxmlformats.org/officeDocument/2006/relationships/hyperlink" Target="https://www.advertpro.ru/" TargetMode="External"/><Relationship Id="rId7" Type="http://schemas.openxmlformats.org/officeDocument/2006/relationships/image" Target="../media/image49.png"/><Relationship Id="rId8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flipH="1">
            <a:off x="3188100" y="0"/>
            <a:ext cx="5955900" cy="514350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`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517625" y="2129163"/>
            <a:ext cx="5280600" cy="1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19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понять, что нужно поисковой системе на посадочной странице</a:t>
            </a:r>
            <a:endParaRPr i="0" sz="1900" u="none" cap="none" strike="noStrike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575625" y="4907154"/>
            <a:ext cx="12459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4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ru-RU" sz="800" u="none" cap="none" strike="noStrike">
                <a:solidFill>
                  <a:srgbClr val="21252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advertpro.ru</a:t>
            </a:r>
            <a:endParaRPr i="0" sz="8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68925" y="4907150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i="0" lang="ru-RU" sz="8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г. Москва, ул. Новодмитровская, д.5А, стр.1, оф.1204    Телефон: (495) 969-27-80, (495) 778-05-93    E-mail: info@advertpro.ru</a:t>
            </a:r>
            <a:endParaRPr i="0" sz="14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825" y="446749"/>
            <a:ext cx="4040377" cy="11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25283" l="0" r="0" t="0"/>
          <a:stretch/>
        </p:blipFill>
        <p:spPr>
          <a:xfrm>
            <a:off x="358900" y="4035675"/>
            <a:ext cx="22831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2375" y="-253900"/>
            <a:ext cx="5511275" cy="55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/>
          <p:nvPr/>
        </p:nvSpPr>
        <p:spPr>
          <a:xfrm>
            <a:off x="125" y="2086200"/>
            <a:ext cx="9144000" cy="100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2" name="Google Shape;232;p22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8343900" y="133425"/>
            <a:ext cx="46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/>
          <p:nvPr/>
        </p:nvSpPr>
        <p:spPr>
          <a:xfrm>
            <a:off x="312900" y="2266200"/>
            <a:ext cx="323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53C2B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Верная </a:t>
            </a:r>
            <a:endParaRPr sz="1500">
              <a:solidFill>
                <a:srgbClr val="53C2B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кластеризация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36" name="Google Shape;2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8925" y="1074487"/>
            <a:ext cx="6290001" cy="3305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"/>
          <p:cNvSpPr/>
          <p:nvPr/>
        </p:nvSpPr>
        <p:spPr>
          <a:xfrm>
            <a:off x="125" y="2086200"/>
            <a:ext cx="9144000" cy="100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11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8" name="Google Shape;24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382400" y="2238888"/>
            <a:ext cx="46602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Еще пример ошибки 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383C4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(как </a:t>
            </a:r>
            <a:r>
              <a:rPr lang="ru-RU">
                <a:solidFill>
                  <a:srgbClr val="F6511D"/>
                </a:solidFill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ru-RU">
                <a:solidFill>
                  <a:srgbClr val="383C4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надо)</a:t>
            </a:r>
            <a:endParaRPr>
              <a:solidFill>
                <a:srgbClr val="383C4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50" name="Google Shape;2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4379" y="844837"/>
            <a:ext cx="4867671" cy="38681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  <p:pic>
        <p:nvPicPr>
          <p:cNvPr id="251" name="Google Shape;251;p23"/>
          <p:cNvPicPr preferRelativeResize="0"/>
          <p:nvPr/>
        </p:nvPicPr>
        <p:blipFill rotWithShape="1">
          <a:blip r:embed="rId5">
            <a:alphaModFix/>
          </a:blip>
          <a:srcRect b="64428" l="68520" r="7397" t="9356"/>
          <a:stretch/>
        </p:blipFill>
        <p:spPr>
          <a:xfrm>
            <a:off x="2525750" y="2695450"/>
            <a:ext cx="1238625" cy="134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8356600" y="133425"/>
            <a:ext cx="45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12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62" name="Google Shape;2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4"/>
          <p:cNvSpPr txBox="1"/>
          <p:nvPr/>
        </p:nvSpPr>
        <p:spPr>
          <a:xfrm>
            <a:off x="313313" y="952125"/>
            <a:ext cx="4660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Анализ выдачи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64" name="Google Shape;26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288" y="1413832"/>
            <a:ext cx="8481000" cy="3119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5"/>
          <p:cNvSpPr txBox="1"/>
          <p:nvPr/>
        </p:nvSpPr>
        <p:spPr>
          <a:xfrm>
            <a:off x="8305800" y="133425"/>
            <a:ext cx="50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13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75" name="Google Shape;27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/>
          <p:nvPr/>
        </p:nvSpPr>
        <p:spPr>
          <a:xfrm>
            <a:off x="125" y="2086200"/>
            <a:ext cx="9144000" cy="100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312900" y="2256150"/>
            <a:ext cx="5832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Еще пример ошибки 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383C4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(после </a:t>
            </a:r>
            <a:r>
              <a:rPr lang="ru-RU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исправления</a:t>
            </a:r>
            <a:r>
              <a:rPr lang="ru-RU">
                <a:solidFill>
                  <a:srgbClr val="383C4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)</a:t>
            </a:r>
            <a:endParaRPr>
              <a:solidFill>
                <a:srgbClr val="383C4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78" name="Google Shape;2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3973" y="816062"/>
            <a:ext cx="5471827" cy="3925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5">
            <a:alphaModFix/>
          </a:blip>
          <a:srcRect b="67286" l="64430" r="12179" t="11549"/>
          <a:stretch/>
        </p:blipFill>
        <p:spPr>
          <a:xfrm>
            <a:off x="1867900" y="1296875"/>
            <a:ext cx="1203075" cy="10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6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6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p26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8" name="Google Shape;288;p26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6"/>
          <p:cNvSpPr txBox="1"/>
          <p:nvPr/>
        </p:nvSpPr>
        <p:spPr>
          <a:xfrm>
            <a:off x="8356600" y="133425"/>
            <a:ext cx="45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14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90" name="Google Shape;2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441638" y="1089800"/>
            <a:ext cx="323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</a:t>
            </a: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получаем</a:t>
            </a: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в итоге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92" name="Google Shape;2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72" y="1551850"/>
            <a:ext cx="8147190" cy="273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7"/>
          <p:cNvSpPr/>
          <p:nvPr/>
        </p:nvSpPr>
        <p:spPr>
          <a:xfrm>
            <a:off x="-100" y="1430975"/>
            <a:ext cx="9144000" cy="224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7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7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1" name="Google Shape;301;p27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2" name="Google Shape;302;p27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 txBox="1"/>
          <p:nvPr/>
        </p:nvSpPr>
        <p:spPr>
          <a:xfrm>
            <a:off x="8331200" y="133425"/>
            <a:ext cx="48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04" name="Google Shape;3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7"/>
          <p:cNvSpPr txBox="1"/>
          <p:nvPr/>
        </p:nvSpPr>
        <p:spPr>
          <a:xfrm>
            <a:off x="5346000" y="1686688"/>
            <a:ext cx="323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сделано</a:t>
            </a:r>
            <a:endParaRPr sz="18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06" name="Google Shape;306;p27"/>
          <p:cNvSpPr txBox="1"/>
          <p:nvPr/>
        </p:nvSpPr>
        <p:spPr>
          <a:xfrm>
            <a:off x="5346000" y="1948863"/>
            <a:ext cx="34701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Произведен анализ конкурентов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Созданы дополнительные страницы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Страницы 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оптимизированы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под ключевые запросы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4">
            <a:alphaModFix/>
          </a:blip>
          <a:srcRect b="19593" l="0" r="5222" t="27479"/>
          <a:stretch/>
        </p:blipFill>
        <p:spPr>
          <a:xfrm>
            <a:off x="-255825" y="1088700"/>
            <a:ext cx="6144000" cy="34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/>
          <p:nvPr/>
        </p:nvSpPr>
        <p:spPr>
          <a:xfrm>
            <a:off x="471300" y="2105388"/>
            <a:ext cx="5763300" cy="124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651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8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8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6" name="Google Shape;316;p28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7" name="Google Shape;317;p28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8"/>
          <p:cNvSpPr txBox="1"/>
          <p:nvPr/>
        </p:nvSpPr>
        <p:spPr>
          <a:xfrm>
            <a:off x="8356600" y="133425"/>
            <a:ext cx="45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16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19" name="Google Shape;31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382400" y="1684675"/>
            <a:ext cx="729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 каким запросам анализировать конкурентов нельзя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643325" y="2105388"/>
            <a:ext cx="63342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тот/Не прямой интент (</a:t>
            </a:r>
            <a:r>
              <a:rPr i="1"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например, “люстры для зала”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Выдача не соответствует нашему ассортименту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берем НЧ маски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2" name="Google Shape;322;p28"/>
          <p:cNvPicPr preferRelativeResize="0"/>
          <p:nvPr/>
        </p:nvPicPr>
        <p:blipFill rotWithShape="1">
          <a:blip r:embed="rId4">
            <a:alphaModFix/>
          </a:blip>
          <a:srcRect b="14612" l="0" r="51435" t="17737"/>
          <a:stretch/>
        </p:blipFill>
        <p:spPr>
          <a:xfrm>
            <a:off x="5162325" y="738053"/>
            <a:ext cx="3054555" cy="42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9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0" name="Google Shape;330;p29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1" name="Google Shape;331;p29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17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33" name="Google Shape;3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9"/>
          <p:cNvSpPr txBox="1"/>
          <p:nvPr/>
        </p:nvSpPr>
        <p:spPr>
          <a:xfrm>
            <a:off x="4010700" y="1444850"/>
            <a:ext cx="4407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делать, если у меня вся тематика НЧ и конкуренты не развиты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3909100" y="1938450"/>
            <a:ext cx="49788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Ищем смежные запросы </a:t>
            </a:r>
            <a:r>
              <a:rPr lang="ru-RU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(околотематичные)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Идем в смежные тематики </a:t>
            </a:r>
            <a:r>
              <a:rPr lang="ru-RU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(той же сферы)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Ищем синонимы и жаргонизмы/Общаемся с клиентом </a:t>
            </a:r>
            <a:r>
              <a:rPr lang="ru-RU" sz="12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(к примеру: нержавеющая сталь/нержавейка)</a:t>
            </a:r>
            <a:endParaRPr sz="1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Точно все НЧ?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6" name="Google Shape;33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6200" y="825501"/>
            <a:ext cx="4105825" cy="41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0"/>
          <p:cNvSpPr/>
          <p:nvPr/>
        </p:nvSpPr>
        <p:spPr>
          <a:xfrm>
            <a:off x="0" y="1888550"/>
            <a:ext cx="9144000" cy="163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0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0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0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6" name="Google Shape;346;p30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30"/>
          <p:cNvSpPr txBox="1"/>
          <p:nvPr/>
        </p:nvSpPr>
        <p:spPr>
          <a:xfrm>
            <a:off x="8318500" y="133425"/>
            <a:ext cx="49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18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48" name="Google Shape;34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0"/>
          <p:cNvSpPr txBox="1"/>
          <p:nvPr/>
        </p:nvSpPr>
        <p:spPr>
          <a:xfrm>
            <a:off x="382400" y="2003850"/>
            <a:ext cx="8481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итог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382400" y="2242250"/>
            <a:ext cx="34575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Анализируем не только контент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Уделяем 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достаточное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время на распределение семантики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30"/>
          <p:cNvPicPr preferRelativeResize="0"/>
          <p:nvPr/>
        </p:nvPicPr>
        <p:blipFill rotWithShape="1">
          <a:blip r:embed="rId4">
            <a:alphaModFix/>
          </a:blip>
          <a:srcRect b="8141" l="0" r="0" t="23153"/>
          <a:stretch/>
        </p:blipFill>
        <p:spPr>
          <a:xfrm>
            <a:off x="2912877" y="599550"/>
            <a:ext cx="6701025" cy="46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>
            <a:off x="312900" y="729150"/>
            <a:ext cx="3733800" cy="415290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`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7" name="Google Shape;357;p31"/>
          <p:cNvSpPr/>
          <p:nvPr/>
        </p:nvSpPr>
        <p:spPr>
          <a:xfrm>
            <a:off x="2879900" y="2148188"/>
            <a:ext cx="5080800" cy="117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1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1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1"/>
          <p:cNvSpPr txBox="1"/>
          <p:nvPr/>
        </p:nvSpPr>
        <p:spPr>
          <a:xfrm>
            <a:off x="8318500" y="133425"/>
            <a:ext cx="49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19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63" name="Google Shape;3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1"/>
          <p:cNvSpPr txBox="1"/>
          <p:nvPr/>
        </p:nvSpPr>
        <p:spPr>
          <a:xfrm>
            <a:off x="3100400" y="2148188"/>
            <a:ext cx="46398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СЯ влияет на построение структуры страницы</a:t>
            </a:r>
            <a:endParaRPr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 flipH="1">
            <a:off x="1147900" y="1171050"/>
            <a:ext cx="1648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17000">
              <a:solidFill>
                <a:srgbClr val="53C2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Автор доклада</a:t>
            </a:r>
            <a:endParaRPr i="0" sz="1800" u="none" cap="none" strike="noStrike">
              <a:solidFill>
                <a:srgbClr val="000000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75" y="726350"/>
            <a:ext cx="3289162" cy="41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3976875" y="933013"/>
            <a:ext cx="45183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900">
                <a:latin typeface="Montserrat"/>
                <a:ea typeface="Montserrat"/>
                <a:cs typeface="Montserrat"/>
                <a:sym typeface="Montserrat"/>
              </a:rPr>
              <a:t>Горнин Максим</a:t>
            </a:r>
            <a:endParaRPr b="1"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Руководитель отдела поискового продвижения AdvertPro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8C4BD"/>
              </a:buClr>
              <a:buSzPts val="1400"/>
              <a:buFont typeface="Montserrat"/>
              <a:buChar char="●"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Более 15 лет в </a:t>
            </a: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интернет</a:t>
            </a: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-маркетинге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8C4BD"/>
              </a:buClr>
              <a:buSzPts val="1400"/>
              <a:buFont typeface="Montserrat"/>
              <a:buChar char="●"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Опыт работы в самых конкурентных </a:t>
            </a: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тематиках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8C4BD"/>
              </a:buClr>
              <a:buSzPts val="1400"/>
              <a:buFont typeface="Montserrat"/>
              <a:buChar char="●"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Вывод крупных брендов на полный охват РФ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8C4BD"/>
              </a:buClr>
              <a:buSzPts val="1400"/>
              <a:buFont typeface="Montserrat"/>
              <a:buChar char="●"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Кратное увеличение клиентской базы SEO и 5-ти кратное расширение отдела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/>
          <p:nvPr/>
        </p:nvSpPr>
        <p:spPr>
          <a:xfrm>
            <a:off x="550050" y="3571338"/>
            <a:ext cx="18123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2"/>
          <p:cNvSpPr/>
          <p:nvPr/>
        </p:nvSpPr>
        <p:spPr>
          <a:xfrm>
            <a:off x="2434500" y="3570800"/>
            <a:ext cx="20181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2"/>
          <p:cNvSpPr/>
          <p:nvPr/>
        </p:nvSpPr>
        <p:spPr>
          <a:xfrm>
            <a:off x="554275" y="1748263"/>
            <a:ext cx="16731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2"/>
          <p:cNvSpPr/>
          <p:nvPr/>
        </p:nvSpPr>
        <p:spPr>
          <a:xfrm>
            <a:off x="2297775" y="1748250"/>
            <a:ext cx="11133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2"/>
          <p:cNvSpPr/>
          <p:nvPr/>
        </p:nvSpPr>
        <p:spPr>
          <a:xfrm>
            <a:off x="550038" y="2347450"/>
            <a:ext cx="14253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2"/>
          <p:cNvSpPr/>
          <p:nvPr/>
        </p:nvSpPr>
        <p:spPr>
          <a:xfrm>
            <a:off x="552550" y="2961925"/>
            <a:ext cx="38976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2"/>
          <p:cNvSpPr/>
          <p:nvPr/>
        </p:nvSpPr>
        <p:spPr>
          <a:xfrm>
            <a:off x="2044350" y="2347950"/>
            <a:ext cx="16557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2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2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0" name="Google Shape;380;p32"/>
          <p:cNvSpPr txBox="1"/>
          <p:nvPr/>
        </p:nvSpPr>
        <p:spPr>
          <a:xfrm>
            <a:off x="2282025" y="164175"/>
            <a:ext cx="593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Как СЯ влияет на построение структуры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81" name="Google Shape;381;p32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2"/>
          <p:cNvSpPr txBox="1"/>
          <p:nvPr/>
        </p:nvSpPr>
        <p:spPr>
          <a:xfrm>
            <a:off x="8303725" y="133425"/>
            <a:ext cx="50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20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83" name="Google Shape;3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7850" y="787800"/>
            <a:ext cx="3105886" cy="3982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  <p:sp>
        <p:nvSpPr>
          <p:cNvPr id="385" name="Google Shape;385;p32"/>
          <p:cNvSpPr txBox="1"/>
          <p:nvPr/>
        </p:nvSpPr>
        <p:spPr>
          <a:xfrm>
            <a:off x="482675" y="12776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Какие интенты видим: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678200" y="1815713"/>
            <a:ext cx="13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87" name="Google Shape;387;p32"/>
          <p:cNvSpPr txBox="1"/>
          <p:nvPr/>
        </p:nvSpPr>
        <p:spPr>
          <a:xfrm>
            <a:off x="2465750" y="1814075"/>
            <a:ext cx="8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Цены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673963" y="2418825"/>
            <a:ext cx="13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Отзывы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676475" y="3051200"/>
            <a:ext cx="422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Шумоизоляция/С шумоизоляцией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2168275" y="2409450"/>
            <a:ext cx="14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Как выбрать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91" name="Google Shape;391;p32"/>
          <p:cNvSpPr txBox="1"/>
          <p:nvPr/>
        </p:nvSpPr>
        <p:spPr>
          <a:xfrm>
            <a:off x="728800" y="3663588"/>
            <a:ext cx="149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 зеркалом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92" name="Google Shape;392;p32"/>
          <p:cNvSpPr txBox="1"/>
          <p:nvPr/>
        </p:nvSpPr>
        <p:spPr>
          <a:xfrm>
            <a:off x="2640275" y="3653800"/>
            <a:ext cx="18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Сколько стоит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/>
          <p:nvPr/>
        </p:nvSpPr>
        <p:spPr>
          <a:xfrm>
            <a:off x="367150" y="1952500"/>
            <a:ext cx="6922800" cy="2556000"/>
          </a:xfrm>
          <a:prstGeom prst="roundRect">
            <a:avLst>
              <a:gd fmla="val 4695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3"/>
          <p:cNvSpPr/>
          <p:nvPr/>
        </p:nvSpPr>
        <p:spPr>
          <a:xfrm>
            <a:off x="367150" y="1598200"/>
            <a:ext cx="4088100" cy="3543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33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33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3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02" name="Google Shape;402;p33"/>
          <p:cNvSpPr txBox="1"/>
          <p:nvPr/>
        </p:nvSpPr>
        <p:spPr>
          <a:xfrm>
            <a:off x="2798675" y="164175"/>
            <a:ext cx="54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Как СЯ влияет на построение структуры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3" name="Google Shape;403;p33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33"/>
          <p:cNvSpPr txBox="1"/>
          <p:nvPr/>
        </p:nvSpPr>
        <p:spPr>
          <a:xfrm>
            <a:off x="8331200" y="133425"/>
            <a:ext cx="48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21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05" name="Google Shape;4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3"/>
          <p:cNvSpPr txBox="1"/>
          <p:nvPr/>
        </p:nvSpPr>
        <p:spPr>
          <a:xfrm>
            <a:off x="582550" y="1396488"/>
            <a:ext cx="59862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Используем это в качестве контента</a:t>
            </a:r>
            <a:r>
              <a:rPr lang="ru-RU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Создаем блок установки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Прайс с ценами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отзывов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шумоизоляции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“Как выбрать”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про “зеркало”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Информацию “Сколько стоит”, от чего зависят цены и пр.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33"/>
          <p:cNvSpPr txBox="1"/>
          <p:nvPr/>
        </p:nvSpPr>
        <p:spPr>
          <a:xfrm>
            <a:off x="280450" y="1094975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дальше с этим делаем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08" name="Google Shape;408;p33"/>
          <p:cNvPicPr preferRelativeResize="0"/>
          <p:nvPr/>
        </p:nvPicPr>
        <p:blipFill rotWithShape="1">
          <a:blip r:embed="rId4">
            <a:alphaModFix/>
          </a:blip>
          <a:srcRect b="15418" l="24778" r="0" t="25819"/>
          <a:stretch/>
        </p:blipFill>
        <p:spPr>
          <a:xfrm>
            <a:off x="4952343" y="1094974"/>
            <a:ext cx="4465230" cy="348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4"/>
          <p:cNvSpPr/>
          <p:nvPr/>
        </p:nvSpPr>
        <p:spPr>
          <a:xfrm>
            <a:off x="-7175" y="1271550"/>
            <a:ext cx="9144900" cy="387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4"/>
          <p:cNvSpPr txBox="1"/>
          <p:nvPr/>
        </p:nvSpPr>
        <p:spPr>
          <a:xfrm>
            <a:off x="234375" y="900188"/>
            <a:ext cx="73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можем получить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15" name="Google Shape;415;p34"/>
          <p:cNvSpPr txBox="1"/>
          <p:nvPr/>
        </p:nvSpPr>
        <p:spPr>
          <a:xfrm>
            <a:off x="274300" y="12715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Было: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6" name="Google Shape;416;p34"/>
          <p:cNvSpPr txBox="1"/>
          <p:nvPr/>
        </p:nvSpPr>
        <p:spPr>
          <a:xfrm>
            <a:off x="4622750" y="1290600"/>
            <a:ext cx="3278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Стало</a:t>
            </a: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417" name="Google Shape;4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651" y="1590012"/>
            <a:ext cx="4239825" cy="3072162"/>
          </a:xfrm>
          <a:prstGeom prst="rect">
            <a:avLst/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8" name="Google Shape;41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73" y="1590012"/>
            <a:ext cx="4163549" cy="3072161"/>
          </a:xfrm>
          <a:prstGeom prst="rect">
            <a:avLst/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9" name="Google Shape;419;p34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34"/>
          <p:cNvSpPr txBox="1"/>
          <p:nvPr/>
        </p:nvSpPr>
        <p:spPr>
          <a:xfrm>
            <a:off x="2798675" y="164175"/>
            <a:ext cx="54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Как СЯ влияет на построение структуры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1" name="Google Shape;421;p34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34"/>
          <p:cNvSpPr txBox="1"/>
          <p:nvPr/>
        </p:nvSpPr>
        <p:spPr>
          <a:xfrm>
            <a:off x="8343900" y="133425"/>
            <a:ext cx="46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22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23" name="Google Shape;42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4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4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"/>
          <p:cNvSpPr/>
          <p:nvPr/>
        </p:nvSpPr>
        <p:spPr>
          <a:xfrm>
            <a:off x="-15175" y="2086200"/>
            <a:ext cx="9144000" cy="100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5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5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35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34" name="Google Shape;434;p35"/>
          <p:cNvSpPr txBox="1"/>
          <p:nvPr/>
        </p:nvSpPr>
        <p:spPr>
          <a:xfrm>
            <a:off x="2798675" y="164175"/>
            <a:ext cx="54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Как СЯ влияет на построение структуры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35" name="Google Shape;435;p35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35"/>
          <p:cNvSpPr txBox="1"/>
          <p:nvPr/>
        </p:nvSpPr>
        <p:spPr>
          <a:xfrm>
            <a:off x="8305800" y="133425"/>
            <a:ext cx="50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23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37" name="Google Shape;43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35"/>
          <p:cNvSpPr txBox="1"/>
          <p:nvPr/>
        </p:nvSpPr>
        <p:spPr>
          <a:xfrm>
            <a:off x="560475" y="2364000"/>
            <a:ext cx="238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по результатам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39" name="Google Shape;4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775" y="1079238"/>
            <a:ext cx="5452688" cy="3399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6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36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36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47" name="Google Shape;447;p36"/>
          <p:cNvSpPr txBox="1"/>
          <p:nvPr/>
        </p:nvSpPr>
        <p:spPr>
          <a:xfrm>
            <a:off x="2798675" y="164175"/>
            <a:ext cx="54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Как СЯ влияет на построение структуры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48" name="Google Shape;448;p36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6"/>
          <p:cNvSpPr txBox="1"/>
          <p:nvPr/>
        </p:nvSpPr>
        <p:spPr>
          <a:xfrm>
            <a:off x="8331200" y="133425"/>
            <a:ext cx="48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24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50" name="Google Shape;45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913" y="918174"/>
            <a:ext cx="8542785" cy="3648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  <p:sp>
        <p:nvSpPr>
          <p:cNvPr id="452" name="Google Shape;452;p36"/>
          <p:cNvSpPr/>
          <p:nvPr/>
        </p:nvSpPr>
        <p:spPr>
          <a:xfrm>
            <a:off x="5335975" y="1615000"/>
            <a:ext cx="3378300" cy="582900"/>
          </a:xfrm>
          <a:prstGeom prst="ellipse">
            <a:avLst/>
          </a:prstGeom>
          <a:solidFill>
            <a:srgbClr val="28C4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6"/>
          <p:cNvSpPr txBox="1"/>
          <p:nvPr/>
        </p:nvSpPr>
        <p:spPr>
          <a:xfrm>
            <a:off x="5727625" y="1698700"/>
            <a:ext cx="29145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ru-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b="1" lang="ru-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ост конверсии на 50%</a:t>
            </a:r>
            <a:endParaRPr b="1"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7"/>
          <p:cNvSpPr/>
          <p:nvPr/>
        </p:nvSpPr>
        <p:spPr>
          <a:xfrm>
            <a:off x="312900" y="729150"/>
            <a:ext cx="3733800" cy="415290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`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59" name="Google Shape;459;p37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7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7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62" name="Google Shape;462;p37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7"/>
          <p:cNvSpPr txBox="1"/>
          <p:nvPr/>
        </p:nvSpPr>
        <p:spPr>
          <a:xfrm>
            <a:off x="8331200" y="133425"/>
            <a:ext cx="480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25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64" name="Google Shape;46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7"/>
          <p:cNvSpPr txBox="1"/>
          <p:nvPr/>
        </p:nvSpPr>
        <p:spPr>
          <a:xfrm flipH="1">
            <a:off x="1189800" y="1070800"/>
            <a:ext cx="1648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17000">
              <a:solidFill>
                <a:srgbClr val="53C2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37"/>
          <p:cNvSpPr/>
          <p:nvPr/>
        </p:nvSpPr>
        <p:spPr>
          <a:xfrm>
            <a:off x="2838000" y="2092013"/>
            <a:ext cx="5080800" cy="117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37"/>
          <p:cNvSpPr txBox="1"/>
          <p:nvPr/>
        </p:nvSpPr>
        <p:spPr>
          <a:xfrm>
            <a:off x="3058500" y="2092013"/>
            <a:ext cx="46398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Подготовка блочной структуры страницы</a:t>
            </a:r>
            <a:endParaRPr sz="18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8"/>
          <p:cNvSpPr/>
          <p:nvPr/>
        </p:nvSpPr>
        <p:spPr>
          <a:xfrm>
            <a:off x="382400" y="2281825"/>
            <a:ext cx="4458600" cy="994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8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8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8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76" name="Google Shape;476;p38"/>
          <p:cNvSpPr txBox="1"/>
          <p:nvPr/>
        </p:nvSpPr>
        <p:spPr>
          <a:xfrm>
            <a:off x="2798675" y="164175"/>
            <a:ext cx="54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77" name="Google Shape;477;p38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8"/>
          <p:cNvSpPr txBox="1"/>
          <p:nvPr/>
        </p:nvSpPr>
        <p:spPr>
          <a:xfrm>
            <a:off x="8318500" y="133425"/>
            <a:ext cx="49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26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79" name="Google Shape;47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8"/>
          <p:cNvSpPr txBox="1"/>
          <p:nvPr/>
        </p:nvSpPr>
        <p:spPr>
          <a:xfrm>
            <a:off x="588200" y="2251050"/>
            <a:ext cx="4047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Нужны метрики оценки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Нужно деление на типы контента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38"/>
          <p:cNvSpPr txBox="1"/>
          <p:nvPr/>
        </p:nvSpPr>
        <p:spPr>
          <a:xfrm>
            <a:off x="313875" y="1785425"/>
            <a:ext cx="572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оцифровать важность блоков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2" name="Google Shape;482;p38"/>
          <p:cNvSpPr/>
          <p:nvPr/>
        </p:nvSpPr>
        <p:spPr>
          <a:xfrm>
            <a:off x="4572000" y="1711075"/>
            <a:ext cx="4271100" cy="2135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53C2BB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8"/>
          <p:cNvSpPr txBox="1"/>
          <p:nvPr/>
        </p:nvSpPr>
        <p:spPr>
          <a:xfrm>
            <a:off x="5139975" y="2571175"/>
            <a:ext cx="3880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Рассмотрим на примере</a:t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9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9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91" name="Google Shape;491;p39"/>
          <p:cNvSpPr txBox="1"/>
          <p:nvPr/>
        </p:nvSpPr>
        <p:spPr>
          <a:xfrm>
            <a:off x="2798675" y="164175"/>
            <a:ext cx="54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92" name="Google Shape;492;p39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9"/>
          <p:cNvSpPr txBox="1"/>
          <p:nvPr/>
        </p:nvSpPr>
        <p:spPr>
          <a:xfrm>
            <a:off x="8318500" y="133425"/>
            <a:ext cx="49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27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494" name="Google Shape;49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39"/>
          <p:cNvSpPr txBox="1"/>
          <p:nvPr/>
        </p:nvSpPr>
        <p:spPr>
          <a:xfrm>
            <a:off x="544025" y="861425"/>
            <a:ext cx="5721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Делаем анализ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96" name="Google Shape;49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25" y="1339038"/>
            <a:ext cx="7908889" cy="33993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0"/>
          <p:cNvSpPr/>
          <p:nvPr/>
        </p:nvSpPr>
        <p:spPr>
          <a:xfrm>
            <a:off x="4572000" y="2535550"/>
            <a:ext cx="2697000" cy="4617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0"/>
          <p:cNvSpPr/>
          <p:nvPr/>
        </p:nvSpPr>
        <p:spPr>
          <a:xfrm>
            <a:off x="4572000" y="3277650"/>
            <a:ext cx="3993000" cy="10857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4572000" y="1773563"/>
            <a:ext cx="2697000" cy="4617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0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0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2798675" y="164175"/>
            <a:ext cx="54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08" name="Google Shape;508;p40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40"/>
          <p:cNvSpPr txBox="1"/>
          <p:nvPr/>
        </p:nvSpPr>
        <p:spPr>
          <a:xfrm>
            <a:off x="8293100" y="133425"/>
            <a:ext cx="518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28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10" name="Google Shape;51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0"/>
          <p:cNvSpPr txBox="1"/>
          <p:nvPr/>
        </p:nvSpPr>
        <p:spPr>
          <a:xfrm>
            <a:off x="382400" y="968875"/>
            <a:ext cx="635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принять решение, каких блоков не хватает</a:t>
            </a:r>
            <a:endParaRPr sz="18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12" name="Google Shape;512;p40"/>
          <p:cNvSpPr txBox="1"/>
          <p:nvPr/>
        </p:nvSpPr>
        <p:spPr>
          <a:xfrm>
            <a:off x="4710513" y="1791300"/>
            <a:ext cx="30000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Делаем сводку по топу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3" name="Google Shape;513;p40"/>
          <p:cNvSpPr txBox="1"/>
          <p:nvPr/>
        </p:nvSpPr>
        <p:spPr>
          <a:xfrm>
            <a:off x="4826088" y="2566300"/>
            <a:ext cx="3000000" cy="400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Изучаем повторения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4" name="Google Shape;514;p40"/>
          <p:cNvSpPr txBox="1"/>
          <p:nvPr/>
        </p:nvSpPr>
        <p:spPr>
          <a:xfrm>
            <a:off x="4690725" y="3287350"/>
            <a:ext cx="3768900" cy="104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Изучаем типы и пользу блоков - можно ли их оптимизировать и будут ли они релевантны запросам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15" name="Google Shape;515;p40"/>
          <p:cNvPicPr preferRelativeResize="0"/>
          <p:nvPr/>
        </p:nvPicPr>
        <p:blipFill rotWithShape="1">
          <a:blip r:embed="rId4">
            <a:alphaModFix/>
          </a:blip>
          <a:srcRect b="2100" l="0" r="0" t="-2100"/>
          <a:stretch/>
        </p:blipFill>
        <p:spPr>
          <a:xfrm>
            <a:off x="749625" y="1184000"/>
            <a:ext cx="3768925" cy="376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6" name="Google Shape;516;p40"/>
          <p:cNvCxnSpPr/>
          <p:nvPr/>
        </p:nvCxnSpPr>
        <p:spPr>
          <a:xfrm>
            <a:off x="5826325" y="2226625"/>
            <a:ext cx="0" cy="284400"/>
          </a:xfrm>
          <a:prstGeom prst="straightConnector1">
            <a:avLst/>
          </a:prstGeom>
          <a:noFill/>
          <a:ln cap="flat" cmpd="sng" w="9525">
            <a:solidFill>
              <a:srgbClr val="53C2BB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7" name="Google Shape;517;p40"/>
          <p:cNvCxnSpPr/>
          <p:nvPr/>
        </p:nvCxnSpPr>
        <p:spPr>
          <a:xfrm>
            <a:off x="5826325" y="2984725"/>
            <a:ext cx="0" cy="284400"/>
          </a:xfrm>
          <a:prstGeom prst="straightConnector1">
            <a:avLst/>
          </a:prstGeom>
          <a:noFill/>
          <a:ln cap="flat" cmpd="sng" w="9525">
            <a:solidFill>
              <a:srgbClr val="53C2BB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1"/>
          <p:cNvSpPr/>
          <p:nvPr/>
        </p:nvSpPr>
        <p:spPr>
          <a:xfrm>
            <a:off x="0" y="2438900"/>
            <a:ext cx="9144000" cy="1177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41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41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1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26" name="Google Shape;526;p41"/>
          <p:cNvSpPr txBox="1"/>
          <p:nvPr/>
        </p:nvSpPr>
        <p:spPr>
          <a:xfrm>
            <a:off x="2798675" y="164175"/>
            <a:ext cx="5418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27" name="Google Shape;527;p41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1"/>
          <p:cNvSpPr txBox="1"/>
          <p:nvPr/>
        </p:nvSpPr>
        <p:spPr>
          <a:xfrm>
            <a:off x="8343900" y="133425"/>
            <a:ext cx="53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29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29" name="Google Shape;52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1"/>
          <p:cNvSpPr txBox="1"/>
          <p:nvPr/>
        </p:nvSpPr>
        <p:spPr>
          <a:xfrm>
            <a:off x="2353275" y="1154800"/>
            <a:ext cx="42423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Есть ли разница между построением 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под Google и под Yandex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31" name="Google Shape;531;p41"/>
          <p:cNvSpPr/>
          <p:nvPr/>
        </p:nvSpPr>
        <p:spPr>
          <a:xfrm>
            <a:off x="2021000" y="1992500"/>
            <a:ext cx="2070600" cy="2070600"/>
          </a:xfrm>
          <a:prstGeom prst="ellipse">
            <a:avLst/>
          </a:prstGeom>
          <a:solidFill>
            <a:srgbClr val="28C4BD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1"/>
          <p:cNvSpPr txBox="1"/>
          <p:nvPr/>
        </p:nvSpPr>
        <p:spPr>
          <a:xfrm>
            <a:off x="2082350" y="2490450"/>
            <a:ext cx="1947900" cy="80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Yandex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 частоте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p41"/>
          <p:cNvSpPr/>
          <p:nvPr/>
        </p:nvSpPr>
        <p:spPr>
          <a:xfrm>
            <a:off x="4923100" y="2007650"/>
            <a:ext cx="2070600" cy="2040300"/>
          </a:xfrm>
          <a:prstGeom prst="ellipse">
            <a:avLst/>
          </a:prstGeom>
          <a:solidFill>
            <a:srgbClr val="28C4BD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1"/>
          <p:cNvSpPr txBox="1"/>
          <p:nvPr/>
        </p:nvSpPr>
        <p:spPr>
          <a:xfrm>
            <a:off x="4458400" y="2489163"/>
            <a:ext cx="3000000" cy="104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Google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максимум всего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возможного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789700" y="3909650"/>
            <a:ext cx="7712700" cy="39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446050" y="3278363"/>
            <a:ext cx="8056200" cy="39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789700" y="2620725"/>
            <a:ext cx="7620900" cy="39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789700" y="1360775"/>
            <a:ext cx="7478400" cy="39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789700" y="2002000"/>
            <a:ext cx="7578900" cy="391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415200" y="3847200"/>
            <a:ext cx="5766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/>
          <p:nvPr/>
        </p:nvSpPr>
        <p:spPr>
          <a:xfrm flipH="1">
            <a:off x="415200" y="3193875"/>
            <a:ext cx="5766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415200" y="1280150"/>
            <a:ext cx="5766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415175" y="1916950"/>
            <a:ext cx="5766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15200" y="2547550"/>
            <a:ext cx="576600" cy="5232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 flipH="1">
            <a:off x="535950" y="1271950"/>
            <a:ext cx="33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 flipH="1">
            <a:off x="509700" y="1901938"/>
            <a:ext cx="33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 flipH="1">
            <a:off x="509700" y="2531925"/>
            <a:ext cx="33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 чем будем говорить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27" name="Google Shape;12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1017750" y="1371988"/>
            <a:ext cx="591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Типы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запросов, какие конкуренты, какие элементы контента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1017725" y="2001988"/>
            <a:ext cx="654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Как оцифровать важность/влияние каждого блока, что нужно для конверсий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991750" y="2631988"/>
            <a:ext cx="717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Как СЯ влияет на построение структуры страницы, на что обратить внимание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017700" y="3261950"/>
            <a:ext cx="691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Какие коммерческие факторы сейчас рулят и что может сыграть в минус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1042725" y="391963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Кейсы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" name="Google Shape;133;p15"/>
          <p:cNvSpPr txBox="1"/>
          <p:nvPr/>
        </p:nvSpPr>
        <p:spPr>
          <a:xfrm flipH="1">
            <a:off x="509675" y="3161913"/>
            <a:ext cx="33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 flipH="1">
            <a:off x="534700" y="3819600"/>
            <a:ext cx="33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5" name="Google Shape;135;p15"/>
          <p:cNvPicPr preferRelativeResize="0"/>
          <p:nvPr/>
        </p:nvPicPr>
        <p:blipFill rotWithShape="1">
          <a:blip r:embed="rId4">
            <a:alphaModFix/>
          </a:blip>
          <a:srcRect b="37730" l="15060" r="59999" t="5702"/>
          <a:stretch/>
        </p:blipFill>
        <p:spPr>
          <a:xfrm>
            <a:off x="6620575" y="458375"/>
            <a:ext cx="2072850" cy="470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/>
          <p:nvPr/>
        </p:nvSpPr>
        <p:spPr>
          <a:xfrm>
            <a:off x="4852850" y="3015125"/>
            <a:ext cx="3751500" cy="1746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651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2"/>
          <p:cNvSpPr/>
          <p:nvPr/>
        </p:nvSpPr>
        <p:spPr>
          <a:xfrm>
            <a:off x="4852725" y="1201575"/>
            <a:ext cx="3751500" cy="1746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2"/>
          <p:cNvSpPr/>
          <p:nvPr/>
        </p:nvSpPr>
        <p:spPr>
          <a:xfrm>
            <a:off x="313875" y="1201575"/>
            <a:ext cx="4321500" cy="3559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2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42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42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45" name="Google Shape;545;p42"/>
          <p:cNvSpPr txBox="1"/>
          <p:nvPr/>
        </p:nvSpPr>
        <p:spPr>
          <a:xfrm>
            <a:off x="2282025" y="164175"/>
            <a:ext cx="5935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страницы: кейс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46" name="Google Shape;546;p42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42"/>
          <p:cNvSpPr txBox="1"/>
          <p:nvPr/>
        </p:nvSpPr>
        <p:spPr>
          <a:xfrm>
            <a:off x="8293100" y="133425"/>
            <a:ext cx="51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30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48" name="Google Shape;54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2"/>
          <p:cNvSpPr txBox="1"/>
          <p:nvPr/>
        </p:nvSpPr>
        <p:spPr>
          <a:xfrm>
            <a:off x="382400" y="769888"/>
            <a:ext cx="716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Остекление, полная перестройка посадочных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0" name="Google Shape;550;p42"/>
          <p:cNvSpPr txBox="1"/>
          <p:nvPr/>
        </p:nvSpPr>
        <p:spPr>
          <a:xfrm>
            <a:off x="632400" y="1226125"/>
            <a:ext cx="3939600" cy="3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Структурирование</a:t>
            </a: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блоков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странице и приведение к виду: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Калькулятор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с вариантами остекления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Фото каталог готовых работ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Цены на остекление балкона по типу дома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 обратной связи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Виды отделочных работ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Инф. (как формируется цена, гарантия, сроки)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Отзывы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Фото наших работ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ФОС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1" name="Google Shape;551;p42"/>
          <p:cNvSpPr txBox="1"/>
          <p:nvPr/>
        </p:nvSpPr>
        <p:spPr>
          <a:xfrm>
            <a:off x="5043300" y="1099088"/>
            <a:ext cx="3751500" cy="3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53C2B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Какие блоки добавили?</a:t>
            </a:r>
            <a:endParaRPr sz="1100">
              <a:solidFill>
                <a:srgbClr val="53C2BB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Калькулятор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Цены по типу дома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Информ блоки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Блок гарантии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Отзывы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651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Какие удалили?</a:t>
            </a:r>
            <a:endParaRPr sz="1100">
              <a:solidFill>
                <a:srgbClr val="F6511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Лишние текстовые блоки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Лишние формы обратной связи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релевантный блок по ремонту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 релевантный блок с дверьми для балкона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3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3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43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2134138" y="164175"/>
            <a:ext cx="608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страницы: кейс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60" name="Google Shape;560;p43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8361675" y="133425"/>
            <a:ext cx="4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31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62" name="Google Shape;56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75" y="1401202"/>
            <a:ext cx="8480998" cy="32829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64" name="Google Shape;564;p43"/>
          <p:cNvSpPr txBox="1"/>
          <p:nvPr/>
        </p:nvSpPr>
        <p:spPr>
          <a:xfrm>
            <a:off x="280950" y="906288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Остекление, полная перестройка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4"/>
          <p:cNvSpPr/>
          <p:nvPr/>
        </p:nvSpPr>
        <p:spPr>
          <a:xfrm>
            <a:off x="890125" y="2670950"/>
            <a:ext cx="4203600" cy="646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44"/>
          <p:cNvSpPr/>
          <p:nvPr/>
        </p:nvSpPr>
        <p:spPr>
          <a:xfrm>
            <a:off x="890125" y="3458439"/>
            <a:ext cx="4203600" cy="7050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44"/>
          <p:cNvSpPr/>
          <p:nvPr/>
        </p:nvSpPr>
        <p:spPr>
          <a:xfrm>
            <a:off x="890125" y="1883488"/>
            <a:ext cx="4203600" cy="646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44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44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44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5" name="Google Shape;575;p44"/>
          <p:cNvSpPr txBox="1"/>
          <p:nvPr/>
        </p:nvSpPr>
        <p:spPr>
          <a:xfrm>
            <a:off x="2134138" y="164175"/>
            <a:ext cx="608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76" name="Google Shape;576;p44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44"/>
          <p:cNvSpPr txBox="1"/>
          <p:nvPr/>
        </p:nvSpPr>
        <p:spPr>
          <a:xfrm>
            <a:off x="8280400" y="133425"/>
            <a:ext cx="53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32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78" name="Google Shape;57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44"/>
          <p:cNvSpPr txBox="1"/>
          <p:nvPr/>
        </p:nvSpPr>
        <p:spPr>
          <a:xfrm>
            <a:off x="827250" y="1394413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Что делать, если выдача смешанная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0" name="Google Shape;580;p44"/>
          <p:cNvSpPr txBox="1"/>
          <p:nvPr/>
        </p:nvSpPr>
        <p:spPr>
          <a:xfrm>
            <a:off x="541500" y="1893813"/>
            <a:ext cx="383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Определиться с типом примеси </a:t>
            </a:r>
            <a:r>
              <a:rPr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коммерческие и/информ</a:t>
            </a:r>
            <a:r>
              <a:rPr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ационные)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1" name="Google Shape;581;p44"/>
          <p:cNvSpPr txBox="1"/>
          <p:nvPr/>
        </p:nvSpPr>
        <p:spPr>
          <a:xfrm>
            <a:off x="559825" y="2809563"/>
            <a:ext cx="498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Определиться с типом посадочных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82" name="Google Shape;582;p44"/>
          <p:cNvSpPr txBox="1"/>
          <p:nvPr/>
        </p:nvSpPr>
        <p:spPr>
          <a:xfrm>
            <a:off x="559825" y="3487688"/>
            <a:ext cx="453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Учесть все типы конкурентов и контента при прототипировании и структурировании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83" name="Google Shape;583;p44"/>
          <p:cNvPicPr preferRelativeResize="0"/>
          <p:nvPr/>
        </p:nvPicPr>
        <p:blipFill rotWithShape="1">
          <a:blip r:embed="rId4">
            <a:alphaModFix/>
          </a:blip>
          <a:srcRect b="0" l="59847" r="0" t="31332"/>
          <a:stretch/>
        </p:blipFill>
        <p:spPr>
          <a:xfrm>
            <a:off x="4869375" y="458800"/>
            <a:ext cx="3530425" cy="603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5"/>
          <p:cNvSpPr/>
          <p:nvPr/>
        </p:nvSpPr>
        <p:spPr>
          <a:xfrm>
            <a:off x="457200" y="3113875"/>
            <a:ext cx="5248200" cy="1375200"/>
          </a:xfrm>
          <a:prstGeom prst="roundRect">
            <a:avLst>
              <a:gd fmla="val 10159" name="adj"/>
            </a:avLst>
          </a:prstGeom>
          <a:noFill/>
          <a:ln cap="flat" cmpd="sng" w="9525">
            <a:solidFill>
              <a:srgbClr val="27C4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5"/>
          <p:cNvSpPr/>
          <p:nvPr/>
        </p:nvSpPr>
        <p:spPr>
          <a:xfrm>
            <a:off x="457200" y="1532700"/>
            <a:ext cx="5248200" cy="1375200"/>
          </a:xfrm>
          <a:prstGeom prst="roundRect">
            <a:avLst>
              <a:gd fmla="val 12006" name="adj"/>
            </a:avLst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45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45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45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3" name="Google Shape;593;p45"/>
          <p:cNvSpPr txBox="1"/>
          <p:nvPr/>
        </p:nvSpPr>
        <p:spPr>
          <a:xfrm>
            <a:off x="2134138" y="164175"/>
            <a:ext cx="608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94" name="Google Shape;594;p45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45"/>
          <p:cNvSpPr txBox="1"/>
          <p:nvPr/>
        </p:nvSpPr>
        <p:spPr>
          <a:xfrm>
            <a:off x="8316375" y="133425"/>
            <a:ext cx="495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33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96" name="Google Shape;59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5"/>
          <p:cNvSpPr txBox="1"/>
          <p:nvPr/>
        </p:nvSpPr>
        <p:spPr>
          <a:xfrm>
            <a:off x="312900" y="1020238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Есть ли смысл проводить аналитику по каждой странице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8" name="Google Shape;598;p45"/>
          <p:cNvSpPr txBox="1"/>
          <p:nvPr/>
        </p:nvSpPr>
        <p:spPr>
          <a:xfrm>
            <a:off x="644400" y="1452913"/>
            <a:ext cx="45912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Да</a:t>
            </a:r>
            <a:r>
              <a:rPr b="1" lang="ru-RU" sz="12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, если:</a:t>
            </a:r>
            <a:endParaRPr b="1" sz="1200">
              <a:solidFill>
                <a:srgbClr val="53C2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вас небольшое 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количество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страниц в работе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Цель - небольшое кол-во запросов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Разнотипная продукция и ее немного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45"/>
          <p:cNvSpPr txBox="1"/>
          <p:nvPr/>
        </p:nvSpPr>
        <p:spPr>
          <a:xfrm>
            <a:off x="6200700" y="1912488"/>
            <a:ext cx="251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Делаем по каждой</a:t>
            </a: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странице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0" name="Google Shape;600;p45"/>
          <p:cNvSpPr txBox="1"/>
          <p:nvPr/>
        </p:nvSpPr>
        <p:spPr>
          <a:xfrm>
            <a:off x="6200700" y="3484288"/>
            <a:ext cx="251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Делаем по типовым страницам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1" name="Google Shape;601;p45"/>
          <p:cNvSpPr txBox="1"/>
          <p:nvPr/>
        </p:nvSpPr>
        <p:spPr>
          <a:xfrm>
            <a:off x="574650" y="2914738"/>
            <a:ext cx="5130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6511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F6511D"/>
                </a:solidFill>
                <a:latin typeface="Montserrat"/>
                <a:ea typeface="Montserrat"/>
                <a:cs typeface="Montserrat"/>
                <a:sym typeface="Montserrat"/>
              </a:rPr>
              <a:t>Нет, если:</a:t>
            </a:r>
            <a:endParaRPr b="1" sz="1200">
              <a:solidFill>
                <a:srgbClr val="F651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вас большое кол-во страниц в работе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вас цель по трафику/лидам и расширению охвата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Вся продукция однотипная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762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02" name="Google Shape;602;p45"/>
          <p:cNvCxnSpPr>
            <a:stCxn id="601" idx="3"/>
            <a:endCxn id="600" idx="1"/>
          </p:cNvCxnSpPr>
          <p:nvPr/>
        </p:nvCxnSpPr>
        <p:spPr>
          <a:xfrm>
            <a:off x="5705550" y="3792088"/>
            <a:ext cx="495300" cy="0"/>
          </a:xfrm>
          <a:prstGeom prst="straightConnector1">
            <a:avLst/>
          </a:prstGeom>
          <a:noFill/>
          <a:ln cap="flat" cmpd="sng" w="9525">
            <a:solidFill>
              <a:srgbClr val="F651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3" name="Google Shape;603;p45"/>
          <p:cNvCxnSpPr>
            <a:stCxn id="589" idx="3"/>
            <a:endCxn id="599" idx="1"/>
          </p:cNvCxnSpPr>
          <p:nvPr/>
        </p:nvCxnSpPr>
        <p:spPr>
          <a:xfrm>
            <a:off x="5705400" y="2220300"/>
            <a:ext cx="495300" cy="0"/>
          </a:xfrm>
          <a:prstGeom prst="straightConnector1">
            <a:avLst/>
          </a:prstGeom>
          <a:noFill/>
          <a:ln cap="flat" cmpd="sng" w="9525">
            <a:solidFill>
              <a:srgbClr val="53C2BB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6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46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46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1" name="Google Shape;611;p46"/>
          <p:cNvSpPr txBox="1"/>
          <p:nvPr/>
        </p:nvSpPr>
        <p:spPr>
          <a:xfrm>
            <a:off x="2134138" y="164175"/>
            <a:ext cx="608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Подготовка блочной структуры страницы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2" name="Google Shape;612;p46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46"/>
          <p:cNvSpPr txBox="1"/>
          <p:nvPr/>
        </p:nvSpPr>
        <p:spPr>
          <a:xfrm>
            <a:off x="8375775" y="133425"/>
            <a:ext cx="50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34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14" name="Google Shape;61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6"/>
          <p:cNvSpPr txBox="1"/>
          <p:nvPr/>
        </p:nvSpPr>
        <p:spPr>
          <a:xfrm>
            <a:off x="4059000" y="1531900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Каких конкурентов не берем в анализ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16" name="Google Shape;616;p46"/>
          <p:cNvSpPr txBox="1"/>
          <p:nvPr/>
        </p:nvSpPr>
        <p:spPr>
          <a:xfrm>
            <a:off x="4059000" y="3414700"/>
            <a:ext cx="497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0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i="1" lang="ru-RU" sz="10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rPr>
              <a:t>Не забываем, что каждое исключение из правил может подсказать, что нужно на посадочной для конкретного ключа</a:t>
            </a:r>
            <a:endParaRPr>
              <a:solidFill>
                <a:srgbClr val="888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7" name="Google Shape;617;p46"/>
          <p:cNvSpPr txBox="1"/>
          <p:nvPr/>
        </p:nvSpPr>
        <p:spPr>
          <a:xfrm>
            <a:off x="3970100" y="1947400"/>
            <a:ext cx="5063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Другого типа страниц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Другие типы сайтов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Другой тип/ценовой сегмент продукции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низким количеством повторений при анализе СЯ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8" name="Google Shape;61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800" y="826510"/>
            <a:ext cx="3719200" cy="3719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7"/>
          <p:cNvSpPr/>
          <p:nvPr/>
        </p:nvSpPr>
        <p:spPr>
          <a:xfrm>
            <a:off x="312900" y="729150"/>
            <a:ext cx="3733800" cy="415290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`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47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47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7" name="Google Shape;627;p47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47"/>
          <p:cNvSpPr txBox="1"/>
          <p:nvPr/>
        </p:nvSpPr>
        <p:spPr>
          <a:xfrm>
            <a:off x="8293100" y="133425"/>
            <a:ext cx="51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</a:t>
            </a: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29" name="Google Shape;62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47"/>
          <p:cNvSpPr txBox="1"/>
          <p:nvPr/>
        </p:nvSpPr>
        <p:spPr>
          <a:xfrm flipH="1">
            <a:off x="1131300" y="1285375"/>
            <a:ext cx="1648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17000">
              <a:solidFill>
                <a:srgbClr val="53C2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1" name="Google Shape;631;p47"/>
          <p:cNvSpPr/>
          <p:nvPr/>
        </p:nvSpPr>
        <p:spPr>
          <a:xfrm>
            <a:off x="2931900" y="2244475"/>
            <a:ext cx="5080800" cy="117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47"/>
          <p:cNvSpPr txBox="1"/>
          <p:nvPr/>
        </p:nvSpPr>
        <p:spPr>
          <a:xfrm>
            <a:off x="3152400" y="2452250"/>
            <a:ext cx="46398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Коммерческие факторы</a:t>
            </a:r>
            <a:endParaRPr sz="18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8"/>
          <p:cNvSpPr/>
          <p:nvPr/>
        </p:nvSpPr>
        <p:spPr>
          <a:xfrm>
            <a:off x="465300" y="1867250"/>
            <a:ext cx="5084700" cy="1570200"/>
          </a:xfrm>
          <a:prstGeom prst="wedgeRoundRectCallout">
            <a:avLst>
              <a:gd fmla="val 62451" name="adj1"/>
              <a:gd fmla="val 2036" name="adj2"/>
              <a:gd fmla="val 0" name="adj3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48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48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48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1" name="Google Shape;641;p48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</a:t>
            </a: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2" name="Google Shape;642;p48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48"/>
          <p:cNvSpPr txBox="1"/>
          <p:nvPr/>
        </p:nvSpPr>
        <p:spPr>
          <a:xfrm>
            <a:off x="8280400" y="133425"/>
            <a:ext cx="53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36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44" name="Google Shape;64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48"/>
          <p:cNvSpPr txBox="1"/>
          <p:nvPr/>
        </p:nvSpPr>
        <p:spPr>
          <a:xfrm>
            <a:off x="687250" y="1867238"/>
            <a:ext cx="36366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Наличие</a:t>
            </a:r>
            <a:endParaRPr sz="12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Формат вывода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Разнообразие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Уровень цен по конкурентам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6" name="Google Shape;646;p48"/>
          <p:cNvSpPr txBox="1"/>
          <p:nvPr/>
        </p:nvSpPr>
        <p:spPr>
          <a:xfrm>
            <a:off x="466275" y="1442988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Цены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47" name="Google Shape;647;p48"/>
          <p:cNvPicPr preferRelativeResize="0"/>
          <p:nvPr/>
        </p:nvPicPr>
        <p:blipFill rotWithShape="1">
          <a:blip r:embed="rId4">
            <a:alphaModFix/>
          </a:blip>
          <a:srcRect b="10051" l="8449" r="7226" t="23379"/>
          <a:stretch/>
        </p:blipFill>
        <p:spPr>
          <a:xfrm>
            <a:off x="3907725" y="892900"/>
            <a:ext cx="5236275" cy="41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9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49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9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5" name="Google Shape;655;p49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56" name="Google Shape;656;p49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p49"/>
          <p:cNvSpPr txBox="1"/>
          <p:nvPr/>
        </p:nvSpPr>
        <p:spPr>
          <a:xfrm>
            <a:off x="8339300" y="133425"/>
            <a:ext cx="47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37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58" name="Google Shape;658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9"/>
          <p:cNvSpPr txBox="1"/>
          <p:nvPr/>
        </p:nvSpPr>
        <p:spPr>
          <a:xfrm>
            <a:off x="312900" y="800075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разнообразия цен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0" name="Google Shape;660;p49"/>
          <p:cNvSpPr txBox="1"/>
          <p:nvPr/>
        </p:nvSpPr>
        <p:spPr>
          <a:xfrm>
            <a:off x="391175" y="1227463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100">
                <a:solidFill>
                  <a:srgbClr val="F6511D"/>
                </a:solidFill>
                <a:latin typeface="Montserrat"/>
                <a:ea typeface="Montserrat"/>
                <a:cs typeface="Montserrat"/>
                <a:sym typeface="Montserrat"/>
              </a:rPr>
              <a:t>Плохо</a:t>
            </a:r>
            <a:r>
              <a:rPr b="1" lang="ru-RU" sz="1100">
                <a:solidFill>
                  <a:srgbClr val="F6511D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100">
              <a:solidFill>
                <a:srgbClr val="F651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1" name="Google Shape;661;p49"/>
          <p:cNvSpPr txBox="1"/>
          <p:nvPr/>
        </p:nvSpPr>
        <p:spPr>
          <a:xfrm>
            <a:off x="4734850" y="1219813"/>
            <a:ext cx="327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Хорошо</a:t>
            </a:r>
            <a:r>
              <a:rPr b="1" lang="ru-RU" sz="12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b="1" sz="1200">
              <a:solidFill>
                <a:srgbClr val="53C2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2" name="Google Shape;66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850" y="1564900"/>
            <a:ext cx="3576400" cy="3072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49"/>
          <p:cNvPicPr preferRelativeResize="0"/>
          <p:nvPr/>
        </p:nvPicPr>
        <p:blipFill rotWithShape="1">
          <a:blip r:embed="rId5">
            <a:alphaModFix/>
          </a:blip>
          <a:srcRect b="2296" l="0" r="0" t="0"/>
          <a:stretch/>
        </p:blipFill>
        <p:spPr>
          <a:xfrm>
            <a:off x="391175" y="1531575"/>
            <a:ext cx="4225750" cy="3098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49"/>
          <p:cNvSpPr/>
          <p:nvPr/>
        </p:nvSpPr>
        <p:spPr>
          <a:xfrm>
            <a:off x="394875" y="1268400"/>
            <a:ext cx="4094400" cy="3386100"/>
          </a:xfrm>
          <a:prstGeom prst="rect">
            <a:avLst/>
          </a:prstGeom>
          <a:noFill/>
          <a:ln cap="flat" cmpd="sng" w="9525">
            <a:solidFill>
              <a:srgbClr val="F651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49"/>
          <p:cNvSpPr/>
          <p:nvPr/>
        </p:nvSpPr>
        <p:spPr>
          <a:xfrm>
            <a:off x="4699425" y="1268175"/>
            <a:ext cx="3639000" cy="3386100"/>
          </a:xfrm>
          <a:prstGeom prst="rect">
            <a:avLst/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50"/>
          <p:cNvSpPr/>
          <p:nvPr/>
        </p:nvSpPr>
        <p:spPr>
          <a:xfrm>
            <a:off x="0" y="3378875"/>
            <a:ext cx="9144000" cy="17646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1" name="Google Shape;671;p50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50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50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74" name="Google Shape;674;p50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5" name="Google Shape;675;p50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50"/>
          <p:cNvSpPr txBox="1"/>
          <p:nvPr/>
        </p:nvSpPr>
        <p:spPr>
          <a:xfrm>
            <a:off x="8293100" y="133425"/>
            <a:ext cx="51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38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77" name="Google Shape;677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0"/>
          <p:cNvSpPr txBox="1"/>
          <p:nvPr/>
        </p:nvSpPr>
        <p:spPr>
          <a:xfrm>
            <a:off x="532800" y="892475"/>
            <a:ext cx="716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цен: негатив и позитив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679" name="Google Shape;67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04" y="1354713"/>
            <a:ext cx="4284246" cy="3215240"/>
          </a:xfrm>
          <a:prstGeom prst="rect">
            <a:avLst/>
          </a:prstGeom>
          <a:noFill/>
          <a:ln>
            <a:noFill/>
          </a:ln>
          <a:effectLst>
            <a:outerShdw blurRad="457200" rotWithShape="0" algn="bl" dir="4200000" dist="209550">
              <a:srgbClr val="D0CECE">
                <a:alpha val="30000"/>
              </a:srgbClr>
            </a:outerShdw>
          </a:effectLst>
        </p:spPr>
      </p:pic>
      <p:sp>
        <p:nvSpPr>
          <p:cNvPr id="680" name="Google Shape;680;p50"/>
          <p:cNvSpPr txBox="1"/>
          <p:nvPr/>
        </p:nvSpPr>
        <p:spPr>
          <a:xfrm>
            <a:off x="4994800" y="1422338"/>
            <a:ext cx="3417000" cy="28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3C2BB"/>
              </a:buClr>
              <a:buSzPts val="1200"/>
              <a:buFont typeface="Montserrat"/>
              <a:buChar char="+"/>
            </a:pPr>
            <a:r>
              <a:rPr b="1" lang="ru-RU" sz="12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Наличие цен положительно сказывается на ранжировании</a:t>
            </a:r>
            <a:endParaRPr b="1" sz="1200">
              <a:solidFill>
                <a:srgbClr val="53C2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53C2B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-"/>
            </a:pPr>
            <a:r>
              <a:rPr b="1" lang="ru-RU" sz="1200">
                <a:solidFill>
                  <a:srgbClr val="F6511D"/>
                </a:solidFill>
                <a:latin typeface="Montserrat"/>
                <a:ea typeface="Montserrat"/>
                <a:cs typeface="Montserrat"/>
                <a:sym typeface="Montserrat"/>
              </a:rPr>
              <a:t>Неестественные</a:t>
            </a:r>
            <a:r>
              <a:rPr b="1" lang="ru-RU" sz="1200">
                <a:solidFill>
                  <a:srgbClr val="F6511D"/>
                </a:solidFill>
                <a:latin typeface="Montserrat"/>
                <a:ea typeface="Montserrat"/>
                <a:cs typeface="Montserrat"/>
                <a:sym typeface="Montserrat"/>
              </a:rPr>
              <a:t> цены способствуют стагнации</a:t>
            </a:r>
            <a:endParaRPr b="1" sz="1200">
              <a:solidFill>
                <a:srgbClr val="F6511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Схожие цены в услуговых тематиках оказывают негативное влияние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1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51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51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8" name="Google Shape;688;p51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9" name="Google Shape;689;p51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51"/>
          <p:cNvSpPr txBox="1"/>
          <p:nvPr/>
        </p:nvSpPr>
        <p:spPr>
          <a:xfrm>
            <a:off x="8280400" y="133425"/>
            <a:ext cx="53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39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691" name="Google Shape;6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51"/>
          <p:cNvSpPr txBox="1"/>
          <p:nvPr/>
        </p:nvSpPr>
        <p:spPr>
          <a:xfrm>
            <a:off x="382400" y="1105150"/>
            <a:ext cx="716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цен: негатив и позитив </a:t>
            </a:r>
            <a:r>
              <a:rPr lang="ru-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(до правок цен)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93" name="Google Shape;69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500" y="1793875"/>
            <a:ext cx="8480999" cy="281752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4200000" dist="142875">
              <a:srgbClr val="D0CECE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312900" y="729150"/>
            <a:ext cx="3733800" cy="4152900"/>
          </a:xfrm>
          <a:prstGeom prst="rtTriangle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 Light"/>
                <a:ea typeface="Montserrat Light"/>
                <a:cs typeface="Montserrat Light"/>
                <a:sym typeface="Montserrat Light"/>
              </a:rPr>
              <a:t>`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2714275" y="2090950"/>
            <a:ext cx="5080800" cy="1173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2714275" y="2090950"/>
            <a:ext cx="50808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26417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анализ конкурентов при сборе СЯ влияет на </a:t>
            </a:r>
            <a:r>
              <a:rPr lang="ru-RU" sz="18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результаты</a:t>
            </a:r>
            <a:endParaRPr sz="18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 flipH="1">
            <a:off x="1348925" y="1132913"/>
            <a:ext cx="1648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17000">
              <a:solidFill>
                <a:srgbClr val="53C2B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52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52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52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01" name="Google Shape;701;p52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02" name="Google Shape;702;p52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52"/>
          <p:cNvSpPr txBox="1"/>
          <p:nvPr/>
        </p:nvSpPr>
        <p:spPr>
          <a:xfrm>
            <a:off x="8318500" y="133425"/>
            <a:ext cx="49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40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04" name="Google Shape;70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52"/>
          <p:cNvSpPr txBox="1"/>
          <p:nvPr/>
        </p:nvSpPr>
        <p:spPr>
          <a:xfrm>
            <a:off x="382400" y="1085763"/>
            <a:ext cx="716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цен: негатив и позитив </a:t>
            </a:r>
            <a:r>
              <a:rPr lang="ru-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(после изменения цен)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06" name="Google Shape;70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75" y="1760938"/>
            <a:ext cx="8481000" cy="2808085"/>
          </a:xfrm>
          <a:prstGeom prst="rect">
            <a:avLst/>
          </a:prstGeom>
          <a:noFill/>
          <a:ln>
            <a:noFill/>
          </a:ln>
          <a:effectLst>
            <a:outerShdw blurRad="214313" rotWithShape="0" algn="bl" dir="4200000" dist="161925">
              <a:srgbClr val="EFEFEF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3"/>
          <p:cNvSpPr/>
          <p:nvPr/>
        </p:nvSpPr>
        <p:spPr>
          <a:xfrm>
            <a:off x="0" y="3136900"/>
            <a:ext cx="9144000" cy="1998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53"/>
          <p:cNvSpPr/>
          <p:nvPr/>
        </p:nvSpPr>
        <p:spPr>
          <a:xfrm>
            <a:off x="4382850" y="1663075"/>
            <a:ext cx="3410400" cy="1829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53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53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53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16" name="Google Shape;716;p53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7" name="Google Shape;717;p53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53"/>
          <p:cNvSpPr txBox="1"/>
          <p:nvPr/>
        </p:nvSpPr>
        <p:spPr>
          <a:xfrm>
            <a:off x="8339300" y="133425"/>
            <a:ext cx="47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41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19" name="Google Shape;71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3"/>
          <p:cNvSpPr txBox="1"/>
          <p:nvPr/>
        </p:nvSpPr>
        <p:spPr>
          <a:xfrm>
            <a:off x="4569150" y="1745500"/>
            <a:ext cx="3037800" cy="1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Размер ассортимента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Тип ассортимента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Мнимый ассортимент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400"/>
              <a:buFont typeface="Montserrat"/>
              <a:buChar char="●"/>
            </a:pPr>
            <a:r>
              <a:rPr lang="ru-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Соответствие топу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53"/>
          <p:cNvSpPr txBox="1"/>
          <p:nvPr/>
        </p:nvSpPr>
        <p:spPr>
          <a:xfrm>
            <a:off x="4302625" y="1177350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ассортимента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22" name="Google Shape;722;p53"/>
          <p:cNvPicPr preferRelativeResize="0"/>
          <p:nvPr/>
        </p:nvPicPr>
        <p:blipFill rotWithShape="1">
          <a:blip r:embed="rId4">
            <a:alphaModFix/>
          </a:blip>
          <a:srcRect b="0" l="0" r="29927" t="16142"/>
          <a:stretch/>
        </p:blipFill>
        <p:spPr>
          <a:xfrm>
            <a:off x="1298200" y="1353975"/>
            <a:ext cx="3160150" cy="3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54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54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54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0" name="Google Shape;730;p54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31" name="Google Shape;731;p54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4"/>
          <p:cNvSpPr txBox="1"/>
          <p:nvPr/>
        </p:nvSpPr>
        <p:spPr>
          <a:xfrm>
            <a:off x="8339300" y="133425"/>
            <a:ext cx="47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42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33" name="Google Shape;73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54"/>
          <p:cNvSpPr txBox="1"/>
          <p:nvPr/>
        </p:nvSpPr>
        <p:spPr>
          <a:xfrm>
            <a:off x="313875" y="1412038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</a:t>
            </a: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ейс </a:t>
            </a: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 расширению ассортимента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35" name="Google Shape;73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00" y="2510460"/>
            <a:ext cx="8481000" cy="20826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  <p:pic>
        <p:nvPicPr>
          <p:cNvPr id="736" name="Google Shape;73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799281"/>
            <a:ext cx="4222800" cy="16410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5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5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5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4" name="Google Shape;744;p55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45" name="Google Shape;745;p55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5"/>
          <p:cNvSpPr txBox="1"/>
          <p:nvPr/>
        </p:nvSpPr>
        <p:spPr>
          <a:xfrm>
            <a:off x="8339300" y="133425"/>
            <a:ext cx="47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43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47" name="Google Shape;74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55"/>
          <p:cNvSpPr txBox="1"/>
          <p:nvPr/>
        </p:nvSpPr>
        <p:spPr>
          <a:xfrm>
            <a:off x="252750" y="1341238"/>
            <a:ext cx="6375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</a:t>
            </a: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ейс </a:t>
            </a:r>
            <a:r>
              <a:rPr lang="ru-RU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(мнимый ассортимент)</a:t>
            </a:r>
            <a:endParaRPr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49" name="Google Shape;74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300" y="1874359"/>
            <a:ext cx="8481001" cy="20061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6"/>
          <p:cNvSpPr/>
          <p:nvPr/>
        </p:nvSpPr>
        <p:spPr>
          <a:xfrm>
            <a:off x="464025" y="1536975"/>
            <a:ext cx="3482400" cy="13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651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56"/>
          <p:cNvSpPr/>
          <p:nvPr/>
        </p:nvSpPr>
        <p:spPr>
          <a:xfrm>
            <a:off x="464025" y="3111600"/>
            <a:ext cx="3482400" cy="1375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3C2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56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56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56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9" name="Google Shape;759;p56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60" name="Google Shape;760;p56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56"/>
          <p:cNvSpPr txBox="1"/>
          <p:nvPr/>
        </p:nvSpPr>
        <p:spPr>
          <a:xfrm>
            <a:off x="8339300" y="133425"/>
            <a:ext cx="47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44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62" name="Google Shape;76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56"/>
          <p:cNvSpPr txBox="1"/>
          <p:nvPr/>
        </p:nvSpPr>
        <p:spPr>
          <a:xfrm>
            <a:off x="382388" y="995363"/>
            <a:ext cx="716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ассортимента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64" name="Google Shape;764;p56"/>
          <p:cNvSpPr txBox="1"/>
          <p:nvPr/>
        </p:nvSpPr>
        <p:spPr>
          <a:xfrm>
            <a:off x="1488912" y="1495275"/>
            <a:ext cx="31971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100"/>
              <a:buFont typeface="Montserrat"/>
              <a:buChar char="➔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Ассортимента нет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100"/>
              <a:buFont typeface="Montserrat"/>
              <a:buChar char="➔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клиента товаров нет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100"/>
              <a:buFont typeface="Montserrat"/>
              <a:buChar char="➔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Подбирать нельзя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65" name="Google Shape;76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775" y="915600"/>
            <a:ext cx="4574026" cy="3726649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56"/>
          <p:cNvSpPr txBox="1"/>
          <p:nvPr/>
        </p:nvSpPr>
        <p:spPr>
          <a:xfrm>
            <a:off x="1347863" y="3241175"/>
            <a:ext cx="36348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-29845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100"/>
              <a:buFont typeface="Montserrat"/>
              <a:buChar char="●"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Генерация ассортимента,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исходя из размерной 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линейки клиента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7" name="Google Shape;767;p56"/>
          <p:cNvSpPr/>
          <p:nvPr/>
        </p:nvSpPr>
        <p:spPr>
          <a:xfrm>
            <a:off x="525463" y="1847750"/>
            <a:ext cx="918600" cy="918600"/>
          </a:xfrm>
          <a:prstGeom prst="mathMultiply">
            <a:avLst>
              <a:gd fmla="val 23520" name="adj1"/>
            </a:avLst>
          </a:prstGeom>
          <a:solidFill>
            <a:srgbClr val="F651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56"/>
          <p:cNvSpPr txBox="1"/>
          <p:nvPr/>
        </p:nvSpPr>
        <p:spPr>
          <a:xfrm>
            <a:off x="568713" y="153697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6511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Проблема:</a:t>
            </a:r>
            <a:endParaRPr>
              <a:solidFill>
                <a:srgbClr val="F6511D"/>
              </a:solidFill>
            </a:endParaRPr>
          </a:p>
        </p:txBody>
      </p:sp>
      <p:sp>
        <p:nvSpPr>
          <p:cNvPr id="769" name="Google Shape;769;p56"/>
          <p:cNvSpPr/>
          <p:nvPr/>
        </p:nvSpPr>
        <p:spPr>
          <a:xfrm>
            <a:off x="701513" y="3583925"/>
            <a:ext cx="678300" cy="6492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56"/>
          <p:cNvSpPr txBox="1"/>
          <p:nvPr/>
        </p:nvSpPr>
        <p:spPr>
          <a:xfrm>
            <a:off x="585263" y="32209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53C2B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Решение:</a:t>
            </a:r>
            <a:endParaRPr>
              <a:solidFill>
                <a:srgbClr val="53C2BB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7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57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57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8" name="Google Shape;778;p57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79" name="Google Shape;779;p57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57"/>
          <p:cNvSpPr txBox="1"/>
          <p:nvPr/>
        </p:nvSpPr>
        <p:spPr>
          <a:xfrm>
            <a:off x="8216975" y="133425"/>
            <a:ext cx="59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45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81" name="Google Shape;78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57"/>
          <p:cNvSpPr txBox="1"/>
          <p:nvPr/>
        </p:nvSpPr>
        <p:spPr>
          <a:xfrm>
            <a:off x="576475" y="856425"/>
            <a:ext cx="716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ассортимента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83" name="Google Shape;78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375" y="1271925"/>
            <a:ext cx="7568606" cy="3326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8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9" name="Google Shape;789;p58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58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1" name="Google Shape;791;p58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92" name="Google Shape;792;p58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3" name="Google Shape;793;p58"/>
          <p:cNvSpPr txBox="1"/>
          <p:nvPr/>
        </p:nvSpPr>
        <p:spPr>
          <a:xfrm>
            <a:off x="8280400" y="133425"/>
            <a:ext cx="531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46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794" name="Google Shape;79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8"/>
          <p:cNvSpPr txBox="1"/>
          <p:nvPr/>
        </p:nvSpPr>
        <p:spPr>
          <a:xfrm>
            <a:off x="546138" y="889363"/>
            <a:ext cx="716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Влияние ассортимента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96" name="Google Shape;79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12" y="1304867"/>
            <a:ext cx="7944601" cy="32603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9"/>
          <p:cNvSpPr/>
          <p:nvPr/>
        </p:nvSpPr>
        <p:spPr>
          <a:xfrm>
            <a:off x="2921500" y="2025813"/>
            <a:ext cx="1254000" cy="415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59"/>
          <p:cNvSpPr/>
          <p:nvPr/>
        </p:nvSpPr>
        <p:spPr>
          <a:xfrm>
            <a:off x="3664638" y="2745038"/>
            <a:ext cx="1254000" cy="415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  <a:effectLst>
            <a:outerShdw blurRad="57150" rotWithShape="0" algn="bl" dir="5400000" dist="19050">
              <a:srgbClr val="B7B7B7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59"/>
          <p:cNvSpPr/>
          <p:nvPr/>
        </p:nvSpPr>
        <p:spPr>
          <a:xfrm>
            <a:off x="2232563" y="2745038"/>
            <a:ext cx="1254000" cy="415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59"/>
          <p:cNvSpPr/>
          <p:nvPr/>
        </p:nvSpPr>
        <p:spPr>
          <a:xfrm>
            <a:off x="800498" y="2751313"/>
            <a:ext cx="1254000" cy="415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59"/>
          <p:cNvSpPr/>
          <p:nvPr/>
        </p:nvSpPr>
        <p:spPr>
          <a:xfrm>
            <a:off x="1431835" y="3502600"/>
            <a:ext cx="1254000" cy="415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59"/>
          <p:cNvSpPr/>
          <p:nvPr/>
        </p:nvSpPr>
        <p:spPr>
          <a:xfrm>
            <a:off x="2921500" y="3509263"/>
            <a:ext cx="1254000" cy="415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59"/>
          <p:cNvSpPr/>
          <p:nvPr/>
        </p:nvSpPr>
        <p:spPr>
          <a:xfrm>
            <a:off x="1431825" y="2028938"/>
            <a:ext cx="1254000" cy="4155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59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59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59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1" name="Google Shape;811;p59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Коммерческие факторы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12" name="Google Shape;812;p59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p59"/>
          <p:cNvSpPr txBox="1"/>
          <p:nvPr/>
        </p:nvSpPr>
        <p:spPr>
          <a:xfrm>
            <a:off x="8339300" y="133425"/>
            <a:ext cx="472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47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14" name="Google Shape;81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59"/>
          <p:cNvSpPr txBox="1"/>
          <p:nvPr/>
        </p:nvSpPr>
        <p:spPr>
          <a:xfrm>
            <a:off x="384813" y="1283463"/>
            <a:ext cx="5373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ru-RU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Какие еще </a:t>
            </a:r>
            <a:r>
              <a:rPr b="1" lang="ru-RU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ком</a:t>
            </a:r>
            <a:r>
              <a:rPr b="1" lang="ru-RU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мерческие</a:t>
            </a:r>
            <a:r>
              <a:rPr b="1" lang="ru-RU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блоки могут быть?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6" name="Google Shape;816;p59"/>
          <p:cNvPicPr preferRelativeResize="0"/>
          <p:nvPr/>
        </p:nvPicPr>
        <p:blipFill rotWithShape="1">
          <a:blip r:embed="rId4">
            <a:alphaModFix/>
          </a:blip>
          <a:srcRect b="6983" l="7163" r="7351" t="7334"/>
          <a:stretch/>
        </p:blipFill>
        <p:spPr>
          <a:xfrm>
            <a:off x="5671425" y="1283475"/>
            <a:ext cx="2843300" cy="28498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  <p:sp>
        <p:nvSpPr>
          <p:cNvPr id="817" name="Google Shape;817;p59"/>
          <p:cNvSpPr txBox="1"/>
          <p:nvPr/>
        </p:nvSpPr>
        <p:spPr>
          <a:xfrm>
            <a:off x="6505063" y="4165300"/>
            <a:ext cx="1176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Подборка</a:t>
            </a:r>
            <a:endParaRPr sz="13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18" name="Google Shape;818;p59"/>
          <p:cNvSpPr txBox="1"/>
          <p:nvPr/>
        </p:nvSpPr>
        <p:spPr>
          <a:xfrm>
            <a:off x="1542825" y="2048713"/>
            <a:ext cx="99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Фильтры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19" name="Google Shape;819;p59"/>
          <p:cNvSpPr txBox="1"/>
          <p:nvPr/>
        </p:nvSpPr>
        <p:spPr>
          <a:xfrm>
            <a:off x="3144700" y="2033963"/>
            <a:ext cx="80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Сроки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20" name="Google Shape;820;p59"/>
          <p:cNvSpPr txBox="1"/>
          <p:nvPr/>
        </p:nvSpPr>
        <p:spPr>
          <a:xfrm>
            <a:off x="990998" y="2774413"/>
            <a:ext cx="873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Скидки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21" name="Google Shape;821;p59"/>
          <p:cNvSpPr txBox="1"/>
          <p:nvPr/>
        </p:nvSpPr>
        <p:spPr>
          <a:xfrm>
            <a:off x="3796038" y="2768138"/>
            <a:ext cx="99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Наличие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22" name="Google Shape;822;p59"/>
          <p:cNvSpPr txBox="1"/>
          <p:nvPr/>
        </p:nvSpPr>
        <p:spPr>
          <a:xfrm>
            <a:off x="2495813" y="2768138"/>
            <a:ext cx="72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Фото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23" name="Google Shape;823;p59"/>
          <p:cNvSpPr txBox="1"/>
          <p:nvPr/>
        </p:nvSpPr>
        <p:spPr>
          <a:xfrm>
            <a:off x="3060325" y="3532363"/>
            <a:ext cx="90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Отзывы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24" name="Google Shape;824;p59"/>
          <p:cNvSpPr txBox="1"/>
          <p:nvPr/>
        </p:nvSpPr>
        <p:spPr>
          <a:xfrm>
            <a:off x="1563235" y="3525700"/>
            <a:ext cx="99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Доставка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0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60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1" name="Google Shape;831;p60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2" name="Google Shape;832;p60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60"/>
          <p:cNvSpPr txBox="1"/>
          <p:nvPr/>
        </p:nvSpPr>
        <p:spPr>
          <a:xfrm>
            <a:off x="8305800" y="133425"/>
            <a:ext cx="505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48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34" name="Google Shape;8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60"/>
          <p:cNvSpPr txBox="1"/>
          <p:nvPr/>
        </p:nvSpPr>
        <p:spPr>
          <a:xfrm>
            <a:off x="3585275" y="164175"/>
            <a:ext cx="463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Как итог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36" name="Google Shape;836;p60"/>
          <p:cNvSpPr txBox="1"/>
          <p:nvPr/>
        </p:nvSpPr>
        <p:spPr>
          <a:xfrm>
            <a:off x="849527" y="2370513"/>
            <a:ext cx="4286100" cy="18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Мы смотрим СЯ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Мы понимаем, чем занимается клиент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Мы общаемся с клиентом и понимаем потребность его клиентов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C4B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Конкуренты не всегда развиты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7" name="Google Shape;837;p60"/>
          <p:cNvSpPr txBox="1"/>
          <p:nvPr/>
        </p:nvSpPr>
        <p:spPr>
          <a:xfrm>
            <a:off x="666700" y="1151300"/>
            <a:ext cx="40335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Нужно ли выдумывать свои блоки, если их нет у конкурентов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8" name="Google Shape;838;p60"/>
          <p:cNvSpPr txBox="1"/>
          <p:nvPr/>
        </p:nvSpPr>
        <p:spPr>
          <a:xfrm>
            <a:off x="730200" y="206252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53C2BB"/>
                </a:solidFill>
                <a:latin typeface="Montserrat"/>
                <a:ea typeface="Montserrat"/>
                <a:cs typeface="Montserrat"/>
                <a:sym typeface="Montserrat"/>
              </a:rPr>
              <a:t>Да, нужно</a:t>
            </a:r>
            <a:endParaRPr sz="1700">
              <a:solidFill>
                <a:srgbClr val="53C2BB"/>
              </a:solidFill>
            </a:endParaRPr>
          </a:p>
        </p:txBody>
      </p:sp>
      <p:sp>
        <p:nvSpPr>
          <p:cNvPr id="839" name="Google Shape;839;p60"/>
          <p:cNvSpPr txBox="1"/>
          <p:nvPr/>
        </p:nvSpPr>
        <p:spPr>
          <a:xfrm>
            <a:off x="730200" y="248787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отому что: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0" name="Google Shape;84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400" y="1871225"/>
            <a:ext cx="798100" cy="7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0200" y="702776"/>
            <a:ext cx="4182150" cy="41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61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7" name="Google Shape;847;p61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61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9" name="Google Shape;849;p61"/>
          <p:cNvSpPr/>
          <p:nvPr/>
        </p:nvSpPr>
        <p:spPr>
          <a:xfrm>
            <a:off x="8202613" y="354806"/>
            <a:ext cx="638179" cy="477441"/>
          </a:xfrm>
          <a:custGeom>
            <a:rect b="b" l="l" r="r" t="t"/>
            <a:pathLst>
              <a:path extrusionOk="0" h="3607" w="3616">
                <a:moveTo>
                  <a:pt x="1130" y="2057"/>
                </a:moveTo>
                <a:lnTo>
                  <a:pt x="1130" y="3157"/>
                </a:lnTo>
                <a:lnTo>
                  <a:pt x="678" y="3157"/>
                </a:lnTo>
                <a:lnTo>
                  <a:pt x="678" y="2348"/>
                </a:lnTo>
                <a:lnTo>
                  <a:pt x="757" y="2427"/>
                </a:lnTo>
                <a:lnTo>
                  <a:pt x="1130" y="2057"/>
                </a:lnTo>
                <a:close/>
                <a:moveTo>
                  <a:pt x="2034" y="1588"/>
                </a:moveTo>
                <a:lnTo>
                  <a:pt x="2486" y="1701"/>
                </a:lnTo>
                <a:lnTo>
                  <a:pt x="2486" y="3157"/>
                </a:lnTo>
                <a:lnTo>
                  <a:pt x="2034" y="3157"/>
                </a:lnTo>
                <a:lnTo>
                  <a:pt x="2034" y="1588"/>
                </a:lnTo>
                <a:close/>
                <a:moveTo>
                  <a:pt x="1685" y="1502"/>
                </a:moveTo>
                <a:lnTo>
                  <a:pt x="1807" y="1532"/>
                </a:lnTo>
                <a:lnTo>
                  <a:pt x="1807" y="3157"/>
                </a:lnTo>
                <a:lnTo>
                  <a:pt x="1355" y="3157"/>
                </a:lnTo>
                <a:lnTo>
                  <a:pt x="1355" y="1831"/>
                </a:lnTo>
                <a:lnTo>
                  <a:pt x="1685" y="1502"/>
                </a:lnTo>
                <a:close/>
                <a:moveTo>
                  <a:pt x="2936" y="1261"/>
                </a:moveTo>
                <a:lnTo>
                  <a:pt x="3164" y="1396"/>
                </a:lnTo>
                <a:lnTo>
                  <a:pt x="3164" y="3157"/>
                </a:lnTo>
                <a:lnTo>
                  <a:pt x="2712" y="3157"/>
                </a:lnTo>
                <a:lnTo>
                  <a:pt x="2712" y="1634"/>
                </a:lnTo>
                <a:lnTo>
                  <a:pt x="2936" y="1261"/>
                </a:lnTo>
                <a:close/>
                <a:moveTo>
                  <a:pt x="3164" y="226"/>
                </a:moveTo>
                <a:lnTo>
                  <a:pt x="3148" y="1126"/>
                </a:lnTo>
                <a:lnTo>
                  <a:pt x="2859" y="951"/>
                </a:lnTo>
                <a:lnTo>
                  <a:pt x="2539" y="1483"/>
                </a:lnTo>
                <a:lnTo>
                  <a:pt x="1616" y="1253"/>
                </a:lnTo>
                <a:lnTo>
                  <a:pt x="757" y="2109"/>
                </a:lnTo>
                <a:lnTo>
                  <a:pt x="598" y="1949"/>
                </a:lnTo>
                <a:lnTo>
                  <a:pt x="1547" y="1003"/>
                </a:lnTo>
                <a:lnTo>
                  <a:pt x="2432" y="1223"/>
                </a:lnTo>
                <a:lnTo>
                  <a:pt x="2665" y="836"/>
                </a:lnTo>
                <a:lnTo>
                  <a:pt x="2376" y="663"/>
                </a:lnTo>
                <a:lnTo>
                  <a:pt x="3164" y="226"/>
                </a:lnTo>
                <a:close/>
                <a:moveTo>
                  <a:pt x="0" y="0"/>
                </a:moveTo>
                <a:lnTo>
                  <a:pt x="226" y="0"/>
                </a:lnTo>
                <a:lnTo>
                  <a:pt x="226" y="3381"/>
                </a:lnTo>
                <a:lnTo>
                  <a:pt x="3616" y="3381"/>
                </a:lnTo>
                <a:lnTo>
                  <a:pt x="3616" y="3607"/>
                </a:lnTo>
                <a:lnTo>
                  <a:pt x="0" y="3607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0" name="Google Shape;85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075" y="280381"/>
            <a:ext cx="5503214" cy="15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4183" y="1644461"/>
            <a:ext cx="581307" cy="37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0513" y="976599"/>
            <a:ext cx="541800" cy="5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61"/>
          <p:cNvSpPr txBox="1"/>
          <p:nvPr/>
        </p:nvSpPr>
        <p:spPr>
          <a:xfrm>
            <a:off x="826425" y="2335003"/>
            <a:ext cx="5990700" cy="180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Телефон:</a:t>
            </a:r>
            <a:r>
              <a:rPr lang="ru-RU" sz="1700">
                <a:solidFill>
                  <a:srgbClr val="B6C5C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1700">
                <a:solidFill>
                  <a:srgbClr val="00BEB4"/>
                </a:solidFill>
                <a:latin typeface="Montserrat"/>
                <a:ea typeface="Montserrat"/>
                <a:cs typeface="Montserrat"/>
                <a:sym typeface="Montserrat"/>
              </a:rPr>
              <a:t>+7 (495) 969-27-80</a:t>
            </a:r>
            <a:endParaRPr sz="1700">
              <a:solidFill>
                <a:srgbClr val="00BEB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Email:</a:t>
            </a:r>
            <a:r>
              <a:rPr lang="ru-RU" sz="1700">
                <a:solidFill>
                  <a:srgbClr val="B6C5C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sz="1700">
                <a:solidFill>
                  <a:srgbClr val="00BEB4"/>
                </a:solidFill>
                <a:latin typeface="Montserrat"/>
                <a:ea typeface="Montserrat"/>
                <a:cs typeface="Montserrat"/>
                <a:sym typeface="Montserrat"/>
              </a:rPr>
              <a:t>client@advertpro.ru</a:t>
            </a:r>
            <a:endParaRPr sz="1700">
              <a:solidFill>
                <a:srgbClr val="00BEB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Сайт:</a:t>
            </a:r>
            <a:r>
              <a:rPr lang="ru-RU" sz="1700">
                <a:solidFill>
                  <a:srgbClr val="B6C5C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sz="1700">
                <a:solidFill>
                  <a:srgbClr val="00BEB4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www.advertpro.ru</a:t>
            </a:r>
            <a:endParaRPr sz="1700">
              <a:solidFill>
                <a:srgbClr val="00BEB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-RU" sz="17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Адрес: </a:t>
            </a:r>
            <a:r>
              <a:rPr lang="ru-RU" sz="1700">
                <a:solidFill>
                  <a:srgbClr val="383C48"/>
                </a:solidFill>
                <a:latin typeface="Montserrat"/>
                <a:ea typeface="Montserrat"/>
                <a:cs typeface="Montserrat"/>
                <a:sym typeface="Montserrat"/>
              </a:rPr>
              <a:t>Москва, м. Дмитровская, ул. Новодмитровская, 5А, стр.1, оф.1204</a:t>
            </a:r>
            <a:endParaRPr sz="1700">
              <a:solidFill>
                <a:srgbClr val="383C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4" name="Google Shape;854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625" y="2317013"/>
            <a:ext cx="202369" cy="20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250" y="2749369"/>
            <a:ext cx="229163" cy="22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2975" y="3700781"/>
            <a:ext cx="267075" cy="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108" y="3191756"/>
            <a:ext cx="202369" cy="202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202625" y="2194884"/>
            <a:ext cx="478631" cy="63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60520" y="2880596"/>
            <a:ext cx="541800" cy="55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6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60513" y="3482903"/>
            <a:ext cx="541800" cy="57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6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60538" y="4113731"/>
            <a:ext cx="541781" cy="57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5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/>
        </p:nvSpPr>
        <p:spPr>
          <a:xfrm>
            <a:off x="570100" y="2085888"/>
            <a:ext cx="48864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Часто ведутся не те ключи и не на те посадочные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Собираются ключи с избытком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Нет 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четкого 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определения,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какие ключи брать в работу и на какие посадочные делать распределение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490475" y="1846700"/>
            <a:ext cx="5145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Проблематика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9600" y="835500"/>
            <a:ext cx="3886825" cy="38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125" y="2086200"/>
            <a:ext cx="9144000" cy="100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3" name="Google Shape;173;p18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550450" y="2266200"/>
            <a:ext cx="221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Неверная кластеризация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829" y="893750"/>
            <a:ext cx="4205522" cy="36978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888888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7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778250" y="985138"/>
            <a:ext cx="2476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Ошибки и выводы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778250" y="1489013"/>
            <a:ext cx="4410300" cy="2988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651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947525" y="1489013"/>
            <a:ext cx="4004700" cy="30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Кластеризация сделана не верно, конкуренты проанализированы недостаточно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 конкурентов разные посадочные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Будет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не эффективно работать с таким СЯ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6511D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более эффективного продвижения требуется перераспределение запросов на другие посадочные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2" name="Google Shape;192;p19"/>
          <p:cNvPicPr preferRelativeResize="0"/>
          <p:nvPr/>
        </p:nvPicPr>
        <p:blipFill rotWithShape="1">
          <a:blip r:embed="rId4">
            <a:alphaModFix/>
          </a:blip>
          <a:srcRect b="16960" l="-1305" r="59320" t="31535"/>
          <a:stretch/>
        </p:blipFill>
        <p:spPr>
          <a:xfrm flipH="1">
            <a:off x="5319175" y="696000"/>
            <a:ext cx="3225650" cy="40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/>
          <p:nvPr/>
        </p:nvSpPr>
        <p:spPr>
          <a:xfrm>
            <a:off x="550550" y="2681800"/>
            <a:ext cx="6929100" cy="1848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/>
          <p:nvPr/>
        </p:nvSpPr>
        <p:spPr>
          <a:xfrm>
            <a:off x="550550" y="1484025"/>
            <a:ext cx="4270500" cy="1059000"/>
          </a:xfrm>
          <a:prstGeom prst="roundRect">
            <a:avLst>
              <a:gd fmla="val 16667" name="adj"/>
            </a:avLst>
          </a:prstGeom>
          <a:solidFill>
            <a:srgbClr val="53C2B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8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818100" y="2687800"/>
            <a:ext cx="6977700" cy="18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417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Инструменты для ускорения: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C48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Сервисы с ретроспективными базами спроса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C48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Сервисы кластеризации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3C48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Собственные тулзы для сбора СЯ и кластеризации “под ключ”.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Например, через ZennoPoster и сервисы анализа конкурентов по органике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508625" y="1025525"/>
            <a:ext cx="742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определить, какие ключи и куда должны вести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737825" y="1542800"/>
            <a:ext cx="3979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Что нужно:</a:t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Четкая кластеризация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</a:pPr>
            <a:r>
              <a:rPr lang="ru-RU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Глубокий анализ конкурентов и ТОП 10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4">
            <a:alphaModFix/>
          </a:blip>
          <a:srcRect b="0" l="0" r="41100" t="13882"/>
          <a:stretch/>
        </p:blipFill>
        <p:spPr>
          <a:xfrm flipH="1">
            <a:off x="6043400" y="675750"/>
            <a:ext cx="2900800" cy="43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/>
          <p:nvPr/>
        </p:nvSpPr>
        <p:spPr>
          <a:xfrm>
            <a:off x="313875" y="0"/>
            <a:ext cx="8481000" cy="1143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/>
          <p:nvPr/>
        </p:nvSpPr>
        <p:spPr>
          <a:xfrm flipH="1" rot="10800000">
            <a:off x="312900" y="4828700"/>
            <a:ext cx="85032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1100950" y="4952925"/>
            <a:ext cx="77814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800"/>
              <a:buFont typeface="Calibri"/>
              <a:buNone/>
            </a:pPr>
            <a:r>
              <a:rPr b="0" i="0" lang="ru-RU" sz="800" u="none" cap="none" strike="noStrike">
                <a:solidFill>
                  <a:srgbClr val="D0CECE"/>
                </a:solidFill>
                <a:latin typeface="Comfortaa"/>
                <a:ea typeface="Comfortaa"/>
                <a:cs typeface="Comfortaa"/>
                <a:sym typeface="Comfortaa"/>
              </a:rPr>
              <a:t>г. Москва, ул. Новодмитровская, д.5А, стр.1, оф.1204    Телефон: (495) 969-27-80, (495) 778-05-93    E-mail: info@advertpro.ru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3070975" y="164175"/>
            <a:ext cx="514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Особенности СЯ</a:t>
            </a:r>
            <a:endParaRPr sz="1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8" name="Google Shape;218;p21"/>
          <p:cNvSpPr/>
          <p:nvPr/>
        </p:nvSpPr>
        <p:spPr>
          <a:xfrm>
            <a:off x="313800" y="675750"/>
            <a:ext cx="8481000" cy="53400"/>
          </a:xfrm>
          <a:prstGeom prst="rect">
            <a:avLst/>
          </a:prstGeom>
          <a:solidFill>
            <a:srgbClr val="00BE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BEB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8404000" y="133425"/>
            <a:ext cx="40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F5F5F5"/>
                </a:solidFill>
                <a:latin typeface="Impact"/>
                <a:ea typeface="Impact"/>
                <a:cs typeface="Impact"/>
                <a:sym typeface="Impact"/>
              </a:rPr>
              <a:t>9</a:t>
            </a:r>
            <a:endParaRPr sz="2200">
              <a:solidFill>
                <a:srgbClr val="F5F5F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20" name="Google Shape;2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400" y="246575"/>
            <a:ext cx="1593228" cy="2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1"/>
          <p:cNvSpPr txBox="1"/>
          <p:nvPr/>
        </p:nvSpPr>
        <p:spPr>
          <a:xfrm>
            <a:off x="313800" y="970150"/>
            <a:ext cx="2517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Анализ </a:t>
            </a:r>
            <a:r>
              <a:rPr lang="ru-RU" sz="1500">
                <a:solidFill>
                  <a:srgbClr val="383C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выдачи</a:t>
            </a:r>
            <a:endParaRPr sz="1500">
              <a:solidFill>
                <a:srgbClr val="383C4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22" name="Google Shape;2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00" y="1431848"/>
            <a:ext cx="8480999" cy="3155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