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868" r:id="rId2"/>
    <p:sldId id="863" r:id="rId3"/>
    <p:sldId id="866" r:id="rId4"/>
    <p:sldId id="864" r:id="rId5"/>
    <p:sldId id="869" r:id="rId6"/>
    <p:sldId id="867" r:id="rId7"/>
    <p:sldId id="870" r:id="rId8"/>
    <p:sldId id="871" r:id="rId9"/>
    <p:sldId id="872" r:id="rId10"/>
    <p:sldId id="873" r:id="rId11"/>
    <p:sldId id="874" r:id="rId12"/>
    <p:sldId id="875" r:id="rId13"/>
    <p:sldId id="876" r:id="rId14"/>
    <p:sldId id="877" r:id="rId15"/>
    <p:sldId id="878" r:id="rId16"/>
    <p:sldId id="879" r:id="rId17"/>
    <p:sldId id="880" r:id="rId18"/>
    <p:sldId id="881" r:id="rId19"/>
    <p:sldId id="882" r:id="rId20"/>
    <p:sldId id="883" r:id="rId21"/>
    <p:sldId id="884" r:id="rId22"/>
    <p:sldId id="886" r:id="rId23"/>
    <p:sldId id="885" r:id="rId24"/>
    <p:sldId id="961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8" userDrawn="1">
          <p15:clr>
            <a:srgbClr val="A4A3A4"/>
          </p15:clr>
        </p15:guide>
        <p15:guide id="2" pos="597" userDrawn="1">
          <p15:clr>
            <a:srgbClr val="A4A3A4"/>
          </p15:clr>
        </p15:guide>
        <p15:guide id="3" pos="7106" userDrawn="1">
          <p15:clr>
            <a:srgbClr val="A4A3A4"/>
          </p15:clr>
        </p15:guide>
        <p15:guide id="4" orient="horz" pos="2568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orient="horz" pos="22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232E"/>
    <a:srgbClr val="FCE300"/>
    <a:srgbClr val="E6E6E6"/>
    <a:srgbClr val="2F3A4F"/>
    <a:srgbClr val="BFBFBF"/>
    <a:srgbClr val="FFFFFF"/>
    <a:srgbClr val="D6E7F2"/>
    <a:srgbClr val="FFE300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96374" autoAdjust="0"/>
  </p:normalViewPr>
  <p:slideViewPr>
    <p:cSldViewPr snapToGrid="0" showGuides="1">
      <p:cViewPr varScale="1">
        <p:scale>
          <a:sx n="63" d="100"/>
          <a:sy n="63" d="100"/>
        </p:scale>
        <p:origin x="912" y="72"/>
      </p:cViewPr>
      <p:guideLst>
        <p:guide orient="horz" pos="2478"/>
        <p:guide pos="597"/>
        <p:guide pos="7106"/>
        <p:guide orient="horz" pos="2568"/>
        <p:guide orient="horz" pos="2160"/>
        <p:guide orient="horz" pos="22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7" d="100"/>
          <a:sy n="87" d="100"/>
        </p:scale>
        <p:origin x="3840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1F3C30-BCFD-4310-A3AC-9A542E009B84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406D8-BE67-43A5-AA7D-936771F6F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509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5421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406D8-BE67-43A5-AA7D-936771F6F65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713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406D8-BE67-43A5-AA7D-936771F6F65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06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406D8-BE67-43A5-AA7D-936771F6F65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137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406D8-BE67-43A5-AA7D-936771F6F65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8997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406D8-BE67-43A5-AA7D-936771F6F65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9810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406D8-BE67-43A5-AA7D-936771F6F65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6975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406D8-BE67-43A5-AA7D-936771F6F65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748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406D8-BE67-43A5-AA7D-936771F6F65C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3991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1330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406D8-BE67-43A5-AA7D-936771F6F65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978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406D8-BE67-43A5-AA7D-936771F6F65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421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406D8-BE67-43A5-AA7D-936771F6F65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554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406D8-BE67-43A5-AA7D-936771F6F65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362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406D8-BE67-43A5-AA7D-936771F6F65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00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406D8-BE67-43A5-AA7D-936771F6F65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566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406D8-BE67-43A5-AA7D-936771F6F65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466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406D8-BE67-43A5-AA7D-936771F6F65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445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rgbClr val="1B23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3533760-A5F3-8FC1-BFD7-9524B6598E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011D62-FB54-4167-820D-A3949E25B6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392444"/>
            <a:ext cx="7354220" cy="1538883"/>
          </a:xfrm>
        </p:spPr>
        <p:txBody>
          <a:bodyPr anchor="b" anchorCtr="0"/>
          <a:lstStyle>
            <a:lvl1pPr algn="l">
              <a:lnSpc>
                <a:spcPts val="6000"/>
              </a:lnSpc>
              <a:defRPr sz="6000">
                <a:solidFill>
                  <a:schemeClr val="bg1"/>
                </a:solidFill>
                <a:latin typeface="Montserrat Black" panose="00000A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144805-FCE4-4711-A668-346518904C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4167469"/>
            <a:ext cx="7354220" cy="33239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62E9329-5DE4-64F8-22C3-5796E9A8D2F9}"/>
              </a:ext>
            </a:extLst>
          </p:cNvPr>
          <p:cNvSpPr/>
          <p:nvPr userDrawn="1"/>
        </p:nvSpPr>
        <p:spPr>
          <a:xfrm>
            <a:off x="0" y="0"/>
            <a:ext cx="1388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946520-2A77-E51C-4BD6-0085580577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657226"/>
            <a:ext cx="1336242" cy="43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46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+ текст + картинка/график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0FC655-3C8E-F09E-FA62-2FF87AEE66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15BA51F-1537-AA1A-24A8-664ECEE1BC43}"/>
              </a:ext>
            </a:extLst>
          </p:cNvPr>
          <p:cNvSpPr/>
          <p:nvPr userDrawn="1"/>
        </p:nvSpPr>
        <p:spPr>
          <a:xfrm>
            <a:off x="0" y="0"/>
            <a:ext cx="5671595" cy="6858000"/>
          </a:xfrm>
          <a:prstGeom prst="rect">
            <a:avLst/>
          </a:prstGeom>
          <a:solidFill>
            <a:srgbClr val="1B2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C3D7F12-D548-96BC-253F-FB2BF48582F9}"/>
              </a:ext>
            </a:extLst>
          </p:cNvPr>
          <p:cNvSpPr/>
          <p:nvPr userDrawn="1"/>
        </p:nvSpPr>
        <p:spPr>
          <a:xfrm>
            <a:off x="5239474" y="0"/>
            <a:ext cx="856526" cy="6858000"/>
          </a:xfrm>
          <a:prstGeom prst="roundRect">
            <a:avLst>
              <a:gd name="adj" fmla="val 47748"/>
            </a:avLst>
          </a:prstGeom>
          <a:solidFill>
            <a:srgbClr val="1B2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87CDA4-8171-6293-C554-8A72F54350A1}"/>
              </a:ext>
            </a:extLst>
          </p:cNvPr>
          <p:cNvSpPr/>
          <p:nvPr userDrawn="1"/>
        </p:nvSpPr>
        <p:spPr>
          <a:xfrm>
            <a:off x="0" y="0"/>
            <a:ext cx="1388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82621-ABF1-410A-BBF4-AA21DA7C1B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300016"/>
            <a:ext cx="5119204" cy="1477328"/>
          </a:xfrm>
        </p:spPr>
        <p:txBody>
          <a:bodyPr anchor="b" anchorCtr="0"/>
          <a:lstStyle>
            <a:lvl1pPr>
              <a:defRPr sz="3200">
                <a:solidFill>
                  <a:schemeClr val="bg1"/>
                </a:solidFill>
                <a:latin typeface="Montserrat ExtraBold" panose="00000900000000000000" pitchFamily="2" charset="-52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большого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83B20E-8A2F-440E-B621-7ABCBB638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4212" y="3948070"/>
            <a:ext cx="5093805" cy="23083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5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41494D-3EBC-4800-F7CC-35FC7B3A7A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788" y="6274022"/>
            <a:ext cx="959399" cy="31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6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+ текст + картинка/графи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0FC655-3C8E-F09E-FA62-2FF87AEE66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15BA51F-1537-AA1A-24A8-664ECEE1BC43}"/>
              </a:ext>
            </a:extLst>
          </p:cNvPr>
          <p:cNvSpPr/>
          <p:nvPr userDrawn="1"/>
        </p:nvSpPr>
        <p:spPr>
          <a:xfrm>
            <a:off x="0" y="0"/>
            <a:ext cx="12192000" cy="3020651"/>
          </a:xfrm>
          <a:prstGeom prst="rect">
            <a:avLst/>
          </a:prstGeom>
          <a:solidFill>
            <a:srgbClr val="FCE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07D89B76-21AC-F06E-BC79-9ED49FAA1804}"/>
              </a:ext>
            </a:extLst>
          </p:cNvPr>
          <p:cNvSpPr/>
          <p:nvPr userDrawn="1"/>
        </p:nvSpPr>
        <p:spPr>
          <a:xfrm rot="16200000">
            <a:off x="5667737" y="-3075348"/>
            <a:ext cx="856526" cy="12192000"/>
          </a:xfrm>
          <a:prstGeom prst="roundRect">
            <a:avLst>
              <a:gd name="adj" fmla="val 50000"/>
            </a:avLst>
          </a:prstGeom>
          <a:solidFill>
            <a:srgbClr val="FCE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B86DADE-65E2-D79E-D091-7A478A32B0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413" y="555307"/>
            <a:ext cx="10899775" cy="492443"/>
          </a:xfrm>
        </p:spPr>
        <p:txBody>
          <a:bodyPr anchor="t" anchorCtr="0"/>
          <a:lstStyle>
            <a:lvl1pPr>
              <a:defRPr sz="3200">
                <a:solidFill>
                  <a:srgbClr val="1B232E"/>
                </a:solidFill>
                <a:latin typeface="Montserrat ExtraBold" panose="00000900000000000000" pitchFamily="2" charset="-52"/>
              </a:defRPr>
            </a:lvl1pPr>
          </a:lstStyle>
          <a:p>
            <a:r>
              <a:rPr lang="ru-RU" dirty="0"/>
              <a:t>Образец заголовка + текст + рисунок</a:t>
            </a: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184F9CE1-9416-C0A4-583A-4E370A3F38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8813" y="1412875"/>
            <a:ext cx="10874375" cy="23083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053779-E489-14BD-7038-3507880072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788" y="6274022"/>
            <a:ext cx="959399" cy="31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1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+ текст + картинка/графи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0FC655-3C8E-F09E-FA62-2FF87AEE66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15BA51F-1537-AA1A-24A8-664ECEE1BC43}"/>
              </a:ext>
            </a:extLst>
          </p:cNvPr>
          <p:cNvSpPr/>
          <p:nvPr userDrawn="1"/>
        </p:nvSpPr>
        <p:spPr>
          <a:xfrm>
            <a:off x="0" y="3837349"/>
            <a:ext cx="12192000" cy="3020651"/>
          </a:xfrm>
          <a:prstGeom prst="rect">
            <a:avLst/>
          </a:prstGeom>
          <a:solidFill>
            <a:srgbClr val="FCE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07D89B76-21AC-F06E-BC79-9ED49FAA1804}"/>
              </a:ext>
            </a:extLst>
          </p:cNvPr>
          <p:cNvSpPr/>
          <p:nvPr userDrawn="1"/>
        </p:nvSpPr>
        <p:spPr>
          <a:xfrm rot="16200000">
            <a:off x="5667737" y="-2238737"/>
            <a:ext cx="856526" cy="12192000"/>
          </a:xfrm>
          <a:prstGeom prst="roundRect">
            <a:avLst>
              <a:gd name="adj" fmla="val 50000"/>
            </a:avLst>
          </a:prstGeom>
          <a:solidFill>
            <a:srgbClr val="FCE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B86DADE-65E2-D79E-D091-7A478A32B0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413" y="555307"/>
            <a:ext cx="10899775" cy="492443"/>
          </a:xfrm>
        </p:spPr>
        <p:txBody>
          <a:bodyPr anchor="t" anchorCtr="0"/>
          <a:lstStyle>
            <a:lvl1pPr>
              <a:defRPr sz="3200">
                <a:solidFill>
                  <a:srgbClr val="1B232E"/>
                </a:solidFill>
                <a:latin typeface="Montserrat ExtraBold" panose="00000900000000000000" pitchFamily="2" charset="-52"/>
              </a:defRPr>
            </a:lvl1pPr>
          </a:lstStyle>
          <a:p>
            <a:r>
              <a:rPr lang="ru-RU" dirty="0"/>
              <a:t>Образец заголовка + текст + рисунок</a:t>
            </a: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184F9CE1-9416-C0A4-583A-4E370A3F38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8813" y="1412875"/>
            <a:ext cx="10874375" cy="23083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681618-09D5-D021-E939-828F04FBE9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788" y="6274022"/>
            <a:ext cx="959399" cy="31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48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+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40F45F1-D144-285F-F6C2-9D97E2D5E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AC83B20E-8A2F-440E-B621-7ABCBB638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8813" y="1412875"/>
            <a:ext cx="10874375" cy="23083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C14A364-2D93-42F3-8101-F09769703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0" y="542925"/>
            <a:ext cx="10874377" cy="492443"/>
          </a:xfrm>
        </p:spPr>
        <p:txBody>
          <a:bodyPr/>
          <a:lstStyle>
            <a:lvl1pPr>
              <a:defRPr sz="3200">
                <a:latin typeface="Montserrat ExtraBold" panose="00000900000000000000" pitchFamily="2" charset="-52"/>
              </a:defRPr>
            </a:lvl1pPr>
          </a:lstStyle>
          <a:p>
            <a:r>
              <a:rPr lang="ru-RU" dirty="0" err="1"/>
              <a:t>Обрфазец</a:t>
            </a:r>
            <a:r>
              <a:rPr lang="ru-RU" dirty="0"/>
              <a:t> заголовка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669A0A7-3556-B415-82EE-5BC79B7B62FF}"/>
              </a:ext>
            </a:extLst>
          </p:cNvPr>
          <p:cNvSpPr/>
          <p:nvPr userDrawn="1"/>
        </p:nvSpPr>
        <p:spPr>
          <a:xfrm>
            <a:off x="0" y="0"/>
            <a:ext cx="1388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4BC15B-14CC-4EF9-1E41-DEDD71A317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788" y="6274022"/>
            <a:ext cx="959399" cy="31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15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+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FF205AA-F4A0-4903-3EE0-9EF0505935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AC83B20E-8A2F-440E-B621-7ABCBB638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8813" y="1412875"/>
            <a:ext cx="10874375" cy="23083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C14A364-2D93-42F3-8101-F09769703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0" y="542925"/>
            <a:ext cx="10874377" cy="492443"/>
          </a:xfrm>
        </p:spPr>
        <p:txBody>
          <a:bodyPr/>
          <a:lstStyle>
            <a:lvl1pPr>
              <a:defRPr sz="3200">
                <a:latin typeface="Montserrat ExtraBold" panose="000009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669A0A7-3556-B415-82EE-5BC79B7B62FF}"/>
              </a:ext>
            </a:extLst>
          </p:cNvPr>
          <p:cNvSpPr/>
          <p:nvPr userDrawn="1"/>
        </p:nvSpPr>
        <p:spPr>
          <a:xfrm>
            <a:off x="0" y="0"/>
            <a:ext cx="1388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4B3314-ECC7-F661-A5E4-A98784D45F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788" y="6274022"/>
            <a:ext cx="959399" cy="31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20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+ текст / 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D89A41-467B-8E1D-271E-6CF998CAA5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82621-ABF1-410A-BBF4-AA21DA7C1B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413" y="555307"/>
            <a:ext cx="10899775" cy="492443"/>
          </a:xfrm>
        </p:spPr>
        <p:txBody>
          <a:bodyPr anchor="t" anchorCtr="0"/>
          <a:lstStyle>
            <a:lvl1pPr>
              <a:defRPr sz="3200">
                <a:latin typeface="Montserrat ExtraBold" panose="00000900000000000000" pitchFamily="2" charset="-52"/>
              </a:defRPr>
            </a:lvl1pPr>
          </a:lstStyle>
          <a:p>
            <a:r>
              <a:rPr lang="ru-RU" dirty="0"/>
              <a:t>Образец заголовка + текст + рисунок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83B20E-8A2F-440E-B621-7ABCBB638C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813" y="1412875"/>
            <a:ext cx="10874375" cy="4608513"/>
          </a:xfrm>
        </p:spPr>
        <p:txBody>
          <a:bodyPr numCol="2" spcCol="36000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С другой стороны рамки и место обучения кадров играет важную роль в формировании направлений прогрессивного развития. Значимость этих проблем настолько очевидна, что новая модель организационной деятельности позволяет выполнять важные задания по разработке системы обучения кадров, соответствует насущным потребностям. Задача организации, в особенности же рамки и место обучения кадров в значительной степени обуславливает создание новых предложений. Разнообразный и богатый опыт укрепление и развитие структуры способствует подготовки и реализации форм развития. Не следует, однако забывать, что новая модель организационной деятельности требуют от нас анализа соответствующий условий активизации.</a:t>
            </a:r>
          </a:p>
          <a:p>
            <a:pPr lvl="0"/>
            <a:br>
              <a:rPr lang="ru-RU" dirty="0"/>
            </a:br>
            <a:br>
              <a:rPr lang="ru-RU" dirty="0"/>
            </a:br>
            <a:endParaRPr lang="ru-RU" dirty="0"/>
          </a:p>
          <a:p>
            <a:pPr lvl="0"/>
            <a:r>
              <a:rPr lang="ru-RU" dirty="0"/>
              <a:t>Задача организации, в особенности же новая модель организационной деятельности играет важную роль в формировании позиций, занимаемых участниками в отношении поставленных задач. Идейные соображения высшего порядка, а также сложившаяся структура организации представляет собой интересный эксперимент проверки позиций, занимаемых участниками в отношении поставленных задач.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865972-605E-6219-C8BE-EB8DDC9A5510}"/>
              </a:ext>
            </a:extLst>
          </p:cNvPr>
          <p:cNvSpPr/>
          <p:nvPr userDrawn="1"/>
        </p:nvSpPr>
        <p:spPr>
          <a:xfrm>
            <a:off x="0" y="0"/>
            <a:ext cx="1388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1AAED3-2385-A771-1F7B-E729225249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788" y="6274022"/>
            <a:ext cx="959399" cy="31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20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+ текст / 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46EF41-0A28-2FC9-0091-960E9E7C22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82621-ABF1-410A-BBF4-AA21DA7C1B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413" y="555307"/>
            <a:ext cx="10899775" cy="492443"/>
          </a:xfrm>
        </p:spPr>
        <p:txBody>
          <a:bodyPr anchor="t" anchorCtr="0"/>
          <a:lstStyle>
            <a:lvl1pPr>
              <a:defRPr sz="3200">
                <a:latin typeface="Montserrat ExtraBold" panose="00000900000000000000" pitchFamily="2" charset="-52"/>
              </a:defRPr>
            </a:lvl1pPr>
          </a:lstStyle>
          <a:p>
            <a:r>
              <a:rPr lang="ru-RU" dirty="0"/>
              <a:t>Образец заголовка + текст + рисунок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83B20E-8A2F-440E-B621-7ABCBB638C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813" y="1412875"/>
            <a:ext cx="10874375" cy="4608513"/>
          </a:xfrm>
        </p:spPr>
        <p:txBody>
          <a:bodyPr numCol="3" spcCol="36000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С другой стороны рамки и место обучения кадров играет важную роль в формировании направлений прогрессивного развития. Значимость этих проблем настолько очевидна, что новая модель организационной деятельности позволяет выполнять важные задания по разработке системы обучения кадров, соответствует насущным потребностям. Задача организации, в особенности же рамки и место обучения кадров в значительной степени обуславливает создание новых предложений. Разнообразный и богатый опыт укрепление и развитие структуры способствует подготовки и реализации форм развития. Не следует, однако забывать, что новая модель организационной деятельности требуют от нас анализа соответствующий условий активизации.</a:t>
            </a:r>
          </a:p>
          <a:p>
            <a:pPr lvl="0"/>
            <a:br>
              <a:rPr lang="ru-RU" dirty="0"/>
            </a:br>
            <a:r>
              <a:rPr lang="ru-RU" dirty="0"/>
              <a:t>Задача организации, в особенности же новая модель организационной деятельности играет важную роль в формировании позиций, занимаемых участниками в отношении поставленных задач. Идейные соображения высшего порядка, а также сложившаяся структура организации представляет собой интересный эксперимент проверки позиций, занимаемых участниками в отношении поставленных задач.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08FFE56-1AF1-0F67-9BDD-F055993B5AB6}"/>
              </a:ext>
            </a:extLst>
          </p:cNvPr>
          <p:cNvSpPr/>
          <p:nvPr userDrawn="1"/>
        </p:nvSpPr>
        <p:spPr>
          <a:xfrm>
            <a:off x="0" y="0"/>
            <a:ext cx="1388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A74DE8-5B4C-8CB7-3655-2E38646C2C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788" y="6274022"/>
            <a:ext cx="959399" cy="31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68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4AA22AD-B05B-728B-BA9E-B0941F60B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AC83B20E-8A2F-440E-B621-7ABCBB638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8812" y="657224"/>
            <a:ext cx="10874375" cy="5364163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350259E-34A6-FC9C-ED51-3849AA00A5AF}"/>
              </a:ext>
            </a:extLst>
          </p:cNvPr>
          <p:cNvSpPr/>
          <p:nvPr userDrawn="1"/>
        </p:nvSpPr>
        <p:spPr>
          <a:xfrm>
            <a:off x="0" y="0"/>
            <a:ext cx="1388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581C15-0573-E64D-A721-0BD340DCAB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788" y="6274022"/>
            <a:ext cx="959399" cy="31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solidFill>
          <a:srgbClr val="1B23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3533760-A5F3-8FC1-BFD7-9524B6598E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011D62-FB54-4167-820D-A3949E25B6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392444"/>
            <a:ext cx="7354220" cy="1538883"/>
          </a:xfrm>
        </p:spPr>
        <p:txBody>
          <a:bodyPr anchor="b" anchorCtr="0"/>
          <a:lstStyle>
            <a:lvl1pPr algn="l">
              <a:lnSpc>
                <a:spcPts val="6000"/>
              </a:lnSpc>
              <a:defRPr sz="6000">
                <a:solidFill>
                  <a:schemeClr val="bg1"/>
                </a:solidFill>
                <a:latin typeface="Montserrat Black" panose="00000A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144805-FCE4-4711-A668-346518904C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4167469"/>
            <a:ext cx="7354220" cy="33239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62E9329-5DE4-64F8-22C3-5796E9A8D2F9}"/>
              </a:ext>
            </a:extLst>
          </p:cNvPr>
          <p:cNvSpPr/>
          <p:nvPr userDrawn="1"/>
        </p:nvSpPr>
        <p:spPr>
          <a:xfrm>
            <a:off x="0" y="0"/>
            <a:ext cx="1388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hidden="1">
            <a:extLst>
              <a:ext uri="{FF2B5EF4-FFF2-40B4-BE49-F238E27FC236}">
                <a16:creationId xmlns:a16="http://schemas.microsoft.com/office/drawing/2014/main" id="{C7946520-2A77-E51C-4BD6-0085580577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657226"/>
            <a:ext cx="1336242" cy="43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33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Раздел презентации">
    <p:bg>
      <p:bgPr>
        <a:solidFill>
          <a:srgbClr val="FCE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011D62-FB54-4167-820D-A3949E25B6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3538338"/>
            <a:ext cx="7354220" cy="1538883"/>
          </a:xfrm>
        </p:spPr>
        <p:txBody>
          <a:bodyPr anchor="b" anchorCtr="0"/>
          <a:lstStyle>
            <a:lvl1pPr algn="l">
              <a:lnSpc>
                <a:spcPts val="6000"/>
              </a:lnSpc>
              <a:defRPr sz="6000">
                <a:solidFill>
                  <a:srgbClr val="1B232E"/>
                </a:solidFill>
                <a:latin typeface="Montserrat Black" panose="00000A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144805-FCE4-4711-A668-346518904C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5313363"/>
            <a:ext cx="7354220" cy="332399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1B232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BE3583-9C69-C4B0-F794-4688CFADB7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3788" y="6274022"/>
            <a:ext cx="959399" cy="31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00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Раздел презентации">
    <p:bg>
      <p:bgPr>
        <a:solidFill>
          <a:srgbClr val="FCE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9EC0F16-0C0F-4850-D67F-56B33EF660D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011D62-FB54-4167-820D-A3949E25B6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3538338"/>
            <a:ext cx="7354220" cy="1538883"/>
          </a:xfrm>
        </p:spPr>
        <p:txBody>
          <a:bodyPr anchor="b" anchorCtr="0"/>
          <a:lstStyle>
            <a:lvl1pPr algn="l">
              <a:lnSpc>
                <a:spcPts val="6000"/>
              </a:lnSpc>
              <a:defRPr sz="6000">
                <a:solidFill>
                  <a:schemeClr val="bg1"/>
                </a:solidFill>
                <a:latin typeface="Montserrat Black" panose="00000A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144805-FCE4-4711-A668-346518904C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5313363"/>
            <a:ext cx="7354220" cy="33239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5" name="Рисунок 4" hidden="1">
            <a:extLst>
              <a:ext uri="{FF2B5EF4-FFF2-40B4-BE49-F238E27FC236}">
                <a16:creationId xmlns:a16="http://schemas.microsoft.com/office/drawing/2014/main" id="{A0BE3583-9C69-C4B0-F794-4688CFADB7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3788" y="6274022"/>
            <a:ext cx="959399" cy="31536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3C74C5-0588-7824-CBB5-8DA3B5AD02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73788" y="6274741"/>
            <a:ext cx="957211" cy="31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92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Главная мысль">
    <p:bg>
      <p:bgPr>
        <a:solidFill>
          <a:srgbClr val="FCE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07D13D-FFA9-6265-045B-AEA01BC552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011D62-FB54-4167-820D-A3949E25B6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2" y="2595438"/>
            <a:ext cx="10874375" cy="833562"/>
          </a:xfrm>
        </p:spPr>
        <p:txBody>
          <a:bodyPr anchor="b" anchorCtr="0"/>
          <a:lstStyle>
            <a:lvl1pPr algn="l">
              <a:lnSpc>
                <a:spcPts val="6500"/>
              </a:lnSpc>
              <a:defRPr sz="6000">
                <a:solidFill>
                  <a:srgbClr val="1B232E"/>
                </a:solidFill>
                <a:latin typeface="Montserrat Black" panose="00000A00000000000000" pitchFamily="2" charset="-52"/>
              </a:defRPr>
            </a:lvl1pPr>
          </a:lstStyle>
          <a:p>
            <a:r>
              <a:rPr lang="ru-RU" dirty="0"/>
              <a:t>Главная мысль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144805-FCE4-4711-A668-346518904C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3665142"/>
            <a:ext cx="7354220" cy="332399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1B232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7836C8-6AF7-F011-E524-66D8CDEF66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788" y="6274022"/>
            <a:ext cx="959399" cy="31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37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Главная мысль">
    <p:bg>
      <p:bgPr>
        <a:solidFill>
          <a:srgbClr val="FCE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07D13D-FFA9-6265-045B-AEA01BC552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011D62-FB54-4167-820D-A3949E25B6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2" y="2595438"/>
            <a:ext cx="10874375" cy="833562"/>
          </a:xfrm>
        </p:spPr>
        <p:txBody>
          <a:bodyPr anchor="b" anchorCtr="0"/>
          <a:lstStyle>
            <a:lvl1pPr algn="l">
              <a:lnSpc>
                <a:spcPts val="6500"/>
              </a:lnSpc>
              <a:defRPr sz="6000">
                <a:solidFill>
                  <a:srgbClr val="1B232E"/>
                </a:solidFill>
                <a:latin typeface="Montserrat Black" panose="00000A00000000000000" pitchFamily="2" charset="-52"/>
              </a:defRPr>
            </a:lvl1pPr>
          </a:lstStyle>
          <a:p>
            <a:r>
              <a:rPr lang="ru-RU" dirty="0"/>
              <a:t>Главная мысль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144805-FCE4-4711-A668-346518904C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3665142"/>
            <a:ext cx="7354220" cy="332399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1B232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0324A0-5CA3-5A91-A0CF-1BA12392D5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788" y="6274022"/>
            <a:ext cx="959399" cy="31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4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+ текст (светл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392108-50A2-89F5-14D8-1A3FF6033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723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82621-ABF1-410A-BBF4-AA21DA7C1B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413" y="555307"/>
            <a:ext cx="10899775" cy="492443"/>
          </a:xfrm>
        </p:spPr>
        <p:txBody>
          <a:bodyPr anchor="t" anchorCtr="0"/>
          <a:lstStyle>
            <a:lvl1pPr>
              <a:defRPr sz="3200">
                <a:solidFill>
                  <a:srgbClr val="1B232E"/>
                </a:solidFill>
                <a:latin typeface="Montserrat ExtraBold" panose="00000900000000000000" pitchFamily="2" charset="-52"/>
              </a:defRPr>
            </a:lvl1pPr>
          </a:lstStyle>
          <a:p>
            <a:r>
              <a:rPr lang="ru-RU" dirty="0"/>
              <a:t>Образец заголовка + текст + рисунок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EFD24002-4848-CCAB-E867-68860F3A7E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8813" y="1412875"/>
            <a:ext cx="10874375" cy="23083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C284DBE-D174-AB5A-F1C2-4D5EEF617CBB}"/>
              </a:ext>
            </a:extLst>
          </p:cNvPr>
          <p:cNvSpPr/>
          <p:nvPr userDrawn="1"/>
        </p:nvSpPr>
        <p:spPr>
          <a:xfrm>
            <a:off x="0" y="0"/>
            <a:ext cx="1388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CFE2DC-4B30-495B-8B35-0A32C00F0C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788" y="6274022"/>
            <a:ext cx="959399" cy="31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72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+ текст + картинка/графи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0FC655-3C8E-F09E-FA62-2FF87AEE66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82621-ABF1-410A-BBF4-AA21DA7C1B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414" y="1951673"/>
            <a:ext cx="5119204" cy="1477328"/>
          </a:xfrm>
        </p:spPr>
        <p:txBody>
          <a:bodyPr anchor="b" anchorCtr="0"/>
          <a:lstStyle>
            <a:lvl1pPr>
              <a:defRPr sz="3200">
                <a:latin typeface="Montserrat ExtraBold" panose="00000900000000000000" pitchFamily="2" charset="-52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большого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83B20E-8A2F-440E-B621-7ABCBB638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8813" y="3599727"/>
            <a:ext cx="5093805" cy="301043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15BA51F-1537-AA1A-24A8-664ECEE1BC43}"/>
              </a:ext>
            </a:extLst>
          </p:cNvPr>
          <p:cNvSpPr/>
          <p:nvPr userDrawn="1"/>
        </p:nvSpPr>
        <p:spPr>
          <a:xfrm>
            <a:off x="6562846" y="0"/>
            <a:ext cx="562915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07D89B76-21AC-F06E-BC79-9ED49FAA1804}"/>
              </a:ext>
            </a:extLst>
          </p:cNvPr>
          <p:cNvSpPr/>
          <p:nvPr userDrawn="1"/>
        </p:nvSpPr>
        <p:spPr>
          <a:xfrm>
            <a:off x="6095999" y="0"/>
            <a:ext cx="856526" cy="6858000"/>
          </a:xfrm>
          <a:prstGeom prst="roundRect">
            <a:avLst>
              <a:gd name="adj" fmla="val 4774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E2370E-BF72-4D24-9282-779C9024AD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788" y="6274022"/>
            <a:ext cx="959399" cy="31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25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+ текст + картинка/график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0FC655-3C8E-F09E-FA62-2FF87AEE66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82621-ABF1-410A-BBF4-AA21DA7C1B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3984" y="2300016"/>
            <a:ext cx="5119204" cy="1477328"/>
          </a:xfrm>
        </p:spPr>
        <p:txBody>
          <a:bodyPr anchor="b" anchorCtr="0"/>
          <a:lstStyle>
            <a:lvl1pPr>
              <a:defRPr sz="3200">
                <a:latin typeface="Montserrat ExtraBold" panose="00000900000000000000" pitchFamily="2" charset="-52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большого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83B20E-8A2F-440E-B621-7ABCBB638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9383" y="3948070"/>
            <a:ext cx="5093805" cy="301043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15BA51F-1537-AA1A-24A8-664ECEE1BC43}"/>
              </a:ext>
            </a:extLst>
          </p:cNvPr>
          <p:cNvSpPr/>
          <p:nvPr userDrawn="1"/>
        </p:nvSpPr>
        <p:spPr>
          <a:xfrm>
            <a:off x="0" y="0"/>
            <a:ext cx="5671595" cy="6858000"/>
          </a:xfrm>
          <a:prstGeom prst="rect">
            <a:avLst/>
          </a:prstGeom>
          <a:solidFill>
            <a:srgbClr val="1B2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C3D7F12-D548-96BC-253F-FB2BF48582F9}"/>
              </a:ext>
            </a:extLst>
          </p:cNvPr>
          <p:cNvSpPr/>
          <p:nvPr userDrawn="1"/>
        </p:nvSpPr>
        <p:spPr>
          <a:xfrm>
            <a:off x="5239474" y="0"/>
            <a:ext cx="856526" cy="6858000"/>
          </a:xfrm>
          <a:prstGeom prst="roundRect">
            <a:avLst>
              <a:gd name="adj" fmla="val 47748"/>
            </a:avLst>
          </a:prstGeom>
          <a:solidFill>
            <a:srgbClr val="1B2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87CDA4-8171-6293-C554-8A72F54350A1}"/>
              </a:ext>
            </a:extLst>
          </p:cNvPr>
          <p:cNvSpPr/>
          <p:nvPr userDrawn="1"/>
        </p:nvSpPr>
        <p:spPr>
          <a:xfrm>
            <a:off x="0" y="0"/>
            <a:ext cx="1388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FD3921-32E3-231B-105E-D8DDC2F0EC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788" y="6274022"/>
            <a:ext cx="959399" cy="31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56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F2DF04-FD37-4470-B2B0-BA8336674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0" y="542925"/>
            <a:ext cx="10874377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24ACDE-F3FF-4A1E-B618-3E0301D9D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0" y="1608117"/>
            <a:ext cx="10515600" cy="129522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85611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5" r:id="rId2"/>
    <p:sldLayoutId id="2147483649" r:id="rId3"/>
    <p:sldLayoutId id="2147483676" r:id="rId4"/>
    <p:sldLayoutId id="2147483669" r:id="rId5"/>
    <p:sldLayoutId id="2147483671" r:id="rId6"/>
    <p:sldLayoutId id="2147483662" r:id="rId7"/>
    <p:sldLayoutId id="2147483663" r:id="rId8"/>
    <p:sldLayoutId id="2147483668" r:id="rId9"/>
    <p:sldLayoutId id="2147483670" r:id="rId10"/>
    <p:sldLayoutId id="2147483672" r:id="rId11"/>
    <p:sldLayoutId id="2147483673" r:id="rId12"/>
    <p:sldLayoutId id="2147483664" r:id="rId13"/>
    <p:sldLayoutId id="2147483674" r:id="rId14"/>
    <p:sldLayoutId id="2147483665" r:id="rId15"/>
    <p:sldLayoutId id="2147483666" r:id="rId16"/>
    <p:sldLayoutId id="2147483667" r:id="rId17"/>
  </p:sldLayoutIdLst>
  <p:txStyles>
    <p:titleStyle>
      <a:lvl1pPr algn="l" defTabSz="0" rtl="0" eaLnBrk="1" latinLnBrk="0" hangingPunct="1">
        <a:lnSpc>
          <a:spcPct val="100000"/>
        </a:lnSpc>
        <a:spcBef>
          <a:spcPct val="0"/>
        </a:spcBef>
        <a:buNone/>
        <a:defRPr sz="3600" kern="100" cap="all" baseline="0">
          <a:solidFill>
            <a:srgbClr val="1B232E"/>
          </a:solidFill>
          <a:latin typeface="Montserrat ExtraBold" panose="00000900000000000000" pitchFamily="2" charset="-52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500" kern="1200" cap="none" baseline="0">
          <a:solidFill>
            <a:srgbClr val="1B232E"/>
          </a:solidFill>
          <a:latin typeface="Montserrat Light" panose="00000400000000000000" pitchFamily="2" charset="-52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 cap="none">
          <a:ln>
            <a:noFill/>
          </a:ln>
          <a:solidFill>
            <a:srgbClr val="1B232E"/>
          </a:solidFill>
          <a:latin typeface="Montserrat Light" panose="00000400000000000000" pitchFamily="2" charset="-52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 cap="none">
          <a:solidFill>
            <a:srgbClr val="1B232E"/>
          </a:solidFill>
          <a:latin typeface="Montserrat Light" panose="00000400000000000000" pitchFamily="2" charset="-52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 cap="none">
          <a:solidFill>
            <a:srgbClr val="1B232E"/>
          </a:solidFill>
          <a:latin typeface="Montserrat Light" panose="00000400000000000000" pitchFamily="2" charset="-52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 cap="none">
          <a:solidFill>
            <a:srgbClr val="1B232E"/>
          </a:solidFill>
          <a:latin typeface="Montserrat Light" panose="00000400000000000000" pitchFamily="2" charset="-5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orient="horz" pos="414" userDrawn="1">
          <p15:clr>
            <a:srgbClr val="F26B43"/>
          </p15:clr>
        </p15:guide>
        <p15:guide id="4" orient="horz" pos="3793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orient="horz" pos="890" userDrawn="1">
          <p15:clr>
            <a:srgbClr val="F26B43"/>
          </p15:clr>
        </p15:guide>
        <p15:guide id="7" pos="72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2.png"/><Relationship Id="rId7" Type="http://schemas.openxmlformats.org/officeDocument/2006/relationships/hyperlink" Target="mailto:info@ingate.ru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33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5419A19-4F73-167D-2445-C465FDD59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828739"/>
            <a:ext cx="12015675" cy="6758817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46AB82B-55B6-F325-00FC-F40F8B099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230041"/>
            <a:ext cx="9713352" cy="184665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4000" dirty="0"/>
              <a:t>Частые</a:t>
            </a:r>
            <a:br>
              <a:rPr lang="ru-RU" sz="4000" dirty="0"/>
            </a:br>
            <a:r>
              <a:rPr lang="ru-RU" sz="4000" dirty="0"/>
              <a:t>«непреодолимые»</a:t>
            </a:r>
            <a:br>
              <a:rPr lang="en-US" sz="4000" dirty="0"/>
            </a:br>
            <a:r>
              <a:rPr lang="ru-RU" sz="4000" dirty="0"/>
              <a:t>проблемы,</a:t>
            </a:r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1E968F55-858C-9000-ACCC-917C0D8587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4076700"/>
            <a:ext cx="7354220" cy="959237"/>
          </a:xfrm>
        </p:spPr>
        <p:txBody>
          <a:bodyPr/>
          <a:lstStyle/>
          <a:p>
            <a:r>
              <a:rPr lang="ru-RU" sz="2000" dirty="0"/>
              <a:t>с которыми сталкивается SEO-специалист</a:t>
            </a:r>
            <a:br>
              <a:rPr lang="ru-RU" sz="2000" dirty="0"/>
            </a:br>
            <a:r>
              <a:rPr lang="ru-RU" sz="2000" dirty="0"/>
              <a:t>на пути достижения результата </a:t>
            </a:r>
          </a:p>
          <a:p>
            <a:endParaRPr lang="ru-RU" sz="2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3D4F1F-FD5A-B025-BB0B-F5D93A9B8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075" y="212331"/>
            <a:ext cx="1931987" cy="9659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532914-65E9-C96A-EF50-19B173C042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6047656"/>
            <a:ext cx="1251267" cy="411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51CEF8-BCD8-3412-DAAE-F84B3D484971}"/>
              </a:ext>
            </a:extLst>
          </p:cNvPr>
          <p:cNvSpPr txBox="1"/>
          <p:nvPr/>
        </p:nvSpPr>
        <p:spPr>
          <a:xfrm>
            <a:off x="2405062" y="551740"/>
            <a:ext cx="783336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  <a:latin typeface="Montserrat SemiBold" panose="00000700000000000000" pitchFamily="2" charset="-52"/>
              </a:rPr>
              <a:t>All </a:t>
            </a:r>
            <a:r>
              <a:rPr lang="ru-RU" sz="1500" dirty="0" err="1">
                <a:solidFill>
                  <a:schemeClr val="bg1"/>
                </a:solidFill>
                <a:latin typeface="Montserrat SemiBold" panose="00000700000000000000" pitchFamily="2" charset="-52"/>
              </a:rPr>
              <a:t>in</a:t>
            </a:r>
            <a:r>
              <a:rPr lang="ru-RU" sz="1500" dirty="0">
                <a:solidFill>
                  <a:schemeClr val="bg1"/>
                </a:solidFill>
                <a:latin typeface="Montserrat SemiBold" panose="00000700000000000000" pitchFamily="2" charset="-52"/>
              </a:rPr>
              <a:t> Top </a:t>
            </a:r>
            <a:r>
              <a:rPr lang="ru-RU" sz="1500" dirty="0" err="1">
                <a:solidFill>
                  <a:schemeClr val="bg1"/>
                </a:solidFill>
                <a:latin typeface="Montserrat SemiBold" panose="00000700000000000000" pitchFamily="2" charset="-52"/>
              </a:rPr>
              <a:t>Conf</a:t>
            </a:r>
            <a:r>
              <a:rPr lang="ru-RU" sz="1500" dirty="0">
                <a:solidFill>
                  <a:schemeClr val="bg1"/>
                </a:solidFill>
                <a:latin typeface="Montserrat SemiBold" panose="00000700000000000000" pitchFamily="2" charset="-52"/>
              </a:rPr>
              <a:t> 2024</a:t>
            </a:r>
          </a:p>
          <a:p>
            <a:r>
              <a:rPr lang="ru-RU" sz="1500" dirty="0">
                <a:solidFill>
                  <a:schemeClr val="bg1"/>
                </a:solidFill>
              </a:rPr>
              <a:t>13-я профессиональная практическая SEO</a:t>
            </a:r>
            <a:r>
              <a:rPr lang="en-US" sz="1500" dirty="0">
                <a:solidFill>
                  <a:schemeClr val="bg1"/>
                </a:solidFill>
              </a:rPr>
              <a:t>-</a:t>
            </a:r>
            <a:r>
              <a:rPr lang="ru-RU" sz="1500" dirty="0">
                <a:solidFill>
                  <a:schemeClr val="bg1"/>
                </a:solidFill>
              </a:rPr>
              <a:t>конференция</a:t>
            </a:r>
          </a:p>
        </p:txBody>
      </p:sp>
    </p:spTree>
    <p:extLst>
      <p:ext uri="{BB962C8B-B14F-4D97-AF65-F5344CB8AC3E}">
        <p14:creationId xmlns:p14="http://schemas.microsoft.com/office/powerpoint/2010/main" val="60674222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 hidden="1">
            <a:extLst>
              <a:ext uri="{FF2B5EF4-FFF2-40B4-BE49-F238E27FC236}">
                <a16:creationId xmlns:a16="http://schemas.microsoft.com/office/drawing/2014/main" id="{E1713CAE-F192-6EC9-15E6-6747D287C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4D539C8-32FB-2692-4DCF-490D4779B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0" y="542925"/>
            <a:ext cx="10874377" cy="923330"/>
          </a:xfrm>
        </p:spPr>
        <p:txBody>
          <a:bodyPr/>
          <a:lstStyle/>
          <a:p>
            <a:r>
              <a:rPr lang="ru-RU" sz="3000" dirty="0"/>
              <a:t>Клиент не согласовывает/</a:t>
            </a:r>
            <a:br>
              <a:rPr lang="ru-RU" sz="3000" dirty="0"/>
            </a:br>
            <a:r>
              <a:rPr lang="ru-RU" sz="3000" dirty="0"/>
              <a:t>не внедряет доработки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3AFD9C8-E196-EE0D-F65A-F91E4CCF1F1A}"/>
              </a:ext>
            </a:extLst>
          </p:cNvPr>
          <p:cNvSpPr/>
          <p:nvPr/>
        </p:nvSpPr>
        <p:spPr>
          <a:xfrm>
            <a:off x="4136572" y="1598302"/>
            <a:ext cx="7396616" cy="4423086"/>
          </a:xfrm>
          <a:prstGeom prst="roundRect">
            <a:avLst>
              <a:gd name="adj" fmla="val 3378"/>
            </a:avLst>
          </a:prstGeom>
          <a:solidFill>
            <a:schemeClr val="bg1"/>
          </a:solidFill>
          <a:ln w="3175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 10" hidden="1">
            <a:extLst>
              <a:ext uri="{FF2B5EF4-FFF2-40B4-BE49-F238E27FC236}">
                <a16:creationId xmlns:a16="http://schemas.microsoft.com/office/drawing/2014/main" id="{BB78FEE9-6273-1C95-6AFC-D7A378F3A26C}"/>
              </a:ext>
            </a:extLst>
          </p:cNvPr>
          <p:cNvSpPr txBox="1">
            <a:spLocks/>
          </p:cNvSpPr>
          <p:nvPr/>
        </p:nvSpPr>
        <p:spPr>
          <a:xfrm>
            <a:off x="4522142" y="2894343"/>
            <a:ext cx="6326187" cy="24622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Montserrat Light" panose="00000400000000000000" pitchFamily="2" charset="-52"/>
              </a:rPr>
              <a:t>Таск-менеджеры: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56910BD-1F81-77EB-9B96-C193D4F1B618}"/>
              </a:ext>
            </a:extLst>
          </p:cNvPr>
          <p:cNvSpPr/>
          <p:nvPr/>
        </p:nvSpPr>
        <p:spPr>
          <a:xfrm>
            <a:off x="658813" y="1598302"/>
            <a:ext cx="2967436" cy="4423086"/>
          </a:xfrm>
          <a:prstGeom prst="roundRect">
            <a:avLst>
              <a:gd name="adj" fmla="val 4878"/>
            </a:avLst>
          </a:prstGeom>
          <a:solidFill>
            <a:schemeClr val="bg1"/>
          </a:solidFill>
          <a:ln w="6350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1" hidden="1">
            <a:extLst>
              <a:ext uri="{FF2B5EF4-FFF2-40B4-BE49-F238E27FC236}">
                <a16:creationId xmlns:a16="http://schemas.microsoft.com/office/drawing/2014/main" id="{68A3D972-D4D6-5785-7BF6-02B1C3148EA0}"/>
              </a:ext>
            </a:extLst>
          </p:cNvPr>
          <p:cNvSpPr/>
          <p:nvPr/>
        </p:nvSpPr>
        <p:spPr>
          <a:xfrm>
            <a:off x="658813" y="1745689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4" hidden="1">
            <a:extLst>
              <a:ext uri="{FF2B5EF4-FFF2-40B4-BE49-F238E27FC236}">
                <a16:creationId xmlns:a16="http://schemas.microsoft.com/office/drawing/2014/main" id="{5D58B0BF-E95F-5261-2FD7-4B3FC1AC9A1A}"/>
              </a:ext>
            </a:extLst>
          </p:cNvPr>
          <p:cNvSpPr/>
          <p:nvPr/>
        </p:nvSpPr>
        <p:spPr>
          <a:xfrm>
            <a:off x="658813" y="3669326"/>
            <a:ext cx="2967436" cy="7399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5">
            <a:extLst>
              <a:ext uri="{FF2B5EF4-FFF2-40B4-BE49-F238E27FC236}">
                <a16:creationId xmlns:a16="http://schemas.microsoft.com/office/drawing/2014/main" id="{C04200E0-1112-937F-1835-84DF5620487D}"/>
              </a:ext>
            </a:extLst>
          </p:cNvPr>
          <p:cNvSpPr/>
          <p:nvPr/>
        </p:nvSpPr>
        <p:spPr>
          <a:xfrm>
            <a:off x="658813" y="4488951"/>
            <a:ext cx="2967436" cy="6848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6" hidden="1">
            <a:extLst>
              <a:ext uri="{FF2B5EF4-FFF2-40B4-BE49-F238E27FC236}">
                <a16:creationId xmlns:a16="http://schemas.microsoft.com/office/drawing/2014/main" id="{A14DCA03-97C8-DA0A-7A00-B49884F431DB}"/>
              </a:ext>
            </a:extLst>
          </p:cNvPr>
          <p:cNvSpPr/>
          <p:nvPr/>
        </p:nvSpPr>
        <p:spPr>
          <a:xfrm>
            <a:off x="658813" y="5279125"/>
            <a:ext cx="2967436" cy="6051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3" hidden="1">
            <a:extLst>
              <a:ext uri="{FF2B5EF4-FFF2-40B4-BE49-F238E27FC236}">
                <a16:creationId xmlns:a16="http://schemas.microsoft.com/office/drawing/2014/main" id="{99036340-A439-22E4-802A-1CC3C7724D2A}"/>
              </a:ext>
            </a:extLst>
          </p:cNvPr>
          <p:cNvSpPr/>
          <p:nvPr/>
        </p:nvSpPr>
        <p:spPr>
          <a:xfrm>
            <a:off x="658813" y="2849734"/>
            <a:ext cx="2967436" cy="7399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2" hidden="1">
            <a:extLst>
              <a:ext uri="{FF2B5EF4-FFF2-40B4-BE49-F238E27FC236}">
                <a16:creationId xmlns:a16="http://schemas.microsoft.com/office/drawing/2014/main" id="{DC848BE1-8A2D-1106-ED34-0C1162718BB6}"/>
              </a:ext>
            </a:extLst>
          </p:cNvPr>
          <p:cNvSpPr/>
          <p:nvPr/>
        </p:nvSpPr>
        <p:spPr>
          <a:xfrm>
            <a:off x="658813" y="2309389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D764D999-3603-667D-4992-99ACDFD4877F}"/>
              </a:ext>
            </a:extLst>
          </p:cNvPr>
          <p:cNvSpPr txBox="1">
            <a:spLocks/>
          </p:cNvSpPr>
          <p:nvPr/>
        </p:nvSpPr>
        <p:spPr>
          <a:xfrm>
            <a:off x="947739" y="1852189"/>
            <a:ext cx="2459054" cy="6052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50" dirty="0">
                <a:latin typeface="Montserrat SemiBold" panose="00000700000000000000" pitchFamily="2" charset="-52"/>
              </a:rPr>
              <a:t>1</a:t>
            </a:r>
            <a:r>
              <a:rPr lang="ru-RU" sz="1550" dirty="0">
                <a:latin typeface="Montserrat SemiBold" panose="00000700000000000000" pitchFamily="2" charset="-52"/>
              </a:rPr>
              <a:t>. Аргументация в ТЗ</a:t>
            </a:r>
          </a:p>
          <a:p>
            <a:endParaRPr lang="ru-RU" sz="1550" dirty="0">
              <a:latin typeface="Montserrat SemiBold" panose="00000700000000000000" pitchFamily="2" charset="-52"/>
            </a:endParaRPr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E52690D9-A0FE-746D-F7C1-B7ACF89A19B7}"/>
              </a:ext>
            </a:extLst>
          </p:cNvPr>
          <p:cNvSpPr/>
          <p:nvPr/>
        </p:nvSpPr>
        <p:spPr>
          <a:xfrm rot="5400000">
            <a:off x="3481289" y="4732148"/>
            <a:ext cx="289920" cy="198019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hidden="1">
            <a:extLst>
              <a:ext uri="{FF2B5EF4-FFF2-40B4-BE49-F238E27FC236}">
                <a16:creationId xmlns:a16="http://schemas.microsoft.com/office/drawing/2014/main" id="{9B4D1697-07F5-F6F7-ECD4-1D7E80BB5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1" t="83712" r="19368"/>
          <a:stretch/>
        </p:blipFill>
        <p:spPr>
          <a:xfrm>
            <a:off x="9378663" y="5608797"/>
            <a:ext cx="1865601" cy="275460"/>
          </a:xfrm>
          <a:prstGeom prst="rect">
            <a:avLst/>
          </a:prstGeom>
        </p:spPr>
      </p:pic>
      <p:sp>
        <p:nvSpPr>
          <p:cNvPr id="4" name="Текст 10">
            <a:extLst>
              <a:ext uri="{FF2B5EF4-FFF2-40B4-BE49-F238E27FC236}">
                <a16:creationId xmlns:a16="http://schemas.microsoft.com/office/drawing/2014/main" id="{2BD86D34-FBA6-AFB7-8514-19B2BAF485ED}"/>
              </a:ext>
            </a:extLst>
          </p:cNvPr>
          <p:cNvSpPr txBox="1">
            <a:spLocks/>
          </p:cNvSpPr>
          <p:nvPr/>
        </p:nvSpPr>
        <p:spPr>
          <a:xfrm>
            <a:off x="922441" y="2421443"/>
            <a:ext cx="2753313" cy="6052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50" dirty="0">
                <a:latin typeface="Montserrat SemiBold" panose="00000700000000000000" pitchFamily="2" charset="-52"/>
              </a:rPr>
              <a:t>2. </a:t>
            </a:r>
            <a:r>
              <a:rPr lang="ru-RU" sz="1550" dirty="0">
                <a:latin typeface="Montserrat SemiBold" panose="00000700000000000000" pitchFamily="2" charset="-52"/>
              </a:rPr>
              <a:t>Выход на ЛПР</a:t>
            </a:r>
          </a:p>
          <a:p>
            <a:endParaRPr lang="ru-RU" sz="1550" dirty="0">
              <a:latin typeface="Montserrat SemiBold" panose="00000700000000000000" pitchFamily="2" charset="-52"/>
            </a:endParaRP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E315C7DA-FF70-3EEB-D927-36B82B1403E8}"/>
              </a:ext>
            </a:extLst>
          </p:cNvPr>
          <p:cNvSpPr txBox="1">
            <a:spLocks/>
          </p:cNvSpPr>
          <p:nvPr/>
        </p:nvSpPr>
        <p:spPr>
          <a:xfrm>
            <a:off x="947738" y="3017454"/>
            <a:ext cx="6326187" cy="789062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3. Общение на языке</a:t>
            </a:r>
            <a:br>
              <a:rPr lang="ru-RU" sz="1550" dirty="0">
                <a:latin typeface="Montserrat SemiBold" panose="00000700000000000000" pitchFamily="2" charset="-52"/>
              </a:rPr>
            </a:br>
            <a:r>
              <a:rPr lang="ru-RU" sz="1550" dirty="0">
                <a:latin typeface="Montserrat SemiBold" panose="00000700000000000000" pitchFamily="2" charset="-52"/>
              </a:rPr>
              <a:t>бизнеса</a:t>
            </a:r>
          </a:p>
          <a:p>
            <a:pPr>
              <a:lnSpc>
                <a:spcPts val="1400"/>
              </a:lnSpc>
            </a:pPr>
            <a:endParaRPr lang="ru-RU" sz="1550" dirty="0">
              <a:latin typeface="Montserrat SemiBold" panose="00000700000000000000" pitchFamily="2" charset="-52"/>
            </a:endParaRP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B0AF5278-C979-BED1-2186-1A2090FEE2BB}"/>
              </a:ext>
            </a:extLst>
          </p:cNvPr>
          <p:cNvSpPr txBox="1">
            <a:spLocks/>
          </p:cNvSpPr>
          <p:nvPr/>
        </p:nvSpPr>
        <p:spPr>
          <a:xfrm>
            <a:off x="947736" y="5305807"/>
            <a:ext cx="6326187" cy="715581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6. Реализация</a:t>
            </a:r>
            <a:br>
              <a:rPr lang="ru-RU" sz="1550" dirty="0">
                <a:latin typeface="Montserrat SemiBold" panose="00000700000000000000" pitchFamily="2" charset="-52"/>
              </a:rPr>
            </a:br>
            <a:r>
              <a:rPr lang="ru-RU" sz="1550" dirty="0">
                <a:latin typeface="Montserrat SemiBold" panose="00000700000000000000" pitchFamily="2" charset="-52"/>
              </a:rPr>
              <a:t>на небольшой выборке</a:t>
            </a:r>
            <a:br>
              <a:rPr lang="ru-RU" sz="1550" dirty="0">
                <a:latin typeface="Montserrat SemiBold" panose="00000700000000000000" pitchFamily="2" charset="-52"/>
              </a:rPr>
            </a:br>
            <a:endParaRPr lang="ru-RU" sz="1550" dirty="0">
              <a:latin typeface="Montserrat SemiBold" panose="00000700000000000000" pitchFamily="2" charset="-52"/>
            </a:endParaRP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A97CAC29-CA11-CE32-C55E-51AD72882095}"/>
              </a:ext>
            </a:extLst>
          </p:cNvPr>
          <p:cNvSpPr txBox="1">
            <a:spLocks/>
          </p:cNvSpPr>
          <p:nvPr/>
        </p:nvSpPr>
        <p:spPr>
          <a:xfrm>
            <a:off x="947738" y="4602684"/>
            <a:ext cx="6326187" cy="789062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5</a:t>
            </a:r>
            <a:r>
              <a:rPr lang="en-US" sz="1550" dirty="0">
                <a:latin typeface="Montserrat SemiBold" panose="00000700000000000000" pitchFamily="2" charset="-52"/>
              </a:rPr>
              <a:t>. </a:t>
            </a:r>
            <a:r>
              <a:rPr lang="ru-RU" sz="1550" dirty="0">
                <a:latin typeface="Montserrat SemiBold" panose="00000700000000000000" pitchFamily="2" charset="-52"/>
              </a:rPr>
              <a:t>Разработка на своей </a:t>
            </a:r>
            <a:br>
              <a:rPr lang="ru-RU" sz="1550" dirty="0">
                <a:latin typeface="Montserrat SemiBold" panose="00000700000000000000" pitchFamily="2" charset="-52"/>
              </a:rPr>
            </a:br>
            <a:r>
              <a:rPr lang="ru-RU" sz="1550" dirty="0">
                <a:latin typeface="Montserrat SemiBold" panose="00000700000000000000" pitchFamily="2" charset="-52"/>
              </a:rPr>
              <a:t>стороне</a:t>
            </a:r>
          </a:p>
          <a:p>
            <a:pPr>
              <a:lnSpc>
                <a:spcPts val="1400"/>
              </a:lnSpc>
            </a:pPr>
            <a:endParaRPr lang="ru-RU" sz="1550" dirty="0">
              <a:latin typeface="Montserrat SemiBold" panose="00000700000000000000" pitchFamily="2" charset="-52"/>
            </a:endParaRP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BDD46D79-A81C-58FC-F732-2217A08C1989}"/>
              </a:ext>
            </a:extLst>
          </p:cNvPr>
          <p:cNvSpPr txBox="1">
            <a:spLocks/>
          </p:cNvSpPr>
          <p:nvPr/>
        </p:nvSpPr>
        <p:spPr>
          <a:xfrm>
            <a:off x="947737" y="3838198"/>
            <a:ext cx="6326187" cy="789062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4. Единое </a:t>
            </a:r>
            <a:r>
              <a:rPr lang="ru-RU" sz="1550" dirty="0" err="1">
                <a:latin typeface="Montserrat SemiBold" panose="00000700000000000000" pitchFamily="2" charset="-52"/>
              </a:rPr>
              <a:t>инфополе</a:t>
            </a:r>
            <a:br>
              <a:rPr lang="ru-RU" sz="1550" dirty="0">
                <a:latin typeface="Montserrat SemiBold" panose="00000700000000000000" pitchFamily="2" charset="-52"/>
              </a:rPr>
            </a:br>
            <a:r>
              <a:rPr lang="ru-RU" sz="1550" dirty="0">
                <a:latin typeface="Montserrat SemiBold" panose="00000700000000000000" pitchFamily="2" charset="-52"/>
              </a:rPr>
              <a:t>с разработкой клиента</a:t>
            </a:r>
          </a:p>
          <a:p>
            <a:pPr>
              <a:lnSpc>
                <a:spcPts val="1400"/>
              </a:lnSpc>
            </a:pPr>
            <a:endParaRPr lang="ru-RU" sz="1550" dirty="0">
              <a:latin typeface="Montserrat SemiBold" panose="00000700000000000000" pitchFamily="2" charset="-52"/>
            </a:endParaRPr>
          </a:p>
        </p:txBody>
      </p:sp>
      <p:sp>
        <p:nvSpPr>
          <p:cNvPr id="25" name="Текст 10">
            <a:extLst>
              <a:ext uri="{FF2B5EF4-FFF2-40B4-BE49-F238E27FC236}">
                <a16:creationId xmlns:a16="http://schemas.microsoft.com/office/drawing/2014/main" id="{2D7FDF62-FD49-60F8-4E02-53D9FEF4D80E}"/>
              </a:ext>
            </a:extLst>
          </p:cNvPr>
          <p:cNvSpPr txBox="1">
            <a:spLocks/>
          </p:cNvSpPr>
          <p:nvPr/>
        </p:nvSpPr>
        <p:spPr>
          <a:xfrm>
            <a:off x="4522142" y="2775104"/>
            <a:ext cx="6326187" cy="86690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 Light" panose="00000400000000000000" pitchFamily="2" charset="-52"/>
              </a:rPr>
              <a:t>Предоставление ограниченных доступов клиентом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 Light" panose="00000400000000000000" pitchFamily="2" charset="-52"/>
              </a:rPr>
              <a:t>Работа через </a:t>
            </a:r>
            <a:r>
              <a:rPr lang="ru-RU" sz="1600" dirty="0" err="1">
                <a:latin typeface="Montserrat Light" panose="00000400000000000000" pitchFamily="2" charset="-52"/>
              </a:rPr>
              <a:t>локалку</a:t>
            </a:r>
            <a:r>
              <a:rPr lang="ru-RU" sz="1600" dirty="0">
                <a:latin typeface="Montserrat Light" panose="00000400000000000000" pitchFamily="2" charset="-52"/>
              </a:rPr>
              <a:t>/</a:t>
            </a:r>
            <a:r>
              <a:rPr lang="ru-RU" sz="1600" dirty="0" err="1">
                <a:latin typeface="Montserrat Light" panose="00000400000000000000" pitchFamily="2" charset="-52"/>
              </a:rPr>
              <a:t>Git</a:t>
            </a:r>
            <a:br>
              <a:rPr lang="ru-RU" sz="1600" dirty="0">
                <a:latin typeface="Montserrat Light" panose="00000400000000000000" pitchFamily="2" charset="-52"/>
              </a:rPr>
            </a:br>
            <a:endParaRPr lang="ru-RU" sz="1600" dirty="0">
              <a:latin typeface="Montserrat Light" panose="00000400000000000000" pitchFamily="2" charset="-52"/>
            </a:endParaRPr>
          </a:p>
        </p:txBody>
      </p:sp>
      <p:sp>
        <p:nvSpPr>
          <p:cNvPr id="26" name="Текст 10" hidden="1">
            <a:extLst>
              <a:ext uri="{FF2B5EF4-FFF2-40B4-BE49-F238E27FC236}">
                <a16:creationId xmlns:a16="http://schemas.microsoft.com/office/drawing/2014/main" id="{78E8BA54-B057-CD48-7503-5FAC6D00322A}"/>
              </a:ext>
            </a:extLst>
          </p:cNvPr>
          <p:cNvSpPr txBox="1">
            <a:spLocks/>
          </p:cNvSpPr>
          <p:nvPr/>
        </p:nvSpPr>
        <p:spPr>
          <a:xfrm>
            <a:off x="4522142" y="4398787"/>
            <a:ext cx="6326187" cy="46166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highlight>
                  <a:srgbClr val="FCE300"/>
                </a:highlight>
              </a:rPr>
              <a:t>Важно, чтобы было наглядно видно статус,</a:t>
            </a:r>
            <a:br>
              <a:rPr lang="ru-RU" dirty="0">
                <a:highlight>
                  <a:srgbClr val="FCE300"/>
                </a:highlight>
              </a:rPr>
            </a:br>
            <a:r>
              <a:rPr lang="ru-RU" dirty="0">
                <a:highlight>
                  <a:srgbClr val="FCE300"/>
                </a:highlight>
              </a:rPr>
              <a:t>ответственного и дедлайн по каждой задаче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22F1F12-9EC2-3E21-056B-687CA24E4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154" y="3227680"/>
            <a:ext cx="4983480" cy="263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2298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 hidden="1">
            <a:extLst>
              <a:ext uri="{FF2B5EF4-FFF2-40B4-BE49-F238E27FC236}">
                <a16:creationId xmlns:a16="http://schemas.microsoft.com/office/drawing/2014/main" id="{E1713CAE-F192-6EC9-15E6-6747D287C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4D539C8-32FB-2692-4DCF-490D4779B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0" y="542925"/>
            <a:ext cx="10874377" cy="923330"/>
          </a:xfrm>
        </p:spPr>
        <p:txBody>
          <a:bodyPr/>
          <a:lstStyle/>
          <a:p>
            <a:r>
              <a:rPr lang="ru-RU" sz="3000" dirty="0"/>
              <a:t>Клиент не согласовывает/</a:t>
            </a:r>
            <a:br>
              <a:rPr lang="ru-RU" sz="3000" dirty="0"/>
            </a:br>
            <a:r>
              <a:rPr lang="ru-RU" sz="3000" dirty="0"/>
              <a:t>не внедряет доработки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3AFD9C8-E196-EE0D-F65A-F91E4CCF1F1A}"/>
              </a:ext>
            </a:extLst>
          </p:cNvPr>
          <p:cNvSpPr/>
          <p:nvPr/>
        </p:nvSpPr>
        <p:spPr>
          <a:xfrm>
            <a:off x="4136572" y="1598302"/>
            <a:ext cx="7396616" cy="4423086"/>
          </a:xfrm>
          <a:prstGeom prst="roundRect">
            <a:avLst>
              <a:gd name="adj" fmla="val 3378"/>
            </a:avLst>
          </a:prstGeom>
          <a:solidFill>
            <a:schemeClr val="bg1"/>
          </a:solidFill>
          <a:ln w="3175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 10">
            <a:extLst>
              <a:ext uri="{FF2B5EF4-FFF2-40B4-BE49-F238E27FC236}">
                <a16:creationId xmlns:a16="http://schemas.microsoft.com/office/drawing/2014/main" id="{BB78FEE9-6273-1C95-6AFC-D7A378F3A26C}"/>
              </a:ext>
            </a:extLst>
          </p:cNvPr>
          <p:cNvSpPr txBox="1">
            <a:spLocks/>
          </p:cNvSpPr>
          <p:nvPr/>
        </p:nvSpPr>
        <p:spPr>
          <a:xfrm>
            <a:off x="4522142" y="3289348"/>
            <a:ext cx="6326187" cy="49244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Montserrat Light" panose="00000400000000000000" pitchFamily="2" charset="-52"/>
              </a:rPr>
              <a:t>Например, вместо создания 20 новых страниц, можно предложить создать 5 и отследить результат по ним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56910BD-1F81-77EB-9B96-C193D4F1B618}"/>
              </a:ext>
            </a:extLst>
          </p:cNvPr>
          <p:cNvSpPr/>
          <p:nvPr/>
        </p:nvSpPr>
        <p:spPr>
          <a:xfrm>
            <a:off x="658813" y="1598302"/>
            <a:ext cx="2967436" cy="4423086"/>
          </a:xfrm>
          <a:prstGeom prst="roundRect">
            <a:avLst>
              <a:gd name="adj" fmla="val 4878"/>
            </a:avLst>
          </a:prstGeom>
          <a:solidFill>
            <a:schemeClr val="bg1"/>
          </a:solidFill>
          <a:ln w="6350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1" hidden="1">
            <a:extLst>
              <a:ext uri="{FF2B5EF4-FFF2-40B4-BE49-F238E27FC236}">
                <a16:creationId xmlns:a16="http://schemas.microsoft.com/office/drawing/2014/main" id="{68A3D972-D4D6-5785-7BF6-02B1C3148EA0}"/>
              </a:ext>
            </a:extLst>
          </p:cNvPr>
          <p:cNvSpPr/>
          <p:nvPr/>
        </p:nvSpPr>
        <p:spPr>
          <a:xfrm>
            <a:off x="658813" y="1745689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4" hidden="1">
            <a:extLst>
              <a:ext uri="{FF2B5EF4-FFF2-40B4-BE49-F238E27FC236}">
                <a16:creationId xmlns:a16="http://schemas.microsoft.com/office/drawing/2014/main" id="{5D58B0BF-E95F-5261-2FD7-4B3FC1AC9A1A}"/>
              </a:ext>
            </a:extLst>
          </p:cNvPr>
          <p:cNvSpPr/>
          <p:nvPr/>
        </p:nvSpPr>
        <p:spPr>
          <a:xfrm>
            <a:off x="658813" y="3669326"/>
            <a:ext cx="2967436" cy="7399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5" hidden="1">
            <a:extLst>
              <a:ext uri="{FF2B5EF4-FFF2-40B4-BE49-F238E27FC236}">
                <a16:creationId xmlns:a16="http://schemas.microsoft.com/office/drawing/2014/main" id="{C04200E0-1112-937F-1835-84DF5620487D}"/>
              </a:ext>
            </a:extLst>
          </p:cNvPr>
          <p:cNvSpPr/>
          <p:nvPr/>
        </p:nvSpPr>
        <p:spPr>
          <a:xfrm>
            <a:off x="658813" y="4488951"/>
            <a:ext cx="2967436" cy="6848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6">
            <a:extLst>
              <a:ext uri="{FF2B5EF4-FFF2-40B4-BE49-F238E27FC236}">
                <a16:creationId xmlns:a16="http://schemas.microsoft.com/office/drawing/2014/main" id="{A14DCA03-97C8-DA0A-7A00-B49884F431DB}"/>
              </a:ext>
            </a:extLst>
          </p:cNvPr>
          <p:cNvSpPr/>
          <p:nvPr/>
        </p:nvSpPr>
        <p:spPr>
          <a:xfrm>
            <a:off x="658813" y="5279125"/>
            <a:ext cx="2967436" cy="6051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3" hidden="1">
            <a:extLst>
              <a:ext uri="{FF2B5EF4-FFF2-40B4-BE49-F238E27FC236}">
                <a16:creationId xmlns:a16="http://schemas.microsoft.com/office/drawing/2014/main" id="{99036340-A439-22E4-802A-1CC3C7724D2A}"/>
              </a:ext>
            </a:extLst>
          </p:cNvPr>
          <p:cNvSpPr/>
          <p:nvPr/>
        </p:nvSpPr>
        <p:spPr>
          <a:xfrm>
            <a:off x="658813" y="2849734"/>
            <a:ext cx="2967436" cy="7399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2" hidden="1">
            <a:extLst>
              <a:ext uri="{FF2B5EF4-FFF2-40B4-BE49-F238E27FC236}">
                <a16:creationId xmlns:a16="http://schemas.microsoft.com/office/drawing/2014/main" id="{DC848BE1-8A2D-1106-ED34-0C1162718BB6}"/>
              </a:ext>
            </a:extLst>
          </p:cNvPr>
          <p:cNvSpPr/>
          <p:nvPr/>
        </p:nvSpPr>
        <p:spPr>
          <a:xfrm>
            <a:off x="658813" y="2309389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D764D999-3603-667D-4992-99ACDFD4877F}"/>
              </a:ext>
            </a:extLst>
          </p:cNvPr>
          <p:cNvSpPr txBox="1">
            <a:spLocks/>
          </p:cNvSpPr>
          <p:nvPr/>
        </p:nvSpPr>
        <p:spPr>
          <a:xfrm>
            <a:off x="947739" y="1852189"/>
            <a:ext cx="2459054" cy="6052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50" dirty="0">
                <a:latin typeface="Montserrat SemiBold" panose="00000700000000000000" pitchFamily="2" charset="-52"/>
              </a:rPr>
              <a:t>1</a:t>
            </a:r>
            <a:r>
              <a:rPr lang="ru-RU" sz="1550" dirty="0">
                <a:latin typeface="Montserrat SemiBold" panose="00000700000000000000" pitchFamily="2" charset="-52"/>
              </a:rPr>
              <a:t>. Аргументация в ТЗ</a:t>
            </a:r>
          </a:p>
          <a:p>
            <a:endParaRPr lang="ru-RU" sz="1550" dirty="0">
              <a:latin typeface="Montserrat SemiBold" panose="00000700000000000000" pitchFamily="2" charset="-52"/>
            </a:endParaRPr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E52690D9-A0FE-746D-F7C1-B7ACF89A19B7}"/>
              </a:ext>
            </a:extLst>
          </p:cNvPr>
          <p:cNvSpPr/>
          <p:nvPr/>
        </p:nvSpPr>
        <p:spPr>
          <a:xfrm rot="5400000">
            <a:off x="3481289" y="5482682"/>
            <a:ext cx="289920" cy="198019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hidden="1">
            <a:extLst>
              <a:ext uri="{FF2B5EF4-FFF2-40B4-BE49-F238E27FC236}">
                <a16:creationId xmlns:a16="http://schemas.microsoft.com/office/drawing/2014/main" id="{9B4D1697-07F5-F6F7-ECD4-1D7E80BB5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1" t="83712" r="19368"/>
          <a:stretch/>
        </p:blipFill>
        <p:spPr>
          <a:xfrm>
            <a:off x="9378663" y="5608797"/>
            <a:ext cx="1865601" cy="275460"/>
          </a:xfrm>
          <a:prstGeom prst="rect">
            <a:avLst/>
          </a:prstGeom>
        </p:spPr>
      </p:pic>
      <p:sp>
        <p:nvSpPr>
          <p:cNvPr id="4" name="Текст 10">
            <a:extLst>
              <a:ext uri="{FF2B5EF4-FFF2-40B4-BE49-F238E27FC236}">
                <a16:creationId xmlns:a16="http://schemas.microsoft.com/office/drawing/2014/main" id="{2BD86D34-FBA6-AFB7-8514-19B2BAF485ED}"/>
              </a:ext>
            </a:extLst>
          </p:cNvPr>
          <p:cNvSpPr txBox="1">
            <a:spLocks/>
          </p:cNvSpPr>
          <p:nvPr/>
        </p:nvSpPr>
        <p:spPr>
          <a:xfrm>
            <a:off x="922441" y="2421443"/>
            <a:ext cx="2753313" cy="6052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50" dirty="0">
                <a:latin typeface="Montserrat SemiBold" panose="00000700000000000000" pitchFamily="2" charset="-52"/>
              </a:rPr>
              <a:t>2. </a:t>
            </a:r>
            <a:r>
              <a:rPr lang="ru-RU" sz="1550" dirty="0">
                <a:latin typeface="Montserrat SemiBold" panose="00000700000000000000" pitchFamily="2" charset="-52"/>
              </a:rPr>
              <a:t>Выход на ЛПР</a:t>
            </a:r>
          </a:p>
          <a:p>
            <a:endParaRPr lang="ru-RU" sz="1550" dirty="0">
              <a:latin typeface="Montserrat SemiBold" panose="00000700000000000000" pitchFamily="2" charset="-52"/>
            </a:endParaRP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E315C7DA-FF70-3EEB-D927-36B82B1403E8}"/>
              </a:ext>
            </a:extLst>
          </p:cNvPr>
          <p:cNvSpPr txBox="1">
            <a:spLocks/>
          </p:cNvSpPr>
          <p:nvPr/>
        </p:nvSpPr>
        <p:spPr>
          <a:xfrm>
            <a:off x="947738" y="3017454"/>
            <a:ext cx="6326187" cy="789062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3. Общение на языке</a:t>
            </a:r>
            <a:br>
              <a:rPr lang="ru-RU" sz="1550" dirty="0">
                <a:latin typeface="Montserrat SemiBold" panose="00000700000000000000" pitchFamily="2" charset="-52"/>
              </a:rPr>
            </a:br>
            <a:r>
              <a:rPr lang="ru-RU" sz="1550" dirty="0">
                <a:latin typeface="Montserrat SemiBold" panose="00000700000000000000" pitchFamily="2" charset="-52"/>
              </a:rPr>
              <a:t>бизнеса</a:t>
            </a:r>
          </a:p>
          <a:p>
            <a:pPr>
              <a:lnSpc>
                <a:spcPts val="1400"/>
              </a:lnSpc>
            </a:pPr>
            <a:endParaRPr lang="ru-RU" sz="1550" dirty="0">
              <a:latin typeface="Montserrat SemiBold" panose="00000700000000000000" pitchFamily="2" charset="-52"/>
            </a:endParaRP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B0AF5278-C979-BED1-2186-1A2090FEE2BB}"/>
              </a:ext>
            </a:extLst>
          </p:cNvPr>
          <p:cNvSpPr txBox="1">
            <a:spLocks/>
          </p:cNvSpPr>
          <p:nvPr/>
        </p:nvSpPr>
        <p:spPr>
          <a:xfrm>
            <a:off x="947736" y="5305807"/>
            <a:ext cx="6326187" cy="715581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6. Реализация</a:t>
            </a:r>
            <a:br>
              <a:rPr lang="ru-RU" sz="1550" dirty="0">
                <a:latin typeface="Montserrat SemiBold" panose="00000700000000000000" pitchFamily="2" charset="-52"/>
              </a:rPr>
            </a:br>
            <a:r>
              <a:rPr lang="ru-RU" sz="1550" dirty="0">
                <a:latin typeface="Montserrat SemiBold" panose="00000700000000000000" pitchFamily="2" charset="-52"/>
              </a:rPr>
              <a:t>на небольшой выборке</a:t>
            </a:r>
            <a:br>
              <a:rPr lang="ru-RU" sz="1550" dirty="0">
                <a:latin typeface="Montserrat SemiBold" panose="00000700000000000000" pitchFamily="2" charset="-52"/>
              </a:rPr>
            </a:br>
            <a:endParaRPr lang="ru-RU" sz="1550" dirty="0">
              <a:latin typeface="Montserrat SemiBold" panose="00000700000000000000" pitchFamily="2" charset="-52"/>
            </a:endParaRP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A97CAC29-CA11-CE32-C55E-51AD72882095}"/>
              </a:ext>
            </a:extLst>
          </p:cNvPr>
          <p:cNvSpPr txBox="1">
            <a:spLocks/>
          </p:cNvSpPr>
          <p:nvPr/>
        </p:nvSpPr>
        <p:spPr>
          <a:xfrm>
            <a:off x="947738" y="4602684"/>
            <a:ext cx="6326187" cy="789062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5</a:t>
            </a:r>
            <a:r>
              <a:rPr lang="en-US" sz="1550" dirty="0">
                <a:latin typeface="Montserrat SemiBold" panose="00000700000000000000" pitchFamily="2" charset="-52"/>
              </a:rPr>
              <a:t>. </a:t>
            </a:r>
            <a:r>
              <a:rPr lang="ru-RU" sz="1550" dirty="0">
                <a:latin typeface="Montserrat SemiBold" panose="00000700000000000000" pitchFamily="2" charset="-52"/>
              </a:rPr>
              <a:t>Разработка на своей </a:t>
            </a:r>
            <a:br>
              <a:rPr lang="ru-RU" sz="1550" dirty="0">
                <a:latin typeface="Montserrat SemiBold" panose="00000700000000000000" pitchFamily="2" charset="-52"/>
              </a:rPr>
            </a:br>
            <a:r>
              <a:rPr lang="ru-RU" sz="1550" dirty="0">
                <a:latin typeface="Montserrat SemiBold" panose="00000700000000000000" pitchFamily="2" charset="-52"/>
              </a:rPr>
              <a:t>стороне</a:t>
            </a:r>
          </a:p>
          <a:p>
            <a:pPr>
              <a:lnSpc>
                <a:spcPts val="1400"/>
              </a:lnSpc>
            </a:pPr>
            <a:endParaRPr lang="ru-RU" sz="1550" dirty="0">
              <a:latin typeface="Montserrat SemiBold" panose="00000700000000000000" pitchFamily="2" charset="-52"/>
            </a:endParaRP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BDD46D79-A81C-58FC-F732-2217A08C1989}"/>
              </a:ext>
            </a:extLst>
          </p:cNvPr>
          <p:cNvSpPr txBox="1">
            <a:spLocks/>
          </p:cNvSpPr>
          <p:nvPr/>
        </p:nvSpPr>
        <p:spPr>
          <a:xfrm>
            <a:off x="947737" y="3838198"/>
            <a:ext cx="6326187" cy="789062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4. Единое </a:t>
            </a:r>
            <a:r>
              <a:rPr lang="ru-RU" sz="1550" dirty="0" err="1">
                <a:latin typeface="Montserrat SemiBold" panose="00000700000000000000" pitchFamily="2" charset="-52"/>
              </a:rPr>
              <a:t>инфополе</a:t>
            </a:r>
            <a:br>
              <a:rPr lang="ru-RU" sz="1550" dirty="0">
                <a:latin typeface="Montserrat SemiBold" panose="00000700000000000000" pitchFamily="2" charset="-52"/>
              </a:rPr>
            </a:br>
            <a:r>
              <a:rPr lang="ru-RU" sz="1550" dirty="0">
                <a:latin typeface="Montserrat SemiBold" panose="00000700000000000000" pitchFamily="2" charset="-52"/>
              </a:rPr>
              <a:t>с разработкой клиента</a:t>
            </a:r>
          </a:p>
          <a:p>
            <a:pPr>
              <a:lnSpc>
                <a:spcPts val="1400"/>
              </a:lnSpc>
            </a:pPr>
            <a:endParaRPr lang="ru-RU" sz="1550" dirty="0">
              <a:latin typeface="Montserrat SemiBold" panose="00000700000000000000" pitchFamily="2" charset="-52"/>
            </a:endParaRPr>
          </a:p>
        </p:txBody>
      </p:sp>
      <p:sp>
        <p:nvSpPr>
          <p:cNvPr id="26" name="Текст 10" hidden="1">
            <a:extLst>
              <a:ext uri="{FF2B5EF4-FFF2-40B4-BE49-F238E27FC236}">
                <a16:creationId xmlns:a16="http://schemas.microsoft.com/office/drawing/2014/main" id="{78E8BA54-B057-CD48-7503-5FAC6D00322A}"/>
              </a:ext>
            </a:extLst>
          </p:cNvPr>
          <p:cNvSpPr txBox="1">
            <a:spLocks/>
          </p:cNvSpPr>
          <p:nvPr/>
        </p:nvSpPr>
        <p:spPr>
          <a:xfrm>
            <a:off x="4522142" y="4398787"/>
            <a:ext cx="6326187" cy="46166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highlight>
                  <a:srgbClr val="FCE300"/>
                </a:highlight>
              </a:rPr>
              <a:t>Важно, чтобы было наглядно видно статус,</a:t>
            </a:r>
            <a:br>
              <a:rPr lang="ru-RU" dirty="0">
                <a:highlight>
                  <a:srgbClr val="FCE300"/>
                </a:highlight>
              </a:rPr>
            </a:br>
            <a:r>
              <a:rPr lang="ru-RU" dirty="0">
                <a:highlight>
                  <a:srgbClr val="FCE300"/>
                </a:highlight>
              </a:rPr>
              <a:t>ответственного и дедлайн по каждой задаче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D02D04EB-99EB-058B-5EFA-13991679655B}"/>
              </a:ext>
            </a:extLst>
          </p:cNvPr>
          <p:cNvSpPr txBox="1">
            <a:spLocks/>
          </p:cNvSpPr>
          <p:nvPr/>
        </p:nvSpPr>
        <p:spPr>
          <a:xfrm>
            <a:off x="4522142" y="4017345"/>
            <a:ext cx="6326187" cy="49244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highlight>
                  <a:srgbClr val="FCE300"/>
                </a:highlight>
                <a:latin typeface="Montserrat Light" panose="00000400000000000000" pitchFamily="2" charset="-52"/>
              </a:rPr>
              <a:t>Как правило, имея рост по ряду запросов по созданным страницам, легче обосновать создание всех страниц</a:t>
            </a:r>
          </a:p>
        </p:txBody>
      </p:sp>
    </p:spTree>
    <p:extLst>
      <p:ext uri="{BB962C8B-B14F-4D97-AF65-F5344CB8AC3E}">
        <p14:creationId xmlns:p14="http://schemas.microsoft.com/office/powerpoint/2010/main" val="355880058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93375B0-E213-3DA1-B5EA-34028D9AC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886" y="-5222147"/>
            <a:ext cx="19821831" cy="1327004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BDE136-074D-7313-901F-D981FBC78C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2"/>
          <a:stretch/>
        </p:blipFill>
        <p:spPr>
          <a:xfrm rot="468001">
            <a:off x="4418246" y="-447675"/>
            <a:ext cx="8085528" cy="6788411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EF636387-A818-EE87-60E5-26932426A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4169033"/>
            <a:ext cx="8964158" cy="193899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4200" dirty="0"/>
              <a:t>Доработки</a:t>
            </a:r>
            <a:br>
              <a:rPr lang="ru-RU" sz="4200" dirty="0"/>
            </a:br>
            <a:r>
              <a:rPr lang="ru-RU" sz="4200" dirty="0"/>
              <a:t>сложно и дорого внедрять на сайте</a:t>
            </a:r>
          </a:p>
        </p:txBody>
      </p:sp>
      <p:sp>
        <p:nvSpPr>
          <p:cNvPr id="7" name="Подзаголовок 6" hidden="1">
            <a:extLst>
              <a:ext uri="{FF2B5EF4-FFF2-40B4-BE49-F238E27FC236}">
                <a16:creationId xmlns:a16="http://schemas.microsoft.com/office/drawing/2014/main" id="{9A7B018A-6C65-02F2-133D-8E848C7605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Заголовок 13">
            <a:extLst>
              <a:ext uri="{FF2B5EF4-FFF2-40B4-BE49-F238E27FC236}">
                <a16:creationId xmlns:a16="http://schemas.microsoft.com/office/drawing/2014/main" id="{C65CA78F-3739-501A-5146-0B8B33907953}"/>
              </a:ext>
            </a:extLst>
          </p:cNvPr>
          <p:cNvSpPr txBox="1">
            <a:spLocks/>
          </p:cNvSpPr>
          <p:nvPr/>
        </p:nvSpPr>
        <p:spPr>
          <a:xfrm>
            <a:off x="633413" y="3379827"/>
            <a:ext cx="2776537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00" cap="all" baseline="0">
                <a:solidFill>
                  <a:srgbClr val="2F3A4F"/>
                </a:solidFill>
                <a:latin typeface="Gotham Medium" pitchFamily="50" charset="0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chemeClr val="accent1"/>
                </a:solidFill>
                <a:latin typeface="+mj-lt"/>
              </a:rPr>
              <a:t>02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CDD82AA-B055-9A1C-1758-BD1E62C14062}"/>
              </a:ext>
            </a:extLst>
          </p:cNvPr>
          <p:cNvSpPr/>
          <p:nvPr/>
        </p:nvSpPr>
        <p:spPr>
          <a:xfrm>
            <a:off x="658814" y="3888106"/>
            <a:ext cx="615156" cy="45719"/>
          </a:xfrm>
          <a:prstGeom prst="rect">
            <a:avLst/>
          </a:prstGeom>
          <a:solidFill>
            <a:srgbClr val="FFE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66B60B-5C92-5FD6-07B0-14A53F51E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678">
            <a:off x="5053122" y="-1275388"/>
            <a:ext cx="4446478" cy="394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0403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 hidden="1">
            <a:extLst>
              <a:ext uri="{FF2B5EF4-FFF2-40B4-BE49-F238E27FC236}">
                <a16:creationId xmlns:a16="http://schemas.microsoft.com/office/drawing/2014/main" id="{E1713CAE-F192-6EC9-15E6-6747D287C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4D539C8-32FB-2692-4DCF-490D4779B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0" y="542925"/>
            <a:ext cx="10874377" cy="923330"/>
          </a:xfrm>
        </p:spPr>
        <p:txBody>
          <a:bodyPr/>
          <a:lstStyle/>
          <a:p>
            <a:r>
              <a:rPr lang="ru-RU" sz="3000" dirty="0"/>
              <a:t>Доработки сложно и дорого</a:t>
            </a:r>
            <a:br>
              <a:rPr lang="en-US" sz="3000" dirty="0"/>
            </a:br>
            <a:r>
              <a:rPr lang="ru-RU" sz="3000" dirty="0"/>
              <a:t>внедрять на сайте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3AFD9C8-E196-EE0D-F65A-F91E4CCF1F1A}"/>
              </a:ext>
            </a:extLst>
          </p:cNvPr>
          <p:cNvSpPr/>
          <p:nvPr/>
        </p:nvSpPr>
        <p:spPr>
          <a:xfrm>
            <a:off x="4136572" y="1598302"/>
            <a:ext cx="7396616" cy="4423086"/>
          </a:xfrm>
          <a:prstGeom prst="roundRect">
            <a:avLst>
              <a:gd name="adj" fmla="val 3378"/>
            </a:avLst>
          </a:prstGeom>
          <a:solidFill>
            <a:schemeClr val="bg1"/>
          </a:solidFill>
          <a:ln w="3175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 10">
            <a:extLst>
              <a:ext uri="{FF2B5EF4-FFF2-40B4-BE49-F238E27FC236}">
                <a16:creationId xmlns:a16="http://schemas.microsoft.com/office/drawing/2014/main" id="{BB78FEE9-6273-1C95-6AFC-D7A378F3A26C}"/>
              </a:ext>
            </a:extLst>
          </p:cNvPr>
          <p:cNvSpPr txBox="1">
            <a:spLocks/>
          </p:cNvSpPr>
          <p:nvPr/>
        </p:nvSpPr>
        <p:spPr>
          <a:xfrm>
            <a:off x="4522142" y="2654790"/>
            <a:ext cx="6326187" cy="136960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 Light" panose="00000400000000000000" pitchFamily="2" charset="-52"/>
              </a:rPr>
              <a:t>Самописная CMS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 Light" panose="00000400000000000000" pitchFamily="2" charset="-52"/>
              </a:rPr>
              <a:t>Большое число «костылей»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 Light" panose="00000400000000000000" pitchFamily="2" charset="-52"/>
              </a:rPr>
              <a:t>Не используются готовые решения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 Light" panose="00000400000000000000" pitchFamily="2" charset="-52"/>
              </a:rPr>
              <a:t>Доработка сама по себе дорогая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56910BD-1F81-77EB-9B96-C193D4F1B618}"/>
              </a:ext>
            </a:extLst>
          </p:cNvPr>
          <p:cNvSpPr/>
          <p:nvPr/>
        </p:nvSpPr>
        <p:spPr>
          <a:xfrm>
            <a:off x="658813" y="1598302"/>
            <a:ext cx="2967436" cy="4423086"/>
          </a:xfrm>
          <a:prstGeom prst="roundRect">
            <a:avLst>
              <a:gd name="adj" fmla="val 4878"/>
            </a:avLst>
          </a:prstGeom>
          <a:solidFill>
            <a:schemeClr val="bg1"/>
          </a:solidFill>
          <a:ln w="6350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5" hidden="1">
            <a:extLst>
              <a:ext uri="{FF2B5EF4-FFF2-40B4-BE49-F238E27FC236}">
                <a16:creationId xmlns:a16="http://schemas.microsoft.com/office/drawing/2014/main" id="{69A136A7-5B76-A388-C907-18C919BF582F}"/>
              </a:ext>
            </a:extLst>
          </p:cNvPr>
          <p:cNvSpPr/>
          <p:nvPr/>
        </p:nvSpPr>
        <p:spPr>
          <a:xfrm>
            <a:off x="658813" y="4886383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4" hidden="1">
            <a:extLst>
              <a:ext uri="{FF2B5EF4-FFF2-40B4-BE49-F238E27FC236}">
                <a16:creationId xmlns:a16="http://schemas.microsoft.com/office/drawing/2014/main" id="{B5D6C69F-6A1C-7F9E-F31A-4847F3CB8147}"/>
              </a:ext>
            </a:extLst>
          </p:cNvPr>
          <p:cNvSpPr/>
          <p:nvPr/>
        </p:nvSpPr>
        <p:spPr>
          <a:xfrm>
            <a:off x="658813" y="4249289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3" hidden="1">
            <a:extLst>
              <a:ext uri="{FF2B5EF4-FFF2-40B4-BE49-F238E27FC236}">
                <a16:creationId xmlns:a16="http://schemas.microsoft.com/office/drawing/2014/main" id="{943B1F42-C188-2966-B938-80B680AFC69E}"/>
              </a:ext>
            </a:extLst>
          </p:cNvPr>
          <p:cNvSpPr/>
          <p:nvPr/>
        </p:nvSpPr>
        <p:spPr>
          <a:xfrm>
            <a:off x="658813" y="3647630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2" hidden="1">
            <a:extLst>
              <a:ext uri="{FF2B5EF4-FFF2-40B4-BE49-F238E27FC236}">
                <a16:creationId xmlns:a16="http://schemas.microsoft.com/office/drawing/2014/main" id="{91057E29-9234-47ED-2D50-CC30DDB26C44}"/>
              </a:ext>
            </a:extLst>
          </p:cNvPr>
          <p:cNvSpPr/>
          <p:nvPr/>
        </p:nvSpPr>
        <p:spPr>
          <a:xfrm>
            <a:off x="658813" y="3001657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id="{68A3D972-D4D6-5785-7BF6-02B1C3148EA0}"/>
              </a:ext>
            </a:extLst>
          </p:cNvPr>
          <p:cNvSpPr/>
          <p:nvPr/>
        </p:nvSpPr>
        <p:spPr>
          <a:xfrm>
            <a:off x="658813" y="2370290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D764D999-3603-667D-4992-99ACDFD4877F}"/>
              </a:ext>
            </a:extLst>
          </p:cNvPr>
          <p:cNvSpPr txBox="1">
            <a:spLocks/>
          </p:cNvSpPr>
          <p:nvPr/>
        </p:nvSpPr>
        <p:spPr>
          <a:xfrm>
            <a:off x="947739" y="2479596"/>
            <a:ext cx="2459054" cy="23852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50" dirty="0">
                <a:latin typeface="Montserrat SemiBold" panose="00000700000000000000" pitchFamily="2" charset="-52"/>
              </a:rPr>
              <a:t>1</a:t>
            </a:r>
            <a:r>
              <a:rPr lang="ru-RU" sz="1550" dirty="0">
                <a:latin typeface="Montserrat SemiBold" panose="00000700000000000000" pitchFamily="2" charset="-52"/>
              </a:rPr>
              <a:t>. Узнаем причины</a:t>
            </a:r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E52690D9-A0FE-746D-F7C1-B7ACF89A19B7}"/>
              </a:ext>
            </a:extLst>
          </p:cNvPr>
          <p:cNvSpPr/>
          <p:nvPr/>
        </p:nvSpPr>
        <p:spPr>
          <a:xfrm rot="5400000">
            <a:off x="3481289" y="2474495"/>
            <a:ext cx="289920" cy="198019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Текст 10">
            <a:extLst>
              <a:ext uri="{FF2B5EF4-FFF2-40B4-BE49-F238E27FC236}">
                <a16:creationId xmlns:a16="http://schemas.microsoft.com/office/drawing/2014/main" id="{2BD86D34-FBA6-AFB7-8514-19B2BAF485ED}"/>
              </a:ext>
            </a:extLst>
          </p:cNvPr>
          <p:cNvSpPr txBox="1">
            <a:spLocks/>
          </p:cNvSpPr>
          <p:nvPr/>
        </p:nvSpPr>
        <p:spPr>
          <a:xfrm>
            <a:off x="922441" y="3101066"/>
            <a:ext cx="2753313" cy="23852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50" dirty="0">
                <a:latin typeface="Montserrat SemiBold" panose="00000700000000000000" pitchFamily="2" charset="-52"/>
              </a:rPr>
              <a:t>2. </a:t>
            </a:r>
            <a:r>
              <a:rPr lang="ru-RU" sz="1550" dirty="0">
                <a:latin typeface="Montserrat SemiBold" panose="00000700000000000000" pitchFamily="2" charset="-52"/>
              </a:rPr>
              <a:t>Находим варианты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E315C7DA-FF70-3EEB-D927-36B82B1403E8}"/>
              </a:ext>
            </a:extLst>
          </p:cNvPr>
          <p:cNvSpPr txBox="1">
            <a:spLocks/>
          </p:cNvSpPr>
          <p:nvPr/>
        </p:nvSpPr>
        <p:spPr>
          <a:xfrm>
            <a:off x="947738" y="3736414"/>
            <a:ext cx="6326187" cy="238527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3. Аргументируем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A97CAC29-CA11-CE32-C55E-51AD72882095}"/>
              </a:ext>
            </a:extLst>
          </p:cNvPr>
          <p:cNvSpPr txBox="1">
            <a:spLocks/>
          </p:cNvSpPr>
          <p:nvPr/>
        </p:nvSpPr>
        <p:spPr>
          <a:xfrm>
            <a:off x="947738" y="4969033"/>
            <a:ext cx="6326187" cy="238527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5</a:t>
            </a:r>
            <a:r>
              <a:rPr lang="en-US" sz="1550" dirty="0">
                <a:latin typeface="Montserrat SemiBold" panose="00000700000000000000" pitchFamily="2" charset="-52"/>
              </a:rPr>
              <a:t>. </a:t>
            </a:r>
            <a:r>
              <a:rPr lang="ru-RU" sz="1550" dirty="0">
                <a:latin typeface="Montserrat SemiBold" panose="00000700000000000000" pitchFamily="2" charset="-52"/>
              </a:rPr>
              <a:t>Получаем результат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BDD46D79-A81C-58FC-F732-2217A08C1989}"/>
              </a:ext>
            </a:extLst>
          </p:cNvPr>
          <p:cNvSpPr txBox="1">
            <a:spLocks/>
          </p:cNvSpPr>
          <p:nvPr/>
        </p:nvSpPr>
        <p:spPr>
          <a:xfrm>
            <a:off x="947737" y="4319796"/>
            <a:ext cx="6326187" cy="238527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4. Внедряем</a:t>
            </a:r>
          </a:p>
        </p:txBody>
      </p:sp>
      <p:sp>
        <p:nvSpPr>
          <p:cNvPr id="26" name="Текст 10" hidden="1">
            <a:extLst>
              <a:ext uri="{FF2B5EF4-FFF2-40B4-BE49-F238E27FC236}">
                <a16:creationId xmlns:a16="http://schemas.microsoft.com/office/drawing/2014/main" id="{78E8BA54-B057-CD48-7503-5FAC6D00322A}"/>
              </a:ext>
            </a:extLst>
          </p:cNvPr>
          <p:cNvSpPr txBox="1">
            <a:spLocks/>
          </p:cNvSpPr>
          <p:nvPr/>
        </p:nvSpPr>
        <p:spPr>
          <a:xfrm>
            <a:off x="4522142" y="4398787"/>
            <a:ext cx="6326187" cy="46166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highlight>
                  <a:srgbClr val="FCE300"/>
                </a:highlight>
              </a:rPr>
              <a:t>Важно, чтобы было наглядно видно статус,</a:t>
            </a:r>
            <a:br>
              <a:rPr lang="ru-RU" dirty="0">
                <a:highlight>
                  <a:srgbClr val="FCE300"/>
                </a:highlight>
              </a:rPr>
            </a:br>
            <a:r>
              <a:rPr lang="ru-RU" dirty="0">
                <a:highlight>
                  <a:srgbClr val="FCE300"/>
                </a:highlight>
              </a:rPr>
              <a:t>ответственного и дедлайн по каждой задаче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F2A65DB-1780-88A9-6A78-8F246DB8D8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74"/>
          <a:stretch/>
        </p:blipFill>
        <p:spPr>
          <a:xfrm>
            <a:off x="7280422" y="1558781"/>
            <a:ext cx="4911578" cy="493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3216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 hidden="1">
            <a:extLst>
              <a:ext uri="{FF2B5EF4-FFF2-40B4-BE49-F238E27FC236}">
                <a16:creationId xmlns:a16="http://schemas.microsoft.com/office/drawing/2014/main" id="{E1713CAE-F192-6EC9-15E6-6747D287C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4D539C8-32FB-2692-4DCF-490D4779B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0" y="542925"/>
            <a:ext cx="10874377" cy="923330"/>
          </a:xfrm>
        </p:spPr>
        <p:txBody>
          <a:bodyPr/>
          <a:lstStyle/>
          <a:p>
            <a:r>
              <a:rPr lang="ru-RU" sz="3000" dirty="0"/>
              <a:t>Доработки сложно и дорого</a:t>
            </a:r>
            <a:br>
              <a:rPr lang="en-US" sz="3000" dirty="0"/>
            </a:br>
            <a:r>
              <a:rPr lang="ru-RU" sz="3000" dirty="0"/>
              <a:t>внедрять на сайте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3AFD9C8-E196-EE0D-F65A-F91E4CCF1F1A}"/>
              </a:ext>
            </a:extLst>
          </p:cNvPr>
          <p:cNvSpPr/>
          <p:nvPr/>
        </p:nvSpPr>
        <p:spPr>
          <a:xfrm>
            <a:off x="4136572" y="1598302"/>
            <a:ext cx="7396616" cy="4423086"/>
          </a:xfrm>
          <a:prstGeom prst="roundRect">
            <a:avLst>
              <a:gd name="adj" fmla="val 3378"/>
            </a:avLst>
          </a:prstGeom>
          <a:solidFill>
            <a:schemeClr val="bg1"/>
          </a:solidFill>
          <a:ln w="3175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 10">
            <a:extLst>
              <a:ext uri="{FF2B5EF4-FFF2-40B4-BE49-F238E27FC236}">
                <a16:creationId xmlns:a16="http://schemas.microsoft.com/office/drawing/2014/main" id="{BB78FEE9-6273-1C95-6AFC-D7A378F3A26C}"/>
              </a:ext>
            </a:extLst>
          </p:cNvPr>
          <p:cNvSpPr txBox="1">
            <a:spLocks/>
          </p:cNvSpPr>
          <p:nvPr/>
        </p:nvSpPr>
        <p:spPr>
          <a:xfrm>
            <a:off x="4522143" y="2821402"/>
            <a:ext cx="6326187" cy="186204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 Light" panose="00000400000000000000" pitchFamily="2" charset="-52"/>
              </a:rPr>
              <a:t>Смена CMS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 Light" panose="00000400000000000000" pitchFamily="2" charset="-52"/>
              </a:rPr>
              <a:t>Устранение «костылей»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 Light" panose="00000400000000000000" pitchFamily="2" charset="-52"/>
              </a:rPr>
              <a:t>Поиск и внедрений готовых</a:t>
            </a:r>
            <a:r>
              <a:rPr lang="en-US" sz="1600" dirty="0">
                <a:latin typeface="Montserrat Light" panose="00000400000000000000" pitchFamily="2" charset="-52"/>
              </a:rPr>
              <a:t> </a:t>
            </a:r>
            <a:r>
              <a:rPr lang="ru-RU" sz="1600" dirty="0">
                <a:latin typeface="Montserrat Light" panose="00000400000000000000" pitchFamily="2" charset="-52"/>
              </a:rPr>
              <a:t>решений,</a:t>
            </a:r>
            <a:br>
              <a:rPr lang="en-US" sz="1600" dirty="0">
                <a:latin typeface="Montserrat Light" panose="00000400000000000000" pitchFamily="2" charset="-52"/>
              </a:rPr>
            </a:br>
            <a:r>
              <a:rPr lang="ru-RU" sz="1600" dirty="0">
                <a:latin typeface="Montserrat Light" panose="00000400000000000000" pitchFamily="2" charset="-52"/>
              </a:rPr>
              <a:t>модулей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 Light" panose="00000400000000000000" pitchFamily="2" charset="-52"/>
              </a:rPr>
              <a:t>Поиск более выгодного подрядчика</a:t>
            </a:r>
            <a:br>
              <a:rPr lang="ru-RU" sz="1600" dirty="0">
                <a:latin typeface="Montserrat Light" panose="00000400000000000000" pitchFamily="2" charset="-52"/>
              </a:rPr>
            </a:br>
            <a:r>
              <a:rPr lang="ru-RU" sz="1600" dirty="0">
                <a:latin typeface="Montserrat Light" panose="00000400000000000000" pitchFamily="2" charset="-52"/>
              </a:rPr>
              <a:t>по разработке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56910BD-1F81-77EB-9B96-C193D4F1B618}"/>
              </a:ext>
            </a:extLst>
          </p:cNvPr>
          <p:cNvSpPr/>
          <p:nvPr/>
        </p:nvSpPr>
        <p:spPr>
          <a:xfrm>
            <a:off x="658813" y="1598302"/>
            <a:ext cx="2967436" cy="4423086"/>
          </a:xfrm>
          <a:prstGeom prst="roundRect">
            <a:avLst>
              <a:gd name="adj" fmla="val 4878"/>
            </a:avLst>
          </a:prstGeom>
          <a:solidFill>
            <a:schemeClr val="bg1"/>
          </a:solidFill>
          <a:ln w="6350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5" hidden="1">
            <a:extLst>
              <a:ext uri="{FF2B5EF4-FFF2-40B4-BE49-F238E27FC236}">
                <a16:creationId xmlns:a16="http://schemas.microsoft.com/office/drawing/2014/main" id="{69A136A7-5B76-A388-C907-18C919BF582F}"/>
              </a:ext>
            </a:extLst>
          </p:cNvPr>
          <p:cNvSpPr/>
          <p:nvPr/>
        </p:nvSpPr>
        <p:spPr>
          <a:xfrm>
            <a:off x="658813" y="4886383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4" hidden="1">
            <a:extLst>
              <a:ext uri="{FF2B5EF4-FFF2-40B4-BE49-F238E27FC236}">
                <a16:creationId xmlns:a16="http://schemas.microsoft.com/office/drawing/2014/main" id="{B5D6C69F-6A1C-7F9E-F31A-4847F3CB8147}"/>
              </a:ext>
            </a:extLst>
          </p:cNvPr>
          <p:cNvSpPr/>
          <p:nvPr/>
        </p:nvSpPr>
        <p:spPr>
          <a:xfrm>
            <a:off x="658813" y="4249289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3" hidden="1">
            <a:extLst>
              <a:ext uri="{FF2B5EF4-FFF2-40B4-BE49-F238E27FC236}">
                <a16:creationId xmlns:a16="http://schemas.microsoft.com/office/drawing/2014/main" id="{943B1F42-C188-2966-B938-80B680AFC69E}"/>
              </a:ext>
            </a:extLst>
          </p:cNvPr>
          <p:cNvSpPr/>
          <p:nvPr/>
        </p:nvSpPr>
        <p:spPr>
          <a:xfrm>
            <a:off x="658813" y="3647630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2">
            <a:extLst>
              <a:ext uri="{FF2B5EF4-FFF2-40B4-BE49-F238E27FC236}">
                <a16:creationId xmlns:a16="http://schemas.microsoft.com/office/drawing/2014/main" id="{91057E29-9234-47ED-2D50-CC30DDB26C44}"/>
              </a:ext>
            </a:extLst>
          </p:cNvPr>
          <p:cNvSpPr/>
          <p:nvPr/>
        </p:nvSpPr>
        <p:spPr>
          <a:xfrm>
            <a:off x="658813" y="3001657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1" hidden="1">
            <a:extLst>
              <a:ext uri="{FF2B5EF4-FFF2-40B4-BE49-F238E27FC236}">
                <a16:creationId xmlns:a16="http://schemas.microsoft.com/office/drawing/2014/main" id="{68A3D972-D4D6-5785-7BF6-02B1C3148EA0}"/>
              </a:ext>
            </a:extLst>
          </p:cNvPr>
          <p:cNvSpPr/>
          <p:nvPr/>
        </p:nvSpPr>
        <p:spPr>
          <a:xfrm>
            <a:off x="658813" y="2370290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D764D999-3603-667D-4992-99ACDFD4877F}"/>
              </a:ext>
            </a:extLst>
          </p:cNvPr>
          <p:cNvSpPr txBox="1">
            <a:spLocks/>
          </p:cNvSpPr>
          <p:nvPr/>
        </p:nvSpPr>
        <p:spPr>
          <a:xfrm>
            <a:off x="947739" y="2479596"/>
            <a:ext cx="2459054" cy="23852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50" dirty="0">
                <a:latin typeface="Montserrat SemiBold" panose="00000700000000000000" pitchFamily="2" charset="-52"/>
              </a:rPr>
              <a:t>1</a:t>
            </a:r>
            <a:r>
              <a:rPr lang="ru-RU" sz="1550" dirty="0">
                <a:latin typeface="Montserrat SemiBold" panose="00000700000000000000" pitchFamily="2" charset="-52"/>
              </a:rPr>
              <a:t>. Узнаем причины</a:t>
            </a:r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E52690D9-A0FE-746D-F7C1-B7ACF89A19B7}"/>
              </a:ext>
            </a:extLst>
          </p:cNvPr>
          <p:cNvSpPr/>
          <p:nvPr/>
        </p:nvSpPr>
        <p:spPr>
          <a:xfrm rot="5400000">
            <a:off x="3481289" y="3121320"/>
            <a:ext cx="289920" cy="198019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hidden="1">
            <a:extLst>
              <a:ext uri="{FF2B5EF4-FFF2-40B4-BE49-F238E27FC236}">
                <a16:creationId xmlns:a16="http://schemas.microsoft.com/office/drawing/2014/main" id="{9B4D1697-07F5-F6F7-ECD4-1D7E80BB5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1" t="83712" r="19368"/>
          <a:stretch/>
        </p:blipFill>
        <p:spPr>
          <a:xfrm>
            <a:off x="9378663" y="5608797"/>
            <a:ext cx="1865601" cy="275460"/>
          </a:xfrm>
          <a:prstGeom prst="rect">
            <a:avLst/>
          </a:prstGeom>
        </p:spPr>
      </p:pic>
      <p:sp>
        <p:nvSpPr>
          <p:cNvPr id="4" name="Текст 10">
            <a:extLst>
              <a:ext uri="{FF2B5EF4-FFF2-40B4-BE49-F238E27FC236}">
                <a16:creationId xmlns:a16="http://schemas.microsoft.com/office/drawing/2014/main" id="{2BD86D34-FBA6-AFB7-8514-19B2BAF485ED}"/>
              </a:ext>
            </a:extLst>
          </p:cNvPr>
          <p:cNvSpPr txBox="1">
            <a:spLocks/>
          </p:cNvSpPr>
          <p:nvPr/>
        </p:nvSpPr>
        <p:spPr>
          <a:xfrm>
            <a:off x="922441" y="3101066"/>
            <a:ext cx="2753313" cy="23852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50" dirty="0">
                <a:latin typeface="Montserrat SemiBold" panose="00000700000000000000" pitchFamily="2" charset="-52"/>
              </a:rPr>
              <a:t>2. </a:t>
            </a:r>
            <a:r>
              <a:rPr lang="ru-RU" sz="1550" dirty="0">
                <a:latin typeface="Montserrat SemiBold" panose="00000700000000000000" pitchFamily="2" charset="-52"/>
              </a:rPr>
              <a:t>Находим варианты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E315C7DA-FF70-3EEB-D927-36B82B1403E8}"/>
              </a:ext>
            </a:extLst>
          </p:cNvPr>
          <p:cNvSpPr txBox="1">
            <a:spLocks/>
          </p:cNvSpPr>
          <p:nvPr/>
        </p:nvSpPr>
        <p:spPr>
          <a:xfrm>
            <a:off x="947738" y="3736414"/>
            <a:ext cx="6326187" cy="238527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3. Аргументируем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A97CAC29-CA11-CE32-C55E-51AD72882095}"/>
              </a:ext>
            </a:extLst>
          </p:cNvPr>
          <p:cNvSpPr txBox="1">
            <a:spLocks/>
          </p:cNvSpPr>
          <p:nvPr/>
        </p:nvSpPr>
        <p:spPr>
          <a:xfrm>
            <a:off x="947738" y="4969033"/>
            <a:ext cx="6326187" cy="238527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5</a:t>
            </a:r>
            <a:r>
              <a:rPr lang="en-US" sz="1550" dirty="0">
                <a:latin typeface="Montserrat SemiBold" panose="00000700000000000000" pitchFamily="2" charset="-52"/>
              </a:rPr>
              <a:t>. </a:t>
            </a:r>
            <a:r>
              <a:rPr lang="ru-RU" sz="1550" dirty="0">
                <a:latin typeface="Montserrat SemiBold" panose="00000700000000000000" pitchFamily="2" charset="-52"/>
              </a:rPr>
              <a:t>Получаем результат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BDD46D79-A81C-58FC-F732-2217A08C1989}"/>
              </a:ext>
            </a:extLst>
          </p:cNvPr>
          <p:cNvSpPr txBox="1">
            <a:spLocks/>
          </p:cNvSpPr>
          <p:nvPr/>
        </p:nvSpPr>
        <p:spPr>
          <a:xfrm>
            <a:off x="947737" y="4319796"/>
            <a:ext cx="6326187" cy="238527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4. Внедряем</a:t>
            </a:r>
          </a:p>
        </p:txBody>
      </p:sp>
      <p:sp>
        <p:nvSpPr>
          <p:cNvPr id="26" name="Текст 10" hidden="1">
            <a:extLst>
              <a:ext uri="{FF2B5EF4-FFF2-40B4-BE49-F238E27FC236}">
                <a16:creationId xmlns:a16="http://schemas.microsoft.com/office/drawing/2014/main" id="{78E8BA54-B057-CD48-7503-5FAC6D00322A}"/>
              </a:ext>
            </a:extLst>
          </p:cNvPr>
          <p:cNvSpPr txBox="1">
            <a:spLocks/>
          </p:cNvSpPr>
          <p:nvPr/>
        </p:nvSpPr>
        <p:spPr>
          <a:xfrm>
            <a:off x="4522142" y="4398787"/>
            <a:ext cx="6326187" cy="46166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highlight>
                  <a:srgbClr val="FCE300"/>
                </a:highlight>
              </a:rPr>
              <a:t>Важно, чтобы было наглядно видно статус,</a:t>
            </a:r>
            <a:br>
              <a:rPr lang="ru-RU" dirty="0">
                <a:highlight>
                  <a:srgbClr val="FCE300"/>
                </a:highlight>
              </a:rPr>
            </a:br>
            <a:r>
              <a:rPr lang="ru-RU" dirty="0">
                <a:highlight>
                  <a:srgbClr val="FCE300"/>
                </a:highlight>
              </a:rPr>
              <a:t>ответственного и дедлайн по каждой задаче</a:t>
            </a:r>
          </a:p>
        </p:txBody>
      </p:sp>
    </p:spTree>
    <p:extLst>
      <p:ext uri="{BB962C8B-B14F-4D97-AF65-F5344CB8AC3E}">
        <p14:creationId xmlns:p14="http://schemas.microsoft.com/office/powerpoint/2010/main" val="21552869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 hidden="1">
            <a:extLst>
              <a:ext uri="{FF2B5EF4-FFF2-40B4-BE49-F238E27FC236}">
                <a16:creationId xmlns:a16="http://schemas.microsoft.com/office/drawing/2014/main" id="{E1713CAE-F192-6EC9-15E6-6747D287C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4D539C8-32FB-2692-4DCF-490D4779B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0" y="542925"/>
            <a:ext cx="10874377" cy="923330"/>
          </a:xfrm>
        </p:spPr>
        <p:txBody>
          <a:bodyPr/>
          <a:lstStyle/>
          <a:p>
            <a:r>
              <a:rPr lang="ru-RU" sz="3000" dirty="0"/>
              <a:t>Доработки сложно и дорого</a:t>
            </a:r>
            <a:br>
              <a:rPr lang="en-US" sz="3000" dirty="0"/>
            </a:br>
            <a:r>
              <a:rPr lang="ru-RU" sz="3000" dirty="0"/>
              <a:t>внедрять на сайте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3AFD9C8-E196-EE0D-F65A-F91E4CCF1F1A}"/>
              </a:ext>
            </a:extLst>
          </p:cNvPr>
          <p:cNvSpPr/>
          <p:nvPr/>
        </p:nvSpPr>
        <p:spPr>
          <a:xfrm>
            <a:off x="4136572" y="1598302"/>
            <a:ext cx="7396616" cy="4423086"/>
          </a:xfrm>
          <a:prstGeom prst="roundRect">
            <a:avLst>
              <a:gd name="adj" fmla="val 3378"/>
            </a:avLst>
          </a:prstGeom>
          <a:solidFill>
            <a:schemeClr val="bg1"/>
          </a:solidFill>
          <a:ln w="3175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 10">
            <a:extLst>
              <a:ext uri="{FF2B5EF4-FFF2-40B4-BE49-F238E27FC236}">
                <a16:creationId xmlns:a16="http://schemas.microsoft.com/office/drawing/2014/main" id="{BB78FEE9-6273-1C95-6AFC-D7A378F3A26C}"/>
              </a:ext>
            </a:extLst>
          </p:cNvPr>
          <p:cNvSpPr txBox="1">
            <a:spLocks/>
          </p:cNvSpPr>
          <p:nvPr/>
        </p:nvSpPr>
        <p:spPr>
          <a:xfrm>
            <a:off x="4522142" y="3277867"/>
            <a:ext cx="6326187" cy="49244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Montserrat Light" panose="00000400000000000000" pitchFamily="2" charset="-52"/>
              </a:rPr>
              <a:t>Как правило, решения требуют разовых</a:t>
            </a:r>
            <a:br>
              <a:rPr lang="ru-RU" sz="1600" dirty="0">
                <a:latin typeface="Montserrat Light" panose="00000400000000000000" pitchFamily="2" charset="-52"/>
              </a:rPr>
            </a:br>
            <a:r>
              <a:rPr lang="ru-RU" sz="1600" dirty="0">
                <a:latin typeface="Montserrat Light" panose="00000400000000000000" pitchFamily="2" charset="-52"/>
              </a:rPr>
              <a:t>больших вложений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56910BD-1F81-77EB-9B96-C193D4F1B618}"/>
              </a:ext>
            </a:extLst>
          </p:cNvPr>
          <p:cNvSpPr/>
          <p:nvPr/>
        </p:nvSpPr>
        <p:spPr>
          <a:xfrm>
            <a:off x="658813" y="1598302"/>
            <a:ext cx="2967436" cy="4423086"/>
          </a:xfrm>
          <a:prstGeom prst="roundRect">
            <a:avLst>
              <a:gd name="adj" fmla="val 4878"/>
            </a:avLst>
          </a:prstGeom>
          <a:solidFill>
            <a:schemeClr val="bg1"/>
          </a:solidFill>
          <a:ln w="6350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5" hidden="1">
            <a:extLst>
              <a:ext uri="{FF2B5EF4-FFF2-40B4-BE49-F238E27FC236}">
                <a16:creationId xmlns:a16="http://schemas.microsoft.com/office/drawing/2014/main" id="{69A136A7-5B76-A388-C907-18C919BF582F}"/>
              </a:ext>
            </a:extLst>
          </p:cNvPr>
          <p:cNvSpPr/>
          <p:nvPr/>
        </p:nvSpPr>
        <p:spPr>
          <a:xfrm>
            <a:off x="658813" y="4886383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4" hidden="1">
            <a:extLst>
              <a:ext uri="{FF2B5EF4-FFF2-40B4-BE49-F238E27FC236}">
                <a16:creationId xmlns:a16="http://schemas.microsoft.com/office/drawing/2014/main" id="{B5D6C69F-6A1C-7F9E-F31A-4847F3CB8147}"/>
              </a:ext>
            </a:extLst>
          </p:cNvPr>
          <p:cNvSpPr/>
          <p:nvPr/>
        </p:nvSpPr>
        <p:spPr>
          <a:xfrm>
            <a:off x="658813" y="4249289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3">
            <a:extLst>
              <a:ext uri="{FF2B5EF4-FFF2-40B4-BE49-F238E27FC236}">
                <a16:creationId xmlns:a16="http://schemas.microsoft.com/office/drawing/2014/main" id="{943B1F42-C188-2966-B938-80B680AFC69E}"/>
              </a:ext>
            </a:extLst>
          </p:cNvPr>
          <p:cNvSpPr/>
          <p:nvPr/>
        </p:nvSpPr>
        <p:spPr>
          <a:xfrm>
            <a:off x="658813" y="3647630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2" hidden="1">
            <a:extLst>
              <a:ext uri="{FF2B5EF4-FFF2-40B4-BE49-F238E27FC236}">
                <a16:creationId xmlns:a16="http://schemas.microsoft.com/office/drawing/2014/main" id="{91057E29-9234-47ED-2D50-CC30DDB26C44}"/>
              </a:ext>
            </a:extLst>
          </p:cNvPr>
          <p:cNvSpPr/>
          <p:nvPr/>
        </p:nvSpPr>
        <p:spPr>
          <a:xfrm>
            <a:off x="658813" y="3001657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1" hidden="1">
            <a:extLst>
              <a:ext uri="{FF2B5EF4-FFF2-40B4-BE49-F238E27FC236}">
                <a16:creationId xmlns:a16="http://schemas.microsoft.com/office/drawing/2014/main" id="{68A3D972-D4D6-5785-7BF6-02B1C3148EA0}"/>
              </a:ext>
            </a:extLst>
          </p:cNvPr>
          <p:cNvSpPr/>
          <p:nvPr/>
        </p:nvSpPr>
        <p:spPr>
          <a:xfrm>
            <a:off x="658813" y="2370290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D764D999-3603-667D-4992-99ACDFD4877F}"/>
              </a:ext>
            </a:extLst>
          </p:cNvPr>
          <p:cNvSpPr txBox="1">
            <a:spLocks/>
          </p:cNvSpPr>
          <p:nvPr/>
        </p:nvSpPr>
        <p:spPr>
          <a:xfrm>
            <a:off x="947739" y="2479596"/>
            <a:ext cx="2459054" cy="23852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50" dirty="0">
                <a:latin typeface="Montserrat SemiBold" panose="00000700000000000000" pitchFamily="2" charset="-52"/>
              </a:rPr>
              <a:t>1</a:t>
            </a:r>
            <a:r>
              <a:rPr lang="ru-RU" sz="1550" dirty="0">
                <a:latin typeface="Montserrat SemiBold" panose="00000700000000000000" pitchFamily="2" charset="-52"/>
              </a:rPr>
              <a:t>. Узнаем причины</a:t>
            </a:r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E52690D9-A0FE-746D-F7C1-B7ACF89A19B7}"/>
              </a:ext>
            </a:extLst>
          </p:cNvPr>
          <p:cNvSpPr/>
          <p:nvPr/>
        </p:nvSpPr>
        <p:spPr>
          <a:xfrm rot="5400000">
            <a:off x="3481289" y="3796254"/>
            <a:ext cx="289920" cy="198019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B4D1697-07F5-F6F7-ECD4-1D7E80BB5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1" t="83712" r="19368"/>
          <a:stretch/>
        </p:blipFill>
        <p:spPr>
          <a:xfrm>
            <a:off x="9378663" y="5608797"/>
            <a:ext cx="1865601" cy="275460"/>
          </a:xfrm>
          <a:prstGeom prst="rect">
            <a:avLst/>
          </a:prstGeom>
        </p:spPr>
      </p:pic>
      <p:sp>
        <p:nvSpPr>
          <p:cNvPr id="4" name="Текст 10">
            <a:extLst>
              <a:ext uri="{FF2B5EF4-FFF2-40B4-BE49-F238E27FC236}">
                <a16:creationId xmlns:a16="http://schemas.microsoft.com/office/drawing/2014/main" id="{2BD86D34-FBA6-AFB7-8514-19B2BAF485ED}"/>
              </a:ext>
            </a:extLst>
          </p:cNvPr>
          <p:cNvSpPr txBox="1">
            <a:spLocks/>
          </p:cNvSpPr>
          <p:nvPr/>
        </p:nvSpPr>
        <p:spPr>
          <a:xfrm>
            <a:off x="922441" y="3101066"/>
            <a:ext cx="2753313" cy="23852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50" dirty="0">
                <a:latin typeface="Montserrat SemiBold" panose="00000700000000000000" pitchFamily="2" charset="-52"/>
              </a:rPr>
              <a:t>2. </a:t>
            </a:r>
            <a:r>
              <a:rPr lang="ru-RU" sz="1550" dirty="0">
                <a:latin typeface="Montserrat SemiBold" panose="00000700000000000000" pitchFamily="2" charset="-52"/>
              </a:rPr>
              <a:t>Находим варианты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E315C7DA-FF70-3EEB-D927-36B82B1403E8}"/>
              </a:ext>
            </a:extLst>
          </p:cNvPr>
          <p:cNvSpPr txBox="1">
            <a:spLocks/>
          </p:cNvSpPr>
          <p:nvPr/>
        </p:nvSpPr>
        <p:spPr>
          <a:xfrm>
            <a:off x="947738" y="3736414"/>
            <a:ext cx="6326187" cy="238527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3. Аргументируем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A97CAC29-CA11-CE32-C55E-51AD72882095}"/>
              </a:ext>
            </a:extLst>
          </p:cNvPr>
          <p:cNvSpPr txBox="1">
            <a:spLocks/>
          </p:cNvSpPr>
          <p:nvPr/>
        </p:nvSpPr>
        <p:spPr>
          <a:xfrm>
            <a:off x="947738" y="4969033"/>
            <a:ext cx="6326187" cy="238527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5</a:t>
            </a:r>
            <a:r>
              <a:rPr lang="en-US" sz="1550" dirty="0">
                <a:latin typeface="Montserrat SemiBold" panose="00000700000000000000" pitchFamily="2" charset="-52"/>
              </a:rPr>
              <a:t>. </a:t>
            </a:r>
            <a:r>
              <a:rPr lang="ru-RU" sz="1550" dirty="0">
                <a:latin typeface="Montserrat SemiBold" panose="00000700000000000000" pitchFamily="2" charset="-52"/>
              </a:rPr>
              <a:t>Получаем результат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BDD46D79-A81C-58FC-F732-2217A08C1989}"/>
              </a:ext>
            </a:extLst>
          </p:cNvPr>
          <p:cNvSpPr txBox="1">
            <a:spLocks/>
          </p:cNvSpPr>
          <p:nvPr/>
        </p:nvSpPr>
        <p:spPr>
          <a:xfrm>
            <a:off x="947737" y="4319796"/>
            <a:ext cx="6326187" cy="238527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4. Внедряем</a:t>
            </a:r>
          </a:p>
        </p:txBody>
      </p:sp>
      <p:sp>
        <p:nvSpPr>
          <p:cNvPr id="26" name="Текст 10" hidden="1">
            <a:extLst>
              <a:ext uri="{FF2B5EF4-FFF2-40B4-BE49-F238E27FC236}">
                <a16:creationId xmlns:a16="http://schemas.microsoft.com/office/drawing/2014/main" id="{78E8BA54-B057-CD48-7503-5FAC6D00322A}"/>
              </a:ext>
            </a:extLst>
          </p:cNvPr>
          <p:cNvSpPr txBox="1">
            <a:spLocks/>
          </p:cNvSpPr>
          <p:nvPr/>
        </p:nvSpPr>
        <p:spPr>
          <a:xfrm>
            <a:off x="4522142" y="4398787"/>
            <a:ext cx="6326187" cy="46166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highlight>
                  <a:srgbClr val="FCE300"/>
                </a:highlight>
              </a:rPr>
              <a:t>Важно, чтобы было наглядно видно статус,</a:t>
            </a:r>
            <a:br>
              <a:rPr lang="ru-RU" dirty="0">
                <a:highlight>
                  <a:srgbClr val="FCE300"/>
                </a:highlight>
              </a:rPr>
            </a:br>
            <a:r>
              <a:rPr lang="ru-RU" dirty="0">
                <a:highlight>
                  <a:srgbClr val="FCE300"/>
                </a:highlight>
              </a:rPr>
              <a:t>ответственного и дедлайн по каждой задаче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58B09A40-512F-5F1D-A651-4F78DD3DF4FE}"/>
              </a:ext>
            </a:extLst>
          </p:cNvPr>
          <p:cNvSpPr txBox="1">
            <a:spLocks/>
          </p:cNvSpPr>
          <p:nvPr/>
        </p:nvSpPr>
        <p:spPr>
          <a:xfrm>
            <a:off x="4522142" y="3931002"/>
            <a:ext cx="6326187" cy="49244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highlight>
                  <a:srgbClr val="FCE300"/>
                </a:highlight>
                <a:latin typeface="Montserrat Light" panose="00000400000000000000" pitchFamily="2" charset="-52"/>
              </a:rPr>
              <a:t>Но в будущем клиент сможет экономить</a:t>
            </a:r>
            <a:br>
              <a:rPr lang="ru-RU" sz="1600" dirty="0">
                <a:highlight>
                  <a:srgbClr val="FCE300"/>
                </a:highlight>
                <a:latin typeface="Montserrat Light" panose="00000400000000000000" pitchFamily="2" charset="-52"/>
              </a:rPr>
            </a:br>
            <a:r>
              <a:rPr lang="ru-RU" sz="1600" dirty="0">
                <a:highlight>
                  <a:srgbClr val="FCE300"/>
                </a:highlight>
                <a:latin typeface="Montserrat Light" panose="00000400000000000000" pitchFamily="2" charset="-52"/>
              </a:rPr>
              <a:t>на дальнейшей разработке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BB8CA36-C98A-D494-EEF3-D431AF023B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5" t="20602" r="3854" b="21443"/>
          <a:stretch/>
        </p:blipFill>
        <p:spPr>
          <a:xfrm>
            <a:off x="8666678" y="2718123"/>
            <a:ext cx="3208940" cy="284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4787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 hidden="1">
            <a:extLst>
              <a:ext uri="{FF2B5EF4-FFF2-40B4-BE49-F238E27FC236}">
                <a16:creationId xmlns:a16="http://schemas.microsoft.com/office/drawing/2014/main" id="{E1713CAE-F192-6EC9-15E6-6747D287C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4D539C8-32FB-2692-4DCF-490D4779B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0" y="542925"/>
            <a:ext cx="10874377" cy="923330"/>
          </a:xfrm>
        </p:spPr>
        <p:txBody>
          <a:bodyPr/>
          <a:lstStyle/>
          <a:p>
            <a:r>
              <a:rPr lang="ru-RU" sz="3000" dirty="0"/>
              <a:t>Доработки сложно и дорого</a:t>
            </a:r>
            <a:br>
              <a:rPr lang="en-US" sz="3000" dirty="0"/>
            </a:br>
            <a:r>
              <a:rPr lang="ru-RU" sz="3000" dirty="0"/>
              <a:t>внедрять на сайте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3AFD9C8-E196-EE0D-F65A-F91E4CCF1F1A}"/>
              </a:ext>
            </a:extLst>
          </p:cNvPr>
          <p:cNvSpPr/>
          <p:nvPr/>
        </p:nvSpPr>
        <p:spPr>
          <a:xfrm>
            <a:off x="4136572" y="1598302"/>
            <a:ext cx="7396616" cy="4423086"/>
          </a:xfrm>
          <a:prstGeom prst="roundRect">
            <a:avLst>
              <a:gd name="adj" fmla="val 3378"/>
            </a:avLst>
          </a:prstGeom>
          <a:solidFill>
            <a:schemeClr val="bg1"/>
          </a:solidFill>
          <a:ln w="3175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 10">
            <a:extLst>
              <a:ext uri="{FF2B5EF4-FFF2-40B4-BE49-F238E27FC236}">
                <a16:creationId xmlns:a16="http://schemas.microsoft.com/office/drawing/2014/main" id="{BB78FEE9-6273-1C95-6AFC-D7A378F3A26C}"/>
              </a:ext>
            </a:extLst>
          </p:cNvPr>
          <p:cNvSpPr txBox="1">
            <a:spLocks/>
          </p:cNvSpPr>
          <p:nvPr/>
        </p:nvSpPr>
        <p:spPr>
          <a:xfrm>
            <a:off x="4522142" y="3243971"/>
            <a:ext cx="6326187" cy="49244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Montserrat Light" panose="00000400000000000000" pitchFamily="2" charset="-52"/>
              </a:rPr>
              <a:t>На этапе внедрения контролируем</a:t>
            </a:r>
            <a:br>
              <a:rPr lang="ru-RU" sz="1600" dirty="0">
                <a:latin typeface="Montserrat Light" panose="00000400000000000000" pitchFamily="2" charset="-52"/>
              </a:rPr>
            </a:br>
            <a:r>
              <a:rPr lang="ru-RU" sz="1600" dirty="0">
                <a:highlight>
                  <a:srgbClr val="FCE300"/>
                </a:highlight>
                <a:latin typeface="Montserrat Light" panose="00000400000000000000" pitchFamily="2" charset="-52"/>
              </a:rPr>
              <a:t>сроки и качество </a:t>
            </a:r>
            <a:r>
              <a:rPr lang="ru-RU" sz="1600" dirty="0">
                <a:latin typeface="Montserrat Light" panose="00000400000000000000" pitchFamily="2" charset="-52"/>
              </a:rPr>
              <a:t>реализации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56910BD-1F81-77EB-9B96-C193D4F1B618}"/>
              </a:ext>
            </a:extLst>
          </p:cNvPr>
          <p:cNvSpPr/>
          <p:nvPr/>
        </p:nvSpPr>
        <p:spPr>
          <a:xfrm>
            <a:off x="658813" y="1598302"/>
            <a:ext cx="2967436" cy="4423086"/>
          </a:xfrm>
          <a:prstGeom prst="roundRect">
            <a:avLst>
              <a:gd name="adj" fmla="val 4878"/>
            </a:avLst>
          </a:prstGeom>
          <a:solidFill>
            <a:schemeClr val="bg1"/>
          </a:solidFill>
          <a:ln w="6350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5" hidden="1">
            <a:extLst>
              <a:ext uri="{FF2B5EF4-FFF2-40B4-BE49-F238E27FC236}">
                <a16:creationId xmlns:a16="http://schemas.microsoft.com/office/drawing/2014/main" id="{69A136A7-5B76-A388-C907-18C919BF582F}"/>
              </a:ext>
            </a:extLst>
          </p:cNvPr>
          <p:cNvSpPr/>
          <p:nvPr/>
        </p:nvSpPr>
        <p:spPr>
          <a:xfrm>
            <a:off x="658813" y="4886383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4">
            <a:extLst>
              <a:ext uri="{FF2B5EF4-FFF2-40B4-BE49-F238E27FC236}">
                <a16:creationId xmlns:a16="http://schemas.microsoft.com/office/drawing/2014/main" id="{B5D6C69F-6A1C-7F9E-F31A-4847F3CB8147}"/>
              </a:ext>
            </a:extLst>
          </p:cNvPr>
          <p:cNvSpPr/>
          <p:nvPr/>
        </p:nvSpPr>
        <p:spPr>
          <a:xfrm>
            <a:off x="658813" y="4249289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3" hidden="1">
            <a:extLst>
              <a:ext uri="{FF2B5EF4-FFF2-40B4-BE49-F238E27FC236}">
                <a16:creationId xmlns:a16="http://schemas.microsoft.com/office/drawing/2014/main" id="{943B1F42-C188-2966-B938-80B680AFC69E}"/>
              </a:ext>
            </a:extLst>
          </p:cNvPr>
          <p:cNvSpPr/>
          <p:nvPr/>
        </p:nvSpPr>
        <p:spPr>
          <a:xfrm>
            <a:off x="658813" y="3647630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2" hidden="1">
            <a:extLst>
              <a:ext uri="{FF2B5EF4-FFF2-40B4-BE49-F238E27FC236}">
                <a16:creationId xmlns:a16="http://schemas.microsoft.com/office/drawing/2014/main" id="{91057E29-9234-47ED-2D50-CC30DDB26C44}"/>
              </a:ext>
            </a:extLst>
          </p:cNvPr>
          <p:cNvSpPr/>
          <p:nvPr/>
        </p:nvSpPr>
        <p:spPr>
          <a:xfrm>
            <a:off x="658813" y="3001657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1" hidden="1">
            <a:extLst>
              <a:ext uri="{FF2B5EF4-FFF2-40B4-BE49-F238E27FC236}">
                <a16:creationId xmlns:a16="http://schemas.microsoft.com/office/drawing/2014/main" id="{68A3D972-D4D6-5785-7BF6-02B1C3148EA0}"/>
              </a:ext>
            </a:extLst>
          </p:cNvPr>
          <p:cNvSpPr/>
          <p:nvPr/>
        </p:nvSpPr>
        <p:spPr>
          <a:xfrm>
            <a:off x="658813" y="2370290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D764D999-3603-667D-4992-99ACDFD4877F}"/>
              </a:ext>
            </a:extLst>
          </p:cNvPr>
          <p:cNvSpPr txBox="1">
            <a:spLocks/>
          </p:cNvSpPr>
          <p:nvPr/>
        </p:nvSpPr>
        <p:spPr>
          <a:xfrm>
            <a:off x="947739" y="2479596"/>
            <a:ext cx="2459054" cy="23852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50" dirty="0">
                <a:latin typeface="Montserrat SemiBold" panose="00000700000000000000" pitchFamily="2" charset="-52"/>
              </a:rPr>
              <a:t>1</a:t>
            </a:r>
            <a:r>
              <a:rPr lang="ru-RU" sz="1550" dirty="0">
                <a:latin typeface="Montserrat SemiBold" panose="00000700000000000000" pitchFamily="2" charset="-52"/>
              </a:rPr>
              <a:t>. Узнаем причины</a:t>
            </a:r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E52690D9-A0FE-746D-F7C1-B7ACF89A19B7}"/>
              </a:ext>
            </a:extLst>
          </p:cNvPr>
          <p:cNvSpPr/>
          <p:nvPr/>
        </p:nvSpPr>
        <p:spPr>
          <a:xfrm rot="5400000">
            <a:off x="3481289" y="4396781"/>
            <a:ext cx="289920" cy="198019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hidden="1">
            <a:extLst>
              <a:ext uri="{FF2B5EF4-FFF2-40B4-BE49-F238E27FC236}">
                <a16:creationId xmlns:a16="http://schemas.microsoft.com/office/drawing/2014/main" id="{9B4D1697-07F5-F6F7-ECD4-1D7E80BB5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1" t="83712" r="19368"/>
          <a:stretch/>
        </p:blipFill>
        <p:spPr>
          <a:xfrm>
            <a:off x="9378663" y="5608797"/>
            <a:ext cx="1865601" cy="275460"/>
          </a:xfrm>
          <a:prstGeom prst="rect">
            <a:avLst/>
          </a:prstGeom>
        </p:spPr>
      </p:pic>
      <p:sp>
        <p:nvSpPr>
          <p:cNvPr id="4" name="Текст 10">
            <a:extLst>
              <a:ext uri="{FF2B5EF4-FFF2-40B4-BE49-F238E27FC236}">
                <a16:creationId xmlns:a16="http://schemas.microsoft.com/office/drawing/2014/main" id="{2BD86D34-FBA6-AFB7-8514-19B2BAF485ED}"/>
              </a:ext>
            </a:extLst>
          </p:cNvPr>
          <p:cNvSpPr txBox="1">
            <a:spLocks/>
          </p:cNvSpPr>
          <p:nvPr/>
        </p:nvSpPr>
        <p:spPr>
          <a:xfrm>
            <a:off x="922441" y="3101066"/>
            <a:ext cx="2753313" cy="23852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50" dirty="0">
                <a:latin typeface="Montserrat SemiBold" panose="00000700000000000000" pitchFamily="2" charset="-52"/>
              </a:rPr>
              <a:t>2. </a:t>
            </a:r>
            <a:r>
              <a:rPr lang="ru-RU" sz="1550" dirty="0">
                <a:latin typeface="Montserrat SemiBold" panose="00000700000000000000" pitchFamily="2" charset="-52"/>
              </a:rPr>
              <a:t>Находим варианты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E315C7DA-FF70-3EEB-D927-36B82B1403E8}"/>
              </a:ext>
            </a:extLst>
          </p:cNvPr>
          <p:cNvSpPr txBox="1">
            <a:spLocks/>
          </p:cNvSpPr>
          <p:nvPr/>
        </p:nvSpPr>
        <p:spPr>
          <a:xfrm>
            <a:off x="947738" y="3736414"/>
            <a:ext cx="6326187" cy="238527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3. Аргументируем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A97CAC29-CA11-CE32-C55E-51AD72882095}"/>
              </a:ext>
            </a:extLst>
          </p:cNvPr>
          <p:cNvSpPr txBox="1">
            <a:spLocks/>
          </p:cNvSpPr>
          <p:nvPr/>
        </p:nvSpPr>
        <p:spPr>
          <a:xfrm>
            <a:off x="947738" y="4969033"/>
            <a:ext cx="6326187" cy="238527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5</a:t>
            </a:r>
            <a:r>
              <a:rPr lang="en-US" sz="1550" dirty="0">
                <a:latin typeface="Montserrat SemiBold" panose="00000700000000000000" pitchFamily="2" charset="-52"/>
              </a:rPr>
              <a:t>. </a:t>
            </a:r>
            <a:r>
              <a:rPr lang="ru-RU" sz="1550" dirty="0">
                <a:latin typeface="Montserrat SemiBold" panose="00000700000000000000" pitchFamily="2" charset="-52"/>
              </a:rPr>
              <a:t>Получаем результат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BDD46D79-A81C-58FC-F732-2217A08C1989}"/>
              </a:ext>
            </a:extLst>
          </p:cNvPr>
          <p:cNvSpPr txBox="1">
            <a:spLocks/>
          </p:cNvSpPr>
          <p:nvPr/>
        </p:nvSpPr>
        <p:spPr>
          <a:xfrm>
            <a:off x="947737" y="4319796"/>
            <a:ext cx="6326187" cy="238527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4. Внедряем</a:t>
            </a:r>
          </a:p>
        </p:txBody>
      </p:sp>
      <p:sp>
        <p:nvSpPr>
          <p:cNvPr id="26" name="Текст 10" hidden="1">
            <a:extLst>
              <a:ext uri="{FF2B5EF4-FFF2-40B4-BE49-F238E27FC236}">
                <a16:creationId xmlns:a16="http://schemas.microsoft.com/office/drawing/2014/main" id="{78E8BA54-B057-CD48-7503-5FAC6D00322A}"/>
              </a:ext>
            </a:extLst>
          </p:cNvPr>
          <p:cNvSpPr txBox="1">
            <a:spLocks/>
          </p:cNvSpPr>
          <p:nvPr/>
        </p:nvSpPr>
        <p:spPr>
          <a:xfrm>
            <a:off x="4522142" y="4398787"/>
            <a:ext cx="6326187" cy="46166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highlight>
                  <a:srgbClr val="FCE300"/>
                </a:highlight>
              </a:rPr>
              <a:t>Важно, чтобы было наглядно видно статус,</a:t>
            </a:r>
            <a:br>
              <a:rPr lang="ru-RU" dirty="0">
                <a:highlight>
                  <a:srgbClr val="FCE300"/>
                </a:highlight>
              </a:rPr>
            </a:br>
            <a:r>
              <a:rPr lang="ru-RU" dirty="0">
                <a:highlight>
                  <a:srgbClr val="FCE300"/>
                </a:highlight>
              </a:rPr>
              <a:t>ответственного и дедлайн по каждой задаче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58B09A40-512F-5F1D-A651-4F78DD3DF4FE}"/>
              </a:ext>
            </a:extLst>
          </p:cNvPr>
          <p:cNvSpPr txBox="1">
            <a:spLocks/>
          </p:cNvSpPr>
          <p:nvPr/>
        </p:nvSpPr>
        <p:spPr>
          <a:xfrm>
            <a:off x="4522142" y="3897108"/>
            <a:ext cx="6326187" cy="49244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Montserrat Light" panose="00000400000000000000" pitchFamily="2" charset="-52"/>
              </a:rPr>
              <a:t>Помним, что клиент нам  «доверился».</a:t>
            </a:r>
            <a:br>
              <a:rPr lang="ru-RU" sz="1600" dirty="0">
                <a:latin typeface="Montserrat Light" panose="00000400000000000000" pitchFamily="2" charset="-52"/>
              </a:rPr>
            </a:br>
            <a:r>
              <a:rPr lang="ru-RU" sz="1600" dirty="0">
                <a:latin typeface="Montserrat Light" panose="00000400000000000000" pitchFamily="2" charset="-52"/>
              </a:rPr>
              <a:t>Поэтому важно, чтобы все шло по плану</a:t>
            </a:r>
          </a:p>
        </p:txBody>
      </p:sp>
    </p:spTree>
    <p:extLst>
      <p:ext uri="{BB962C8B-B14F-4D97-AF65-F5344CB8AC3E}">
        <p14:creationId xmlns:p14="http://schemas.microsoft.com/office/powerpoint/2010/main" val="3893331215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 hidden="1">
            <a:extLst>
              <a:ext uri="{FF2B5EF4-FFF2-40B4-BE49-F238E27FC236}">
                <a16:creationId xmlns:a16="http://schemas.microsoft.com/office/drawing/2014/main" id="{E1713CAE-F192-6EC9-15E6-6747D287C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4D539C8-32FB-2692-4DCF-490D4779B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0" y="542925"/>
            <a:ext cx="10874377" cy="923330"/>
          </a:xfrm>
        </p:spPr>
        <p:txBody>
          <a:bodyPr/>
          <a:lstStyle/>
          <a:p>
            <a:r>
              <a:rPr lang="ru-RU" sz="3000" dirty="0"/>
              <a:t>Доработки сложно и дорого</a:t>
            </a:r>
            <a:br>
              <a:rPr lang="en-US" sz="3000" dirty="0"/>
            </a:br>
            <a:r>
              <a:rPr lang="ru-RU" sz="3000" dirty="0"/>
              <a:t>внедрять на сайте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3AFD9C8-E196-EE0D-F65A-F91E4CCF1F1A}"/>
              </a:ext>
            </a:extLst>
          </p:cNvPr>
          <p:cNvSpPr/>
          <p:nvPr/>
        </p:nvSpPr>
        <p:spPr>
          <a:xfrm>
            <a:off x="4136572" y="1598302"/>
            <a:ext cx="7396616" cy="4423086"/>
          </a:xfrm>
          <a:prstGeom prst="roundRect">
            <a:avLst>
              <a:gd name="adj" fmla="val 3378"/>
            </a:avLst>
          </a:prstGeom>
          <a:solidFill>
            <a:schemeClr val="bg1"/>
          </a:solidFill>
          <a:ln w="3175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56910BD-1F81-77EB-9B96-C193D4F1B618}"/>
              </a:ext>
            </a:extLst>
          </p:cNvPr>
          <p:cNvSpPr/>
          <p:nvPr/>
        </p:nvSpPr>
        <p:spPr>
          <a:xfrm>
            <a:off x="658813" y="1598302"/>
            <a:ext cx="2967436" cy="4423086"/>
          </a:xfrm>
          <a:prstGeom prst="roundRect">
            <a:avLst>
              <a:gd name="adj" fmla="val 4878"/>
            </a:avLst>
          </a:prstGeom>
          <a:solidFill>
            <a:schemeClr val="bg1"/>
          </a:solidFill>
          <a:ln w="6350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5">
            <a:extLst>
              <a:ext uri="{FF2B5EF4-FFF2-40B4-BE49-F238E27FC236}">
                <a16:creationId xmlns:a16="http://schemas.microsoft.com/office/drawing/2014/main" id="{69A136A7-5B76-A388-C907-18C919BF582F}"/>
              </a:ext>
            </a:extLst>
          </p:cNvPr>
          <p:cNvSpPr/>
          <p:nvPr/>
        </p:nvSpPr>
        <p:spPr>
          <a:xfrm>
            <a:off x="658813" y="4886383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4" hidden="1">
            <a:extLst>
              <a:ext uri="{FF2B5EF4-FFF2-40B4-BE49-F238E27FC236}">
                <a16:creationId xmlns:a16="http://schemas.microsoft.com/office/drawing/2014/main" id="{B5D6C69F-6A1C-7F9E-F31A-4847F3CB8147}"/>
              </a:ext>
            </a:extLst>
          </p:cNvPr>
          <p:cNvSpPr/>
          <p:nvPr/>
        </p:nvSpPr>
        <p:spPr>
          <a:xfrm>
            <a:off x="658813" y="4249289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3" hidden="1">
            <a:extLst>
              <a:ext uri="{FF2B5EF4-FFF2-40B4-BE49-F238E27FC236}">
                <a16:creationId xmlns:a16="http://schemas.microsoft.com/office/drawing/2014/main" id="{943B1F42-C188-2966-B938-80B680AFC69E}"/>
              </a:ext>
            </a:extLst>
          </p:cNvPr>
          <p:cNvSpPr/>
          <p:nvPr/>
        </p:nvSpPr>
        <p:spPr>
          <a:xfrm>
            <a:off x="658813" y="3647630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2" hidden="1">
            <a:extLst>
              <a:ext uri="{FF2B5EF4-FFF2-40B4-BE49-F238E27FC236}">
                <a16:creationId xmlns:a16="http://schemas.microsoft.com/office/drawing/2014/main" id="{91057E29-9234-47ED-2D50-CC30DDB26C44}"/>
              </a:ext>
            </a:extLst>
          </p:cNvPr>
          <p:cNvSpPr/>
          <p:nvPr/>
        </p:nvSpPr>
        <p:spPr>
          <a:xfrm>
            <a:off x="658813" y="3001657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1" hidden="1">
            <a:extLst>
              <a:ext uri="{FF2B5EF4-FFF2-40B4-BE49-F238E27FC236}">
                <a16:creationId xmlns:a16="http://schemas.microsoft.com/office/drawing/2014/main" id="{68A3D972-D4D6-5785-7BF6-02B1C3148EA0}"/>
              </a:ext>
            </a:extLst>
          </p:cNvPr>
          <p:cNvSpPr/>
          <p:nvPr/>
        </p:nvSpPr>
        <p:spPr>
          <a:xfrm>
            <a:off x="658813" y="2370290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D764D999-3603-667D-4992-99ACDFD4877F}"/>
              </a:ext>
            </a:extLst>
          </p:cNvPr>
          <p:cNvSpPr txBox="1">
            <a:spLocks/>
          </p:cNvSpPr>
          <p:nvPr/>
        </p:nvSpPr>
        <p:spPr>
          <a:xfrm>
            <a:off x="947739" y="2479596"/>
            <a:ext cx="2459054" cy="23852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50" dirty="0">
                <a:latin typeface="Montserrat SemiBold" panose="00000700000000000000" pitchFamily="2" charset="-52"/>
              </a:rPr>
              <a:t>1</a:t>
            </a:r>
            <a:r>
              <a:rPr lang="ru-RU" sz="1550" dirty="0">
                <a:latin typeface="Montserrat SemiBold" panose="00000700000000000000" pitchFamily="2" charset="-52"/>
              </a:rPr>
              <a:t>. Узнаем причины</a:t>
            </a:r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E52690D9-A0FE-746D-F7C1-B7ACF89A19B7}"/>
              </a:ext>
            </a:extLst>
          </p:cNvPr>
          <p:cNvSpPr/>
          <p:nvPr/>
        </p:nvSpPr>
        <p:spPr>
          <a:xfrm rot="5400000">
            <a:off x="3481289" y="5014984"/>
            <a:ext cx="289920" cy="198019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Текст 10">
            <a:extLst>
              <a:ext uri="{FF2B5EF4-FFF2-40B4-BE49-F238E27FC236}">
                <a16:creationId xmlns:a16="http://schemas.microsoft.com/office/drawing/2014/main" id="{2BD86D34-FBA6-AFB7-8514-19B2BAF485ED}"/>
              </a:ext>
            </a:extLst>
          </p:cNvPr>
          <p:cNvSpPr txBox="1">
            <a:spLocks/>
          </p:cNvSpPr>
          <p:nvPr/>
        </p:nvSpPr>
        <p:spPr>
          <a:xfrm>
            <a:off x="922441" y="3101066"/>
            <a:ext cx="2753313" cy="23852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50" dirty="0">
                <a:latin typeface="Montserrat SemiBold" panose="00000700000000000000" pitchFamily="2" charset="-52"/>
              </a:rPr>
              <a:t>2. </a:t>
            </a:r>
            <a:r>
              <a:rPr lang="ru-RU" sz="1550" dirty="0">
                <a:latin typeface="Montserrat SemiBold" panose="00000700000000000000" pitchFamily="2" charset="-52"/>
              </a:rPr>
              <a:t>Находим варианты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E315C7DA-FF70-3EEB-D927-36B82B1403E8}"/>
              </a:ext>
            </a:extLst>
          </p:cNvPr>
          <p:cNvSpPr txBox="1">
            <a:spLocks/>
          </p:cNvSpPr>
          <p:nvPr/>
        </p:nvSpPr>
        <p:spPr>
          <a:xfrm>
            <a:off x="947738" y="3736414"/>
            <a:ext cx="6326187" cy="238527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3. Аргументируем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A97CAC29-CA11-CE32-C55E-51AD72882095}"/>
              </a:ext>
            </a:extLst>
          </p:cNvPr>
          <p:cNvSpPr txBox="1">
            <a:spLocks/>
          </p:cNvSpPr>
          <p:nvPr/>
        </p:nvSpPr>
        <p:spPr>
          <a:xfrm>
            <a:off x="947738" y="4969033"/>
            <a:ext cx="6326187" cy="238527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5</a:t>
            </a:r>
            <a:r>
              <a:rPr lang="en-US" sz="1550" dirty="0">
                <a:latin typeface="Montserrat SemiBold" panose="00000700000000000000" pitchFamily="2" charset="-52"/>
              </a:rPr>
              <a:t>. </a:t>
            </a:r>
            <a:r>
              <a:rPr lang="ru-RU" sz="1550" dirty="0">
                <a:latin typeface="Montserrat SemiBold" panose="00000700000000000000" pitchFamily="2" charset="-52"/>
              </a:rPr>
              <a:t>Получаем результат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BDD46D79-A81C-58FC-F732-2217A08C1989}"/>
              </a:ext>
            </a:extLst>
          </p:cNvPr>
          <p:cNvSpPr txBox="1">
            <a:spLocks/>
          </p:cNvSpPr>
          <p:nvPr/>
        </p:nvSpPr>
        <p:spPr>
          <a:xfrm>
            <a:off x="947737" y="4319796"/>
            <a:ext cx="6326187" cy="238527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4. Внедряем</a:t>
            </a:r>
          </a:p>
        </p:txBody>
      </p:sp>
      <p:sp>
        <p:nvSpPr>
          <p:cNvPr id="26" name="Текст 10" hidden="1">
            <a:extLst>
              <a:ext uri="{FF2B5EF4-FFF2-40B4-BE49-F238E27FC236}">
                <a16:creationId xmlns:a16="http://schemas.microsoft.com/office/drawing/2014/main" id="{78E8BA54-B057-CD48-7503-5FAC6D00322A}"/>
              </a:ext>
            </a:extLst>
          </p:cNvPr>
          <p:cNvSpPr txBox="1">
            <a:spLocks/>
          </p:cNvSpPr>
          <p:nvPr/>
        </p:nvSpPr>
        <p:spPr>
          <a:xfrm>
            <a:off x="4522142" y="4398787"/>
            <a:ext cx="6326187" cy="46166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highlight>
                  <a:srgbClr val="FCE300"/>
                </a:highlight>
              </a:rPr>
              <a:t>Важно, чтобы было наглядно видно статус,</a:t>
            </a:r>
            <a:br>
              <a:rPr lang="ru-RU" dirty="0">
                <a:highlight>
                  <a:srgbClr val="FCE300"/>
                </a:highlight>
              </a:rPr>
            </a:br>
            <a:r>
              <a:rPr lang="ru-RU" dirty="0">
                <a:highlight>
                  <a:srgbClr val="FCE300"/>
                </a:highlight>
              </a:rPr>
              <a:t>ответственного и дедлайн по каждой задаче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58B09A40-512F-5F1D-A651-4F78DD3DF4FE}"/>
              </a:ext>
            </a:extLst>
          </p:cNvPr>
          <p:cNvSpPr txBox="1">
            <a:spLocks/>
          </p:cNvSpPr>
          <p:nvPr/>
        </p:nvSpPr>
        <p:spPr>
          <a:xfrm>
            <a:off x="4522142" y="2437654"/>
            <a:ext cx="6326187" cy="49244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Montserrat Light" panose="00000400000000000000" pitchFamily="2" charset="-52"/>
              </a:rPr>
              <a:t>Пример результата одного из наших клиентов после переезда на новую CMS и реализации ЧПУ по фильтрам: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426C8E8-C293-263B-8A71-8124DF3CB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028" y="3170789"/>
            <a:ext cx="7405848" cy="229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8168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E57AFE-53B4-9BAD-7E3B-C111B07C2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23" y="-2604877"/>
            <a:ext cx="13098577" cy="10087156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EF636387-A818-EE87-60E5-26932426A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4199744"/>
            <a:ext cx="8964158" cy="193899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4200" dirty="0"/>
              <a:t>Что делать,</a:t>
            </a:r>
            <a:br>
              <a:rPr lang="en-US" sz="4200" dirty="0"/>
            </a:br>
            <a:r>
              <a:rPr lang="ru-RU" sz="4200" dirty="0"/>
              <a:t>когда</a:t>
            </a:r>
            <a:r>
              <a:rPr lang="en-US" sz="4200" dirty="0"/>
              <a:t> </a:t>
            </a:r>
            <a:r>
              <a:rPr lang="ru-RU" sz="4200" dirty="0"/>
              <a:t>все способы</a:t>
            </a:r>
            <a:br>
              <a:rPr lang="en-US" sz="4200" dirty="0"/>
            </a:br>
            <a:r>
              <a:rPr lang="ru-RU" sz="4200" dirty="0"/>
              <a:t>уже перепробовал</a:t>
            </a:r>
          </a:p>
        </p:txBody>
      </p:sp>
      <p:sp>
        <p:nvSpPr>
          <p:cNvPr id="7" name="Подзаголовок 6" hidden="1">
            <a:extLst>
              <a:ext uri="{FF2B5EF4-FFF2-40B4-BE49-F238E27FC236}">
                <a16:creationId xmlns:a16="http://schemas.microsoft.com/office/drawing/2014/main" id="{9A7B018A-6C65-02F2-133D-8E848C7605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Заголовок 13">
            <a:extLst>
              <a:ext uri="{FF2B5EF4-FFF2-40B4-BE49-F238E27FC236}">
                <a16:creationId xmlns:a16="http://schemas.microsoft.com/office/drawing/2014/main" id="{C65CA78F-3739-501A-5146-0B8B33907953}"/>
              </a:ext>
            </a:extLst>
          </p:cNvPr>
          <p:cNvSpPr txBox="1">
            <a:spLocks/>
          </p:cNvSpPr>
          <p:nvPr/>
        </p:nvSpPr>
        <p:spPr>
          <a:xfrm>
            <a:off x="633413" y="3423369"/>
            <a:ext cx="2776537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00" cap="all" baseline="0">
                <a:solidFill>
                  <a:srgbClr val="2F3A4F"/>
                </a:solidFill>
                <a:latin typeface="Gotham Medium" pitchFamily="50" charset="0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chemeClr val="accent1"/>
                </a:solidFill>
                <a:latin typeface="+mj-lt"/>
              </a:rPr>
              <a:t>03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CDD82AA-B055-9A1C-1758-BD1E62C14062}"/>
              </a:ext>
            </a:extLst>
          </p:cNvPr>
          <p:cNvSpPr/>
          <p:nvPr/>
        </p:nvSpPr>
        <p:spPr>
          <a:xfrm>
            <a:off x="658814" y="3888106"/>
            <a:ext cx="615156" cy="45719"/>
          </a:xfrm>
          <a:prstGeom prst="rect">
            <a:avLst/>
          </a:prstGeom>
          <a:solidFill>
            <a:srgbClr val="FFE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0498C9-5F96-CBAC-7826-D91B2E63ED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8" t="21898"/>
          <a:stretch/>
        </p:blipFill>
        <p:spPr>
          <a:xfrm>
            <a:off x="5021942" y="261256"/>
            <a:ext cx="7866743" cy="678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65590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 hidden="1">
            <a:extLst>
              <a:ext uri="{FF2B5EF4-FFF2-40B4-BE49-F238E27FC236}">
                <a16:creationId xmlns:a16="http://schemas.microsoft.com/office/drawing/2014/main" id="{E1713CAE-F192-6EC9-15E6-6747D287C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4D539C8-32FB-2692-4DCF-490D4779B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0" y="542925"/>
            <a:ext cx="10874377" cy="923330"/>
          </a:xfrm>
        </p:spPr>
        <p:txBody>
          <a:bodyPr/>
          <a:lstStyle/>
          <a:p>
            <a:r>
              <a:rPr lang="ru-RU" sz="3000" dirty="0"/>
              <a:t>Что делать, когда все способы</a:t>
            </a:r>
            <a:br>
              <a:rPr lang="en-US" sz="3000" dirty="0"/>
            </a:br>
            <a:r>
              <a:rPr lang="ru-RU" sz="3000" dirty="0"/>
              <a:t>уже перепробовал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3AFD9C8-E196-EE0D-F65A-F91E4CCF1F1A}"/>
              </a:ext>
            </a:extLst>
          </p:cNvPr>
          <p:cNvSpPr/>
          <p:nvPr/>
        </p:nvSpPr>
        <p:spPr>
          <a:xfrm>
            <a:off x="4136572" y="1598302"/>
            <a:ext cx="7396616" cy="4423086"/>
          </a:xfrm>
          <a:prstGeom prst="roundRect">
            <a:avLst>
              <a:gd name="adj" fmla="val 3378"/>
            </a:avLst>
          </a:prstGeom>
          <a:solidFill>
            <a:schemeClr val="bg1"/>
          </a:solidFill>
          <a:ln w="3175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 10">
            <a:extLst>
              <a:ext uri="{FF2B5EF4-FFF2-40B4-BE49-F238E27FC236}">
                <a16:creationId xmlns:a16="http://schemas.microsoft.com/office/drawing/2014/main" id="{BB78FEE9-6273-1C95-6AFC-D7A378F3A26C}"/>
              </a:ext>
            </a:extLst>
          </p:cNvPr>
          <p:cNvSpPr txBox="1">
            <a:spLocks/>
          </p:cNvSpPr>
          <p:nvPr/>
        </p:nvSpPr>
        <p:spPr>
          <a:xfrm>
            <a:off x="4522142" y="2683151"/>
            <a:ext cx="6326187" cy="99514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 Light" panose="00000400000000000000" pitchFamily="2" charset="-52"/>
              </a:rPr>
              <a:t>Обращение за помощью к коллегам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latin typeface="Montserrat Light" panose="00000400000000000000" pitchFamily="2" charset="-52"/>
              </a:rPr>
              <a:t>Мозгоштурм</a:t>
            </a:r>
            <a:r>
              <a:rPr lang="ru-RU" sz="1600" dirty="0">
                <a:latin typeface="Montserrat Light" panose="00000400000000000000" pitchFamily="2" charset="-52"/>
              </a:rPr>
              <a:t> на весь SEO-отдел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 Light" panose="00000400000000000000" pitchFamily="2" charset="-52"/>
              </a:rPr>
              <a:t>Ротация спецов и проектов 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56910BD-1F81-77EB-9B96-C193D4F1B618}"/>
              </a:ext>
            </a:extLst>
          </p:cNvPr>
          <p:cNvSpPr/>
          <p:nvPr/>
        </p:nvSpPr>
        <p:spPr>
          <a:xfrm>
            <a:off x="658813" y="1598302"/>
            <a:ext cx="2967436" cy="4423086"/>
          </a:xfrm>
          <a:prstGeom prst="roundRect">
            <a:avLst>
              <a:gd name="adj" fmla="val 4878"/>
            </a:avLst>
          </a:prstGeom>
          <a:solidFill>
            <a:schemeClr val="bg1"/>
          </a:solidFill>
          <a:ln w="6350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5" hidden="1">
            <a:extLst>
              <a:ext uri="{FF2B5EF4-FFF2-40B4-BE49-F238E27FC236}">
                <a16:creationId xmlns:a16="http://schemas.microsoft.com/office/drawing/2014/main" id="{69A136A7-5B76-A388-C907-18C919BF582F}"/>
              </a:ext>
            </a:extLst>
          </p:cNvPr>
          <p:cNvSpPr/>
          <p:nvPr/>
        </p:nvSpPr>
        <p:spPr>
          <a:xfrm>
            <a:off x="658813" y="4886383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4" hidden="1">
            <a:extLst>
              <a:ext uri="{FF2B5EF4-FFF2-40B4-BE49-F238E27FC236}">
                <a16:creationId xmlns:a16="http://schemas.microsoft.com/office/drawing/2014/main" id="{B5D6C69F-6A1C-7F9E-F31A-4847F3CB8147}"/>
              </a:ext>
            </a:extLst>
          </p:cNvPr>
          <p:cNvSpPr/>
          <p:nvPr/>
        </p:nvSpPr>
        <p:spPr>
          <a:xfrm>
            <a:off x="658813" y="4249289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3" hidden="1">
            <a:extLst>
              <a:ext uri="{FF2B5EF4-FFF2-40B4-BE49-F238E27FC236}">
                <a16:creationId xmlns:a16="http://schemas.microsoft.com/office/drawing/2014/main" id="{943B1F42-C188-2966-B938-80B680AFC69E}"/>
              </a:ext>
            </a:extLst>
          </p:cNvPr>
          <p:cNvSpPr/>
          <p:nvPr/>
        </p:nvSpPr>
        <p:spPr>
          <a:xfrm>
            <a:off x="658813" y="3647630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2" hidden="1">
            <a:extLst>
              <a:ext uri="{FF2B5EF4-FFF2-40B4-BE49-F238E27FC236}">
                <a16:creationId xmlns:a16="http://schemas.microsoft.com/office/drawing/2014/main" id="{91057E29-9234-47ED-2D50-CC30DDB26C44}"/>
              </a:ext>
            </a:extLst>
          </p:cNvPr>
          <p:cNvSpPr/>
          <p:nvPr/>
        </p:nvSpPr>
        <p:spPr>
          <a:xfrm>
            <a:off x="658813" y="3001657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id="{68A3D972-D4D6-5785-7BF6-02B1C3148EA0}"/>
              </a:ext>
            </a:extLst>
          </p:cNvPr>
          <p:cNvSpPr/>
          <p:nvPr/>
        </p:nvSpPr>
        <p:spPr>
          <a:xfrm>
            <a:off x="658813" y="2370290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D764D999-3603-667D-4992-99ACDFD4877F}"/>
              </a:ext>
            </a:extLst>
          </p:cNvPr>
          <p:cNvSpPr txBox="1">
            <a:spLocks/>
          </p:cNvSpPr>
          <p:nvPr/>
        </p:nvSpPr>
        <p:spPr>
          <a:xfrm>
            <a:off x="947739" y="2479596"/>
            <a:ext cx="2459054" cy="23852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50" dirty="0">
                <a:latin typeface="Montserrat SemiBold" panose="00000700000000000000" pitchFamily="2" charset="-52"/>
              </a:rPr>
              <a:t>1</a:t>
            </a:r>
            <a:r>
              <a:rPr lang="ru-RU" sz="1550" dirty="0">
                <a:latin typeface="Montserrat SemiBold" panose="00000700000000000000" pitchFamily="2" charset="-52"/>
              </a:rPr>
              <a:t>. Взгляд со стороны</a:t>
            </a:r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E52690D9-A0FE-746D-F7C1-B7ACF89A19B7}"/>
              </a:ext>
            </a:extLst>
          </p:cNvPr>
          <p:cNvSpPr/>
          <p:nvPr/>
        </p:nvSpPr>
        <p:spPr>
          <a:xfrm rot="5400000">
            <a:off x="3481289" y="2474495"/>
            <a:ext cx="289920" cy="198019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hidden="1">
            <a:extLst>
              <a:ext uri="{FF2B5EF4-FFF2-40B4-BE49-F238E27FC236}">
                <a16:creationId xmlns:a16="http://schemas.microsoft.com/office/drawing/2014/main" id="{9B4D1697-07F5-F6F7-ECD4-1D7E80BB5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1" t="83712" r="19368"/>
          <a:stretch/>
        </p:blipFill>
        <p:spPr>
          <a:xfrm>
            <a:off x="9378663" y="5608797"/>
            <a:ext cx="1865601" cy="275460"/>
          </a:xfrm>
          <a:prstGeom prst="rect">
            <a:avLst/>
          </a:prstGeom>
        </p:spPr>
      </p:pic>
      <p:sp>
        <p:nvSpPr>
          <p:cNvPr id="4" name="Текст 10">
            <a:extLst>
              <a:ext uri="{FF2B5EF4-FFF2-40B4-BE49-F238E27FC236}">
                <a16:creationId xmlns:a16="http://schemas.microsoft.com/office/drawing/2014/main" id="{2BD86D34-FBA6-AFB7-8514-19B2BAF485ED}"/>
              </a:ext>
            </a:extLst>
          </p:cNvPr>
          <p:cNvSpPr txBox="1">
            <a:spLocks/>
          </p:cNvSpPr>
          <p:nvPr/>
        </p:nvSpPr>
        <p:spPr>
          <a:xfrm>
            <a:off x="922441" y="3101066"/>
            <a:ext cx="2753313" cy="23852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50" dirty="0">
                <a:latin typeface="Montserrat SemiBold" panose="00000700000000000000" pitchFamily="2" charset="-52"/>
              </a:rPr>
              <a:t>2. </a:t>
            </a:r>
            <a:r>
              <a:rPr lang="ru-RU" sz="1550" dirty="0">
                <a:latin typeface="Montserrat SemiBold" panose="00000700000000000000" pitchFamily="2" charset="-52"/>
              </a:rPr>
              <a:t>Линкбилдинг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E315C7DA-FF70-3EEB-D927-36B82B1403E8}"/>
              </a:ext>
            </a:extLst>
          </p:cNvPr>
          <p:cNvSpPr txBox="1">
            <a:spLocks/>
          </p:cNvSpPr>
          <p:nvPr/>
        </p:nvSpPr>
        <p:spPr>
          <a:xfrm>
            <a:off x="947738" y="3736414"/>
            <a:ext cx="6326187" cy="238527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3. Замена доработок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BDD46D79-A81C-58FC-F732-2217A08C1989}"/>
              </a:ext>
            </a:extLst>
          </p:cNvPr>
          <p:cNvSpPr txBox="1">
            <a:spLocks/>
          </p:cNvSpPr>
          <p:nvPr/>
        </p:nvSpPr>
        <p:spPr>
          <a:xfrm>
            <a:off x="947737" y="4319796"/>
            <a:ext cx="6326187" cy="238527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4. Корректировка СЯ</a:t>
            </a:r>
          </a:p>
        </p:txBody>
      </p:sp>
      <p:sp>
        <p:nvSpPr>
          <p:cNvPr id="26" name="Текст 10" hidden="1">
            <a:extLst>
              <a:ext uri="{FF2B5EF4-FFF2-40B4-BE49-F238E27FC236}">
                <a16:creationId xmlns:a16="http://schemas.microsoft.com/office/drawing/2014/main" id="{78E8BA54-B057-CD48-7503-5FAC6D00322A}"/>
              </a:ext>
            </a:extLst>
          </p:cNvPr>
          <p:cNvSpPr txBox="1">
            <a:spLocks/>
          </p:cNvSpPr>
          <p:nvPr/>
        </p:nvSpPr>
        <p:spPr>
          <a:xfrm>
            <a:off x="4522142" y="4398787"/>
            <a:ext cx="6326187" cy="46166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highlight>
                  <a:srgbClr val="FCE300"/>
                </a:highlight>
              </a:rPr>
              <a:t>Важно, чтобы было наглядно видно статус,</a:t>
            </a:r>
            <a:br>
              <a:rPr lang="ru-RU" dirty="0">
                <a:highlight>
                  <a:srgbClr val="FCE300"/>
                </a:highlight>
              </a:rPr>
            </a:br>
            <a:r>
              <a:rPr lang="ru-RU" dirty="0">
                <a:highlight>
                  <a:srgbClr val="FCE300"/>
                </a:highlight>
              </a:rPr>
              <a:t>ответственного и дедлайн по каждой задаче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A5BE2EA-6BB6-D4AB-0CB3-2148A8B45C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9"/>
          <a:stretch/>
        </p:blipFill>
        <p:spPr>
          <a:xfrm>
            <a:off x="7659494" y="2335615"/>
            <a:ext cx="4104462" cy="420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5738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5">
            <a:extLst>
              <a:ext uri="{FF2B5EF4-FFF2-40B4-BE49-F238E27FC236}">
                <a16:creationId xmlns:a16="http://schemas.microsoft.com/office/drawing/2014/main" id="{919019DE-882C-6849-94EB-8A7B330E1BB3}"/>
              </a:ext>
            </a:extLst>
          </p:cNvPr>
          <p:cNvSpPr/>
          <p:nvPr/>
        </p:nvSpPr>
        <p:spPr>
          <a:xfrm>
            <a:off x="651487" y="9273"/>
            <a:ext cx="3404947" cy="32316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ts val="4200"/>
              </a:lnSpc>
              <a:defRPr/>
            </a:pPr>
            <a:r>
              <a:rPr lang="ru-RU" sz="4800" cap="all" dirty="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rPr>
              <a:t>Спикер</a:t>
            </a:r>
          </a:p>
          <a:p>
            <a:pPr>
              <a:lnSpc>
                <a:spcPts val="4200"/>
              </a:lnSpc>
              <a:defRPr/>
            </a:pPr>
            <a:r>
              <a:rPr lang="ru-RU" sz="4800" cap="all" dirty="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rPr>
              <a:t>спикер</a:t>
            </a:r>
            <a:endParaRPr lang="en-US" sz="4800" cap="all" dirty="0">
              <a:solidFill>
                <a:schemeClr val="tx1">
                  <a:lumMod val="10000"/>
                  <a:lumOff val="90000"/>
                </a:schemeClr>
              </a:solidFill>
              <a:latin typeface="+mj-lt"/>
            </a:endParaRPr>
          </a:p>
          <a:p>
            <a:pPr>
              <a:lnSpc>
                <a:spcPts val="4200"/>
              </a:lnSpc>
              <a:defRPr/>
            </a:pPr>
            <a:r>
              <a:rPr lang="ru-RU" sz="4800" cap="all" dirty="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rPr>
              <a:t>спикер</a:t>
            </a:r>
            <a:endParaRPr lang="en-US" sz="4800" cap="all" dirty="0">
              <a:solidFill>
                <a:schemeClr val="tx1">
                  <a:lumMod val="10000"/>
                  <a:lumOff val="90000"/>
                </a:schemeClr>
              </a:solidFill>
              <a:latin typeface="+mj-lt"/>
            </a:endParaRPr>
          </a:p>
          <a:p>
            <a:pPr>
              <a:lnSpc>
                <a:spcPts val="4200"/>
              </a:lnSpc>
              <a:defRPr/>
            </a:pPr>
            <a:r>
              <a:rPr lang="ru-RU" sz="4800" cap="all" dirty="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rPr>
              <a:t>спикер</a:t>
            </a:r>
            <a:endParaRPr lang="en-US" sz="4800" cap="all" dirty="0">
              <a:solidFill>
                <a:schemeClr val="tx1">
                  <a:lumMod val="10000"/>
                  <a:lumOff val="90000"/>
                </a:schemeClr>
              </a:solidFill>
              <a:latin typeface="+mj-lt"/>
            </a:endParaRPr>
          </a:p>
          <a:p>
            <a:pPr>
              <a:lnSpc>
                <a:spcPts val="4200"/>
              </a:lnSpc>
              <a:defRPr/>
            </a:pPr>
            <a:r>
              <a:rPr lang="ru-RU" sz="4800" cap="all" dirty="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rPr>
              <a:t>спикер</a:t>
            </a:r>
            <a:endParaRPr lang="en-US" sz="4800" cap="all" dirty="0">
              <a:solidFill>
                <a:schemeClr val="tx1">
                  <a:lumMod val="10000"/>
                  <a:lumOff val="90000"/>
                </a:schemeClr>
              </a:solidFill>
              <a:latin typeface="+mj-lt"/>
            </a:endParaRPr>
          </a:p>
          <a:p>
            <a:pPr lvl="0">
              <a:lnSpc>
                <a:spcPts val="4200"/>
              </a:lnSpc>
              <a:defRPr/>
            </a:pPr>
            <a:endParaRPr lang="ru-RU" sz="4800" cap="all" dirty="0">
              <a:solidFill>
                <a:schemeClr val="tx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886700-390D-44CA-881E-ED3AE23D3CC1}"/>
              </a:ext>
            </a:extLst>
          </p:cNvPr>
          <p:cNvSpPr txBox="1"/>
          <p:nvPr/>
        </p:nvSpPr>
        <p:spPr>
          <a:xfrm>
            <a:off x="6286210" y="3469800"/>
            <a:ext cx="4502186" cy="14773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buClr>
                <a:srgbClr val="1B232E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1B232E"/>
                </a:solidFill>
                <a:latin typeface="Montserrat Light" panose="00000400000000000000" pitchFamily="2" charset="-52"/>
                <a:sym typeface="Helvetica Neue"/>
              </a:rPr>
              <a:t>В </a:t>
            </a:r>
            <a:r>
              <a:rPr lang="ru-RU" sz="1600" dirty="0" err="1">
                <a:solidFill>
                  <a:srgbClr val="1B232E"/>
                </a:solidFill>
                <a:latin typeface="Montserrat Light" panose="00000400000000000000" pitchFamily="2" charset="-52"/>
                <a:sym typeface="Helvetica Neue"/>
              </a:rPr>
              <a:t>digital</a:t>
            </a:r>
            <a:r>
              <a:rPr lang="ru-RU" sz="1600" dirty="0">
                <a:solidFill>
                  <a:srgbClr val="1B232E"/>
                </a:solidFill>
                <a:latin typeface="Montserrat Light" panose="00000400000000000000" pitchFamily="2" charset="-52"/>
                <a:sym typeface="Helvetica Neue"/>
              </a:rPr>
              <a:t> и </a:t>
            </a:r>
            <a:r>
              <a:rPr lang="en-US" sz="1600" dirty="0">
                <a:solidFill>
                  <a:srgbClr val="1B232E"/>
                </a:solidFill>
                <a:latin typeface="Montserrat Light" panose="00000400000000000000" pitchFamily="2" charset="-52"/>
                <a:sym typeface="Helvetica Neue"/>
              </a:rPr>
              <a:t>SEO </a:t>
            </a:r>
            <a:r>
              <a:rPr lang="ru-RU" sz="1600" dirty="0">
                <a:solidFill>
                  <a:srgbClr val="1B232E"/>
                </a:solidFill>
                <a:latin typeface="Montserrat Light" panose="00000400000000000000" pitchFamily="2" charset="-52"/>
                <a:sym typeface="Helvetica Neue"/>
              </a:rPr>
              <a:t>более 6 лет</a:t>
            </a:r>
          </a:p>
          <a:p>
            <a:pPr marL="285750" indent="-285750">
              <a:buClr>
                <a:srgbClr val="1B232E"/>
              </a:buClr>
              <a:buSzPct val="150000"/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1B232E"/>
              </a:solidFill>
              <a:latin typeface="Montserrat Light" panose="00000400000000000000" pitchFamily="2" charset="-52"/>
              <a:sym typeface="Helvetica Neue"/>
            </a:endParaRPr>
          </a:p>
          <a:p>
            <a:pPr marL="285750" indent="-285750">
              <a:buClr>
                <a:srgbClr val="1B232E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1B232E"/>
                </a:solidFill>
                <a:latin typeface="Montserrat Light" panose="00000400000000000000" pitchFamily="2" charset="-52"/>
                <a:sym typeface="Helvetica Neue"/>
              </a:rPr>
              <a:t>Опыт выстраивания удаленных команд</a:t>
            </a:r>
            <a:r>
              <a:rPr lang="en-US" sz="1600" dirty="0">
                <a:solidFill>
                  <a:srgbClr val="1B232E"/>
                </a:solidFill>
                <a:latin typeface="Montserrat Light" panose="00000400000000000000" pitchFamily="2" charset="-52"/>
                <a:sym typeface="Helvetica Neue"/>
              </a:rPr>
              <a:t> </a:t>
            </a:r>
            <a:r>
              <a:rPr lang="ru-RU" sz="1600" dirty="0">
                <a:solidFill>
                  <a:srgbClr val="1B232E"/>
                </a:solidFill>
                <a:latin typeface="Montserrat Light" panose="00000400000000000000" pitchFamily="2" charset="-52"/>
                <a:sym typeface="Helvetica Neue"/>
              </a:rPr>
              <a:t>по SEO</a:t>
            </a:r>
          </a:p>
          <a:p>
            <a:pPr marL="285750" indent="-285750">
              <a:buClr>
                <a:srgbClr val="1B232E"/>
              </a:buClr>
              <a:buSzPct val="150000"/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1B232E"/>
              </a:solidFill>
              <a:latin typeface="Montserrat Light" panose="00000400000000000000" pitchFamily="2" charset="-52"/>
              <a:sym typeface="Helvetica Neue"/>
            </a:endParaRPr>
          </a:p>
          <a:p>
            <a:pPr marL="285750" indent="-285750">
              <a:buClr>
                <a:srgbClr val="1B232E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1B232E"/>
                </a:solidFill>
                <a:latin typeface="Montserrat Light" panose="00000400000000000000" pitchFamily="2" charset="-52"/>
                <a:sym typeface="Helvetica Neue"/>
              </a:rPr>
              <a:t>Работа с сайтами различных тематик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6275372" y="1974168"/>
            <a:ext cx="3404947" cy="92730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tx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Gotham Light"/>
              <a:ea typeface="Gotham Light"/>
              <a:cs typeface="Gotham Light"/>
              <a:sym typeface="Gotham Light"/>
            </a:endParaRPr>
          </a:p>
        </p:txBody>
      </p:sp>
      <p:sp>
        <p:nvSpPr>
          <p:cNvPr id="17" name="Блок-схема: задержка 16"/>
          <p:cNvSpPr/>
          <p:nvPr/>
        </p:nvSpPr>
        <p:spPr>
          <a:xfrm>
            <a:off x="9274750" y="1974169"/>
            <a:ext cx="963038" cy="927304"/>
          </a:xfrm>
          <a:prstGeom prst="flowChartDelay">
            <a:avLst/>
          </a:prstGeom>
          <a:solidFill>
            <a:schemeClr val="tx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Gotham Light"/>
              <a:ea typeface="Gotham Light"/>
              <a:cs typeface="Gotham Light"/>
              <a:sym typeface="Gotham Light"/>
            </a:endParaRP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CFE4BFE4-6B55-E74F-BB4D-D71392729531}"/>
              </a:ext>
            </a:extLst>
          </p:cNvPr>
          <p:cNvSpPr/>
          <p:nvPr/>
        </p:nvSpPr>
        <p:spPr>
          <a:xfrm>
            <a:off x="6705891" y="2143989"/>
            <a:ext cx="4998440" cy="5876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20000"/>
              </a:lnSpc>
            </a:pPr>
            <a:r>
              <a:rPr lang="ru-RU" dirty="0">
                <a:solidFill>
                  <a:schemeClr val="bg1"/>
                </a:solidFill>
                <a:latin typeface="Montserrat Medium" panose="00000600000000000000" pitchFamily="2" charset="-52"/>
              </a:rPr>
              <a:t>Виталий Бабурин</a:t>
            </a:r>
          </a:p>
          <a:p>
            <a:pPr lvl="0">
              <a:lnSpc>
                <a:spcPct val="120000"/>
              </a:lnSpc>
            </a:pPr>
            <a:r>
              <a:rPr lang="en-US" sz="1500" dirty="0">
                <a:solidFill>
                  <a:schemeClr val="bg1"/>
                </a:solidFill>
                <a:latin typeface="Montserrat Light" panose="00000400000000000000" pitchFamily="2" charset="-52"/>
              </a:rPr>
              <a:t>SEO-</a:t>
            </a:r>
            <a:r>
              <a:rPr lang="ru-RU" sz="1500" dirty="0">
                <a:solidFill>
                  <a:schemeClr val="bg1"/>
                </a:solidFill>
                <a:latin typeface="Montserrat Light" panose="00000400000000000000" pitchFamily="2" charset="-52"/>
              </a:rPr>
              <a:t>эксперт </a:t>
            </a:r>
            <a:r>
              <a:rPr lang="ru-RU" sz="1500" dirty="0" err="1">
                <a:solidFill>
                  <a:schemeClr val="bg1"/>
                </a:solidFill>
                <a:latin typeface="Montserrat Light" panose="00000400000000000000" pitchFamily="2" charset="-52"/>
              </a:rPr>
              <a:t>Ingate</a:t>
            </a:r>
            <a:r>
              <a:rPr lang="ru-RU" sz="1500" dirty="0">
                <a:solidFill>
                  <a:schemeClr val="bg1"/>
                </a:solidFill>
                <a:latin typeface="Montserrat Light" panose="00000400000000000000" pitchFamily="2" charset="-52"/>
              </a:rPr>
              <a:t> </a:t>
            </a:r>
            <a:r>
              <a:rPr lang="ru-RU" sz="1500" dirty="0" err="1">
                <a:solidFill>
                  <a:schemeClr val="bg1"/>
                </a:solidFill>
                <a:latin typeface="Montserrat Light" panose="00000400000000000000" pitchFamily="2" charset="-52"/>
              </a:rPr>
              <a:t>Organic</a:t>
            </a:r>
            <a:endParaRPr lang="ru-RU" sz="1500" dirty="0">
              <a:solidFill>
                <a:schemeClr val="bg1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54" y="861000"/>
            <a:ext cx="4974260" cy="5277774"/>
          </a:xfrm>
          <a:prstGeom prst="rect">
            <a:avLst/>
          </a:prstGeom>
        </p:spPr>
      </p:pic>
      <p:sp>
        <p:nvSpPr>
          <p:cNvPr id="7" name="Текст 6" hidden="1">
            <a:extLst>
              <a:ext uri="{FF2B5EF4-FFF2-40B4-BE49-F238E27FC236}">
                <a16:creationId xmlns:a16="http://schemas.microsoft.com/office/drawing/2014/main" id="{E2F47775-8186-30BA-865E-7F63733E0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 hidden="1">
            <a:extLst>
              <a:ext uri="{FF2B5EF4-FFF2-40B4-BE49-F238E27FC236}">
                <a16:creationId xmlns:a16="http://schemas.microsoft.com/office/drawing/2014/main" id="{84DB4147-1D11-0DD6-2CD7-A326AD55C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9DEDC9-2E2A-4446-94AB-340E640075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68" y="915238"/>
            <a:ext cx="5032223" cy="50275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7B014BA-EA2C-6203-1F16-5CE3BD3861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74" y="583895"/>
            <a:ext cx="5690209" cy="569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48715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 hidden="1">
            <a:extLst>
              <a:ext uri="{FF2B5EF4-FFF2-40B4-BE49-F238E27FC236}">
                <a16:creationId xmlns:a16="http://schemas.microsoft.com/office/drawing/2014/main" id="{E1713CAE-F192-6EC9-15E6-6747D287C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4D539C8-32FB-2692-4DCF-490D4779B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0" y="542925"/>
            <a:ext cx="10874377" cy="923330"/>
          </a:xfrm>
        </p:spPr>
        <p:txBody>
          <a:bodyPr/>
          <a:lstStyle/>
          <a:p>
            <a:r>
              <a:rPr lang="ru-RU" sz="3000" dirty="0"/>
              <a:t>Что делать, когда все способы</a:t>
            </a:r>
            <a:br>
              <a:rPr lang="en-US" sz="3000" dirty="0"/>
            </a:br>
            <a:r>
              <a:rPr lang="ru-RU" sz="3000" dirty="0"/>
              <a:t>уже перепробовал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3AFD9C8-E196-EE0D-F65A-F91E4CCF1F1A}"/>
              </a:ext>
            </a:extLst>
          </p:cNvPr>
          <p:cNvSpPr/>
          <p:nvPr/>
        </p:nvSpPr>
        <p:spPr>
          <a:xfrm>
            <a:off x="4136572" y="1598302"/>
            <a:ext cx="7396616" cy="4423086"/>
          </a:xfrm>
          <a:prstGeom prst="roundRect">
            <a:avLst>
              <a:gd name="adj" fmla="val 3378"/>
            </a:avLst>
          </a:prstGeom>
          <a:solidFill>
            <a:schemeClr val="bg1"/>
          </a:solidFill>
          <a:ln w="3175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 10">
            <a:extLst>
              <a:ext uri="{FF2B5EF4-FFF2-40B4-BE49-F238E27FC236}">
                <a16:creationId xmlns:a16="http://schemas.microsoft.com/office/drawing/2014/main" id="{BB78FEE9-6273-1C95-6AFC-D7A378F3A26C}"/>
              </a:ext>
            </a:extLst>
          </p:cNvPr>
          <p:cNvSpPr txBox="1">
            <a:spLocks/>
          </p:cNvSpPr>
          <p:nvPr/>
        </p:nvSpPr>
        <p:spPr>
          <a:xfrm>
            <a:off x="4522142" y="2682693"/>
            <a:ext cx="6326187" cy="62068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 Light" panose="00000400000000000000" pitchFamily="2" charset="-52"/>
              </a:rPr>
              <a:t>На сайте незначительные ограничения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 Light" panose="00000400000000000000" pitchFamily="2" charset="-52"/>
              </a:rPr>
              <a:t>Осуществляется поиск качественных доноров 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56910BD-1F81-77EB-9B96-C193D4F1B618}"/>
              </a:ext>
            </a:extLst>
          </p:cNvPr>
          <p:cNvSpPr/>
          <p:nvPr/>
        </p:nvSpPr>
        <p:spPr>
          <a:xfrm>
            <a:off x="658813" y="1598302"/>
            <a:ext cx="2967436" cy="4423086"/>
          </a:xfrm>
          <a:prstGeom prst="roundRect">
            <a:avLst>
              <a:gd name="adj" fmla="val 4878"/>
            </a:avLst>
          </a:prstGeom>
          <a:solidFill>
            <a:schemeClr val="bg1"/>
          </a:solidFill>
          <a:ln w="6350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5" hidden="1">
            <a:extLst>
              <a:ext uri="{FF2B5EF4-FFF2-40B4-BE49-F238E27FC236}">
                <a16:creationId xmlns:a16="http://schemas.microsoft.com/office/drawing/2014/main" id="{69A136A7-5B76-A388-C907-18C919BF582F}"/>
              </a:ext>
            </a:extLst>
          </p:cNvPr>
          <p:cNvSpPr/>
          <p:nvPr/>
        </p:nvSpPr>
        <p:spPr>
          <a:xfrm>
            <a:off x="658813" y="4886383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4" hidden="1">
            <a:extLst>
              <a:ext uri="{FF2B5EF4-FFF2-40B4-BE49-F238E27FC236}">
                <a16:creationId xmlns:a16="http://schemas.microsoft.com/office/drawing/2014/main" id="{B5D6C69F-6A1C-7F9E-F31A-4847F3CB8147}"/>
              </a:ext>
            </a:extLst>
          </p:cNvPr>
          <p:cNvSpPr/>
          <p:nvPr/>
        </p:nvSpPr>
        <p:spPr>
          <a:xfrm>
            <a:off x="658813" y="4249289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3" hidden="1">
            <a:extLst>
              <a:ext uri="{FF2B5EF4-FFF2-40B4-BE49-F238E27FC236}">
                <a16:creationId xmlns:a16="http://schemas.microsoft.com/office/drawing/2014/main" id="{943B1F42-C188-2966-B938-80B680AFC69E}"/>
              </a:ext>
            </a:extLst>
          </p:cNvPr>
          <p:cNvSpPr/>
          <p:nvPr/>
        </p:nvSpPr>
        <p:spPr>
          <a:xfrm>
            <a:off x="658813" y="3647630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2">
            <a:extLst>
              <a:ext uri="{FF2B5EF4-FFF2-40B4-BE49-F238E27FC236}">
                <a16:creationId xmlns:a16="http://schemas.microsoft.com/office/drawing/2014/main" id="{91057E29-9234-47ED-2D50-CC30DDB26C44}"/>
              </a:ext>
            </a:extLst>
          </p:cNvPr>
          <p:cNvSpPr/>
          <p:nvPr/>
        </p:nvSpPr>
        <p:spPr>
          <a:xfrm>
            <a:off x="658813" y="3001657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1" hidden="1">
            <a:extLst>
              <a:ext uri="{FF2B5EF4-FFF2-40B4-BE49-F238E27FC236}">
                <a16:creationId xmlns:a16="http://schemas.microsoft.com/office/drawing/2014/main" id="{68A3D972-D4D6-5785-7BF6-02B1C3148EA0}"/>
              </a:ext>
            </a:extLst>
          </p:cNvPr>
          <p:cNvSpPr/>
          <p:nvPr/>
        </p:nvSpPr>
        <p:spPr>
          <a:xfrm>
            <a:off x="658813" y="2370290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D764D999-3603-667D-4992-99ACDFD4877F}"/>
              </a:ext>
            </a:extLst>
          </p:cNvPr>
          <p:cNvSpPr txBox="1">
            <a:spLocks/>
          </p:cNvSpPr>
          <p:nvPr/>
        </p:nvSpPr>
        <p:spPr>
          <a:xfrm>
            <a:off x="947739" y="2479596"/>
            <a:ext cx="2459054" cy="23852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50" dirty="0">
                <a:latin typeface="Montserrat SemiBold" panose="00000700000000000000" pitchFamily="2" charset="-52"/>
              </a:rPr>
              <a:t>1</a:t>
            </a:r>
            <a:r>
              <a:rPr lang="ru-RU" sz="1550" dirty="0">
                <a:latin typeface="Montserrat SemiBold" panose="00000700000000000000" pitchFamily="2" charset="-52"/>
              </a:rPr>
              <a:t>. Взгляд со стороны</a:t>
            </a:r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E52690D9-A0FE-746D-F7C1-B7ACF89A19B7}"/>
              </a:ext>
            </a:extLst>
          </p:cNvPr>
          <p:cNvSpPr/>
          <p:nvPr/>
        </p:nvSpPr>
        <p:spPr>
          <a:xfrm rot="5400000">
            <a:off x="3481289" y="3121320"/>
            <a:ext cx="289920" cy="198019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hidden="1">
            <a:extLst>
              <a:ext uri="{FF2B5EF4-FFF2-40B4-BE49-F238E27FC236}">
                <a16:creationId xmlns:a16="http://schemas.microsoft.com/office/drawing/2014/main" id="{9B4D1697-07F5-F6F7-ECD4-1D7E80BB5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1" t="83712" r="19368"/>
          <a:stretch/>
        </p:blipFill>
        <p:spPr>
          <a:xfrm>
            <a:off x="9378663" y="5608797"/>
            <a:ext cx="1865601" cy="275460"/>
          </a:xfrm>
          <a:prstGeom prst="rect">
            <a:avLst/>
          </a:prstGeom>
        </p:spPr>
      </p:pic>
      <p:sp>
        <p:nvSpPr>
          <p:cNvPr id="4" name="Текст 10">
            <a:extLst>
              <a:ext uri="{FF2B5EF4-FFF2-40B4-BE49-F238E27FC236}">
                <a16:creationId xmlns:a16="http://schemas.microsoft.com/office/drawing/2014/main" id="{2BD86D34-FBA6-AFB7-8514-19B2BAF485ED}"/>
              </a:ext>
            </a:extLst>
          </p:cNvPr>
          <p:cNvSpPr txBox="1">
            <a:spLocks/>
          </p:cNvSpPr>
          <p:nvPr/>
        </p:nvSpPr>
        <p:spPr>
          <a:xfrm>
            <a:off x="922441" y="3101066"/>
            <a:ext cx="2753313" cy="23852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50" dirty="0">
                <a:latin typeface="Montserrat SemiBold" panose="00000700000000000000" pitchFamily="2" charset="-52"/>
              </a:rPr>
              <a:t>2. </a:t>
            </a:r>
            <a:r>
              <a:rPr lang="ru-RU" sz="1550" dirty="0">
                <a:latin typeface="Montserrat SemiBold" panose="00000700000000000000" pitchFamily="2" charset="-52"/>
              </a:rPr>
              <a:t>Линкбилдинг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E315C7DA-FF70-3EEB-D927-36B82B1403E8}"/>
              </a:ext>
            </a:extLst>
          </p:cNvPr>
          <p:cNvSpPr txBox="1">
            <a:spLocks/>
          </p:cNvSpPr>
          <p:nvPr/>
        </p:nvSpPr>
        <p:spPr>
          <a:xfrm>
            <a:off x="947738" y="3736414"/>
            <a:ext cx="6326187" cy="238527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3. Замена доработок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BDD46D79-A81C-58FC-F732-2217A08C1989}"/>
              </a:ext>
            </a:extLst>
          </p:cNvPr>
          <p:cNvSpPr txBox="1">
            <a:spLocks/>
          </p:cNvSpPr>
          <p:nvPr/>
        </p:nvSpPr>
        <p:spPr>
          <a:xfrm>
            <a:off x="947737" y="4319796"/>
            <a:ext cx="6326187" cy="238527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4. Корректировка СЯ</a:t>
            </a:r>
          </a:p>
        </p:txBody>
      </p:sp>
      <p:sp>
        <p:nvSpPr>
          <p:cNvPr id="26" name="Текст 10" hidden="1">
            <a:extLst>
              <a:ext uri="{FF2B5EF4-FFF2-40B4-BE49-F238E27FC236}">
                <a16:creationId xmlns:a16="http://schemas.microsoft.com/office/drawing/2014/main" id="{78E8BA54-B057-CD48-7503-5FAC6D00322A}"/>
              </a:ext>
            </a:extLst>
          </p:cNvPr>
          <p:cNvSpPr txBox="1">
            <a:spLocks/>
          </p:cNvSpPr>
          <p:nvPr/>
        </p:nvSpPr>
        <p:spPr>
          <a:xfrm>
            <a:off x="4522142" y="4398787"/>
            <a:ext cx="6326187" cy="46166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highlight>
                  <a:srgbClr val="FCE300"/>
                </a:highlight>
              </a:rPr>
              <a:t>Важно, чтобы было наглядно видно статус,</a:t>
            </a:r>
            <a:br>
              <a:rPr lang="ru-RU" dirty="0">
                <a:highlight>
                  <a:srgbClr val="FCE300"/>
                </a:highlight>
              </a:rPr>
            </a:br>
            <a:r>
              <a:rPr lang="ru-RU" dirty="0">
                <a:highlight>
                  <a:srgbClr val="FCE300"/>
                </a:highlight>
              </a:rPr>
              <a:t>ответственного и дедлайн по каждой задаче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CA7D98FF-6509-81DF-32FE-9D2920AEA372}"/>
              </a:ext>
            </a:extLst>
          </p:cNvPr>
          <p:cNvSpPr txBox="1">
            <a:spLocks/>
          </p:cNvSpPr>
          <p:nvPr/>
        </p:nvSpPr>
        <p:spPr>
          <a:xfrm>
            <a:off x="4522142" y="2183218"/>
            <a:ext cx="6326187" cy="24622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Montserrat SemiBold" panose="00000700000000000000" pitchFamily="2" charset="-52"/>
              </a:rPr>
              <a:t>Когда сработает: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1D93124D-C899-E8FC-D0CF-827D3553560E}"/>
              </a:ext>
            </a:extLst>
          </p:cNvPr>
          <p:cNvSpPr txBox="1">
            <a:spLocks/>
          </p:cNvSpPr>
          <p:nvPr/>
        </p:nvSpPr>
        <p:spPr>
          <a:xfrm>
            <a:off x="4522142" y="3609456"/>
            <a:ext cx="6326187" cy="24622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Montserrat SemiBold" panose="00000700000000000000" pitchFamily="2" charset="-52"/>
              </a:rPr>
              <a:t>Когда НЕ сработает: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BAB02B02-ABB6-16DD-1243-D3D217E55837}"/>
              </a:ext>
            </a:extLst>
          </p:cNvPr>
          <p:cNvSpPr txBox="1">
            <a:spLocks/>
          </p:cNvSpPr>
          <p:nvPr/>
        </p:nvSpPr>
        <p:spPr>
          <a:xfrm>
            <a:off x="4522142" y="4062072"/>
            <a:ext cx="6326187" cy="111312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 Light" panose="00000400000000000000" pitchFamily="2" charset="-52"/>
              </a:rPr>
              <a:t>На сайте есть значительные ограничения</a:t>
            </a:r>
            <a:br>
              <a:rPr lang="ru-RU" sz="1600" dirty="0">
                <a:latin typeface="Montserrat Light" panose="00000400000000000000" pitchFamily="2" charset="-52"/>
              </a:rPr>
            </a:br>
            <a:r>
              <a:rPr lang="ru-RU" sz="1600" dirty="0">
                <a:latin typeface="Montserrat Light" panose="00000400000000000000" pitchFamily="2" charset="-52"/>
              </a:rPr>
              <a:t>(например, нет продвигаемых страниц или сайт</a:t>
            </a:r>
            <a:br>
              <a:rPr lang="ru-RU" sz="1600" dirty="0">
                <a:latin typeface="Montserrat Light" panose="00000400000000000000" pitchFamily="2" charset="-52"/>
              </a:rPr>
            </a:br>
            <a:r>
              <a:rPr lang="ru-RU" sz="1600" dirty="0">
                <a:latin typeface="Montserrat Light" panose="00000400000000000000" pitchFamily="2" charset="-52"/>
              </a:rPr>
              <a:t>не индексируется)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 Light" panose="00000400000000000000" pitchFamily="2" charset="-52"/>
              </a:rPr>
              <a:t>Используется закупка ссылок «вслепую»</a:t>
            </a:r>
          </a:p>
        </p:txBody>
      </p:sp>
    </p:spTree>
    <p:extLst>
      <p:ext uri="{BB962C8B-B14F-4D97-AF65-F5344CB8AC3E}">
        <p14:creationId xmlns:p14="http://schemas.microsoft.com/office/powerpoint/2010/main" val="1867834143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 hidden="1">
            <a:extLst>
              <a:ext uri="{FF2B5EF4-FFF2-40B4-BE49-F238E27FC236}">
                <a16:creationId xmlns:a16="http://schemas.microsoft.com/office/drawing/2014/main" id="{E1713CAE-F192-6EC9-15E6-6747D287C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4D539C8-32FB-2692-4DCF-490D4779B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0" y="542925"/>
            <a:ext cx="10874377" cy="923330"/>
          </a:xfrm>
        </p:spPr>
        <p:txBody>
          <a:bodyPr/>
          <a:lstStyle/>
          <a:p>
            <a:r>
              <a:rPr lang="ru-RU" sz="3000" dirty="0"/>
              <a:t>Что делать, когда все способы</a:t>
            </a:r>
            <a:br>
              <a:rPr lang="en-US" sz="3000" dirty="0"/>
            </a:br>
            <a:r>
              <a:rPr lang="ru-RU" sz="3000" dirty="0"/>
              <a:t>уже перепробовал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3AFD9C8-E196-EE0D-F65A-F91E4CCF1F1A}"/>
              </a:ext>
            </a:extLst>
          </p:cNvPr>
          <p:cNvSpPr/>
          <p:nvPr/>
        </p:nvSpPr>
        <p:spPr>
          <a:xfrm>
            <a:off x="4136572" y="1598302"/>
            <a:ext cx="7396616" cy="4423086"/>
          </a:xfrm>
          <a:prstGeom prst="roundRect">
            <a:avLst>
              <a:gd name="adj" fmla="val 3378"/>
            </a:avLst>
          </a:prstGeom>
          <a:solidFill>
            <a:schemeClr val="bg1"/>
          </a:solidFill>
          <a:ln w="3175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 10">
            <a:extLst>
              <a:ext uri="{FF2B5EF4-FFF2-40B4-BE49-F238E27FC236}">
                <a16:creationId xmlns:a16="http://schemas.microsoft.com/office/drawing/2014/main" id="{BB78FEE9-6273-1C95-6AFC-D7A378F3A26C}"/>
              </a:ext>
            </a:extLst>
          </p:cNvPr>
          <p:cNvSpPr txBox="1">
            <a:spLocks/>
          </p:cNvSpPr>
          <p:nvPr/>
        </p:nvSpPr>
        <p:spPr>
          <a:xfrm>
            <a:off x="4522142" y="3647984"/>
            <a:ext cx="6326187" cy="24622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Montserrat Light" panose="00000400000000000000" pitchFamily="2" charset="-52"/>
              </a:rPr>
              <a:t>На сайте низкий ассортимент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56910BD-1F81-77EB-9B96-C193D4F1B618}"/>
              </a:ext>
            </a:extLst>
          </p:cNvPr>
          <p:cNvSpPr/>
          <p:nvPr/>
        </p:nvSpPr>
        <p:spPr>
          <a:xfrm>
            <a:off x="658813" y="1598302"/>
            <a:ext cx="2967436" cy="4423086"/>
          </a:xfrm>
          <a:prstGeom prst="roundRect">
            <a:avLst>
              <a:gd name="adj" fmla="val 4878"/>
            </a:avLst>
          </a:prstGeom>
          <a:solidFill>
            <a:schemeClr val="bg1"/>
          </a:solidFill>
          <a:ln w="6350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5" hidden="1">
            <a:extLst>
              <a:ext uri="{FF2B5EF4-FFF2-40B4-BE49-F238E27FC236}">
                <a16:creationId xmlns:a16="http://schemas.microsoft.com/office/drawing/2014/main" id="{69A136A7-5B76-A388-C907-18C919BF582F}"/>
              </a:ext>
            </a:extLst>
          </p:cNvPr>
          <p:cNvSpPr/>
          <p:nvPr/>
        </p:nvSpPr>
        <p:spPr>
          <a:xfrm>
            <a:off x="658813" y="4886383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4" hidden="1">
            <a:extLst>
              <a:ext uri="{FF2B5EF4-FFF2-40B4-BE49-F238E27FC236}">
                <a16:creationId xmlns:a16="http://schemas.microsoft.com/office/drawing/2014/main" id="{B5D6C69F-6A1C-7F9E-F31A-4847F3CB8147}"/>
              </a:ext>
            </a:extLst>
          </p:cNvPr>
          <p:cNvSpPr/>
          <p:nvPr/>
        </p:nvSpPr>
        <p:spPr>
          <a:xfrm>
            <a:off x="658813" y="4249289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3">
            <a:extLst>
              <a:ext uri="{FF2B5EF4-FFF2-40B4-BE49-F238E27FC236}">
                <a16:creationId xmlns:a16="http://schemas.microsoft.com/office/drawing/2014/main" id="{943B1F42-C188-2966-B938-80B680AFC69E}"/>
              </a:ext>
            </a:extLst>
          </p:cNvPr>
          <p:cNvSpPr/>
          <p:nvPr/>
        </p:nvSpPr>
        <p:spPr>
          <a:xfrm>
            <a:off x="658813" y="3647630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2" hidden="1">
            <a:extLst>
              <a:ext uri="{FF2B5EF4-FFF2-40B4-BE49-F238E27FC236}">
                <a16:creationId xmlns:a16="http://schemas.microsoft.com/office/drawing/2014/main" id="{91057E29-9234-47ED-2D50-CC30DDB26C44}"/>
              </a:ext>
            </a:extLst>
          </p:cNvPr>
          <p:cNvSpPr/>
          <p:nvPr/>
        </p:nvSpPr>
        <p:spPr>
          <a:xfrm>
            <a:off x="658813" y="3001657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1" hidden="1">
            <a:extLst>
              <a:ext uri="{FF2B5EF4-FFF2-40B4-BE49-F238E27FC236}">
                <a16:creationId xmlns:a16="http://schemas.microsoft.com/office/drawing/2014/main" id="{68A3D972-D4D6-5785-7BF6-02B1C3148EA0}"/>
              </a:ext>
            </a:extLst>
          </p:cNvPr>
          <p:cNvSpPr/>
          <p:nvPr/>
        </p:nvSpPr>
        <p:spPr>
          <a:xfrm>
            <a:off x="658813" y="2370290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D764D999-3603-667D-4992-99ACDFD4877F}"/>
              </a:ext>
            </a:extLst>
          </p:cNvPr>
          <p:cNvSpPr txBox="1">
            <a:spLocks/>
          </p:cNvSpPr>
          <p:nvPr/>
        </p:nvSpPr>
        <p:spPr>
          <a:xfrm>
            <a:off x="947739" y="2479596"/>
            <a:ext cx="2459054" cy="23852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50" dirty="0">
                <a:latin typeface="Montserrat SemiBold" panose="00000700000000000000" pitchFamily="2" charset="-52"/>
              </a:rPr>
              <a:t>1</a:t>
            </a:r>
            <a:r>
              <a:rPr lang="ru-RU" sz="1550" dirty="0">
                <a:latin typeface="Montserrat SemiBold" panose="00000700000000000000" pitchFamily="2" charset="-52"/>
              </a:rPr>
              <a:t>. Взгляд со стороны</a:t>
            </a:r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E52690D9-A0FE-746D-F7C1-B7ACF89A19B7}"/>
              </a:ext>
            </a:extLst>
          </p:cNvPr>
          <p:cNvSpPr/>
          <p:nvPr/>
        </p:nvSpPr>
        <p:spPr>
          <a:xfrm rot="5400000">
            <a:off x="3481289" y="3778517"/>
            <a:ext cx="289920" cy="198019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hidden="1">
            <a:extLst>
              <a:ext uri="{FF2B5EF4-FFF2-40B4-BE49-F238E27FC236}">
                <a16:creationId xmlns:a16="http://schemas.microsoft.com/office/drawing/2014/main" id="{9B4D1697-07F5-F6F7-ECD4-1D7E80BB5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1" t="83712" r="19368"/>
          <a:stretch/>
        </p:blipFill>
        <p:spPr>
          <a:xfrm>
            <a:off x="9378663" y="5608797"/>
            <a:ext cx="1865601" cy="275460"/>
          </a:xfrm>
          <a:prstGeom prst="rect">
            <a:avLst/>
          </a:prstGeom>
        </p:spPr>
      </p:pic>
      <p:sp>
        <p:nvSpPr>
          <p:cNvPr id="4" name="Текст 10">
            <a:extLst>
              <a:ext uri="{FF2B5EF4-FFF2-40B4-BE49-F238E27FC236}">
                <a16:creationId xmlns:a16="http://schemas.microsoft.com/office/drawing/2014/main" id="{2BD86D34-FBA6-AFB7-8514-19B2BAF485ED}"/>
              </a:ext>
            </a:extLst>
          </p:cNvPr>
          <p:cNvSpPr txBox="1">
            <a:spLocks/>
          </p:cNvSpPr>
          <p:nvPr/>
        </p:nvSpPr>
        <p:spPr>
          <a:xfrm>
            <a:off x="922441" y="3101066"/>
            <a:ext cx="2753313" cy="23852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50" dirty="0">
                <a:latin typeface="Montserrat SemiBold" panose="00000700000000000000" pitchFamily="2" charset="-52"/>
              </a:rPr>
              <a:t>2. </a:t>
            </a:r>
            <a:r>
              <a:rPr lang="ru-RU" sz="1550" dirty="0">
                <a:latin typeface="Montserrat SemiBold" panose="00000700000000000000" pitchFamily="2" charset="-52"/>
              </a:rPr>
              <a:t>Линкбилдинг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E315C7DA-FF70-3EEB-D927-36B82B1403E8}"/>
              </a:ext>
            </a:extLst>
          </p:cNvPr>
          <p:cNvSpPr txBox="1">
            <a:spLocks/>
          </p:cNvSpPr>
          <p:nvPr/>
        </p:nvSpPr>
        <p:spPr>
          <a:xfrm>
            <a:off x="947738" y="3736414"/>
            <a:ext cx="6326187" cy="238527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3. Замена доработок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BDD46D79-A81C-58FC-F732-2217A08C1989}"/>
              </a:ext>
            </a:extLst>
          </p:cNvPr>
          <p:cNvSpPr txBox="1">
            <a:spLocks/>
          </p:cNvSpPr>
          <p:nvPr/>
        </p:nvSpPr>
        <p:spPr>
          <a:xfrm>
            <a:off x="947737" y="4319796"/>
            <a:ext cx="6326187" cy="238527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4. Корректировка СЯ</a:t>
            </a:r>
          </a:p>
        </p:txBody>
      </p:sp>
      <p:sp>
        <p:nvSpPr>
          <p:cNvPr id="26" name="Текст 10" hidden="1">
            <a:extLst>
              <a:ext uri="{FF2B5EF4-FFF2-40B4-BE49-F238E27FC236}">
                <a16:creationId xmlns:a16="http://schemas.microsoft.com/office/drawing/2014/main" id="{78E8BA54-B057-CD48-7503-5FAC6D00322A}"/>
              </a:ext>
            </a:extLst>
          </p:cNvPr>
          <p:cNvSpPr txBox="1">
            <a:spLocks/>
          </p:cNvSpPr>
          <p:nvPr/>
        </p:nvSpPr>
        <p:spPr>
          <a:xfrm>
            <a:off x="4522142" y="4398787"/>
            <a:ext cx="6326187" cy="46166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highlight>
                  <a:srgbClr val="FCE300"/>
                </a:highlight>
              </a:rPr>
              <a:t>Важно, чтобы было наглядно видно статус,</a:t>
            </a:r>
            <a:br>
              <a:rPr lang="ru-RU" dirty="0">
                <a:highlight>
                  <a:srgbClr val="FCE300"/>
                </a:highlight>
              </a:rPr>
            </a:br>
            <a:r>
              <a:rPr lang="ru-RU" dirty="0">
                <a:highlight>
                  <a:srgbClr val="FCE300"/>
                </a:highlight>
              </a:rPr>
              <a:t>ответственного и дедлайн по каждой задаче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CA7D98FF-6509-81DF-32FE-9D2920AEA372}"/>
              </a:ext>
            </a:extLst>
          </p:cNvPr>
          <p:cNvSpPr txBox="1">
            <a:spLocks/>
          </p:cNvSpPr>
          <p:nvPr/>
        </p:nvSpPr>
        <p:spPr>
          <a:xfrm>
            <a:off x="4522142" y="3350675"/>
            <a:ext cx="6326187" cy="24622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Montserrat SemiBold" panose="00000700000000000000" pitchFamily="2" charset="-52"/>
              </a:rPr>
              <a:t>Проблема: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1D93124D-C899-E8FC-D0CF-827D3553560E}"/>
              </a:ext>
            </a:extLst>
          </p:cNvPr>
          <p:cNvSpPr txBox="1">
            <a:spLocks/>
          </p:cNvSpPr>
          <p:nvPr/>
        </p:nvSpPr>
        <p:spPr>
          <a:xfrm>
            <a:off x="4522142" y="4012322"/>
            <a:ext cx="6326187" cy="24622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Montserrat SemiBold" panose="00000700000000000000" pitchFamily="2" charset="-52"/>
              </a:rPr>
              <a:t>Решения: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BAB02B02-ABB6-16DD-1243-D3D217E55837}"/>
              </a:ext>
            </a:extLst>
          </p:cNvPr>
          <p:cNvSpPr txBox="1">
            <a:spLocks/>
          </p:cNvSpPr>
          <p:nvPr/>
        </p:nvSpPr>
        <p:spPr>
          <a:xfrm>
            <a:off x="4522142" y="4374164"/>
            <a:ext cx="6326187" cy="111312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 Light" panose="00000400000000000000" pitchFamily="2" charset="-52"/>
              </a:rPr>
              <a:t>Расширение структуры сайта</a:t>
            </a:r>
            <a:br>
              <a:rPr lang="ru-RU" sz="1600" dirty="0">
                <a:latin typeface="Montserrat Light" panose="00000400000000000000" pitchFamily="2" charset="-52"/>
              </a:rPr>
            </a:br>
            <a:r>
              <a:rPr lang="ru-RU" sz="1600" dirty="0">
                <a:latin typeface="Montserrat Light" panose="00000400000000000000" pitchFamily="2" charset="-52"/>
              </a:rPr>
              <a:t>(в отдельных случаях)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 Light" panose="00000400000000000000" pitchFamily="2" charset="-52"/>
              </a:rPr>
              <a:t>«Искусственное» </a:t>
            </a:r>
            <a:br>
              <a:rPr lang="ru-RU" sz="1600" dirty="0">
                <a:latin typeface="Montserrat Light" panose="00000400000000000000" pitchFamily="2" charset="-52"/>
              </a:rPr>
            </a:br>
            <a:r>
              <a:rPr lang="ru-RU" sz="1600" dirty="0">
                <a:latin typeface="Montserrat Light" panose="00000400000000000000" pitchFamily="2" charset="-52"/>
              </a:rPr>
              <a:t>расширение ассортимента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731A893C-2761-214F-EF8D-2B2A0F562082}"/>
              </a:ext>
            </a:extLst>
          </p:cNvPr>
          <p:cNvSpPr txBox="1">
            <a:spLocks/>
          </p:cNvSpPr>
          <p:nvPr/>
        </p:nvSpPr>
        <p:spPr>
          <a:xfrm>
            <a:off x="4522142" y="2391487"/>
            <a:ext cx="6326187" cy="73866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Montserrat Light" panose="00000400000000000000" pitchFamily="2" charset="-52"/>
              </a:rPr>
              <a:t>Неправильно «упираться» в единственное ограничение</a:t>
            </a:r>
            <a:br>
              <a:rPr lang="ru-RU" sz="1600" dirty="0">
                <a:latin typeface="Montserrat Light" panose="00000400000000000000" pitchFamily="2" charset="-52"/>
              </a:rPr>
            </a:br>
            <a:r>
              <a:rPr lang="ru-RU" sz="1600" dirty="0">
                <a:latin typeface="Montserrat Light" panose="00000400000000000000" pitchFamily="2" charset="-52"/>
              </a:rPr>
              <a:t>и единственное решение. Пример ограничений</a:t>
            </a:r>
            <a:br>
              <a:rPr lang="ru-RU" sz="1600" dirty="0">
                <a:latin typeface="Montserrat Light" panose="00000400000000000000" pitchFamily="2" charset="-52"/>
              </a:rPr>
            </a:br>
            <a:r>
              <a:rPr lang="ru-RU" sz="1600" dirty="0">
                <a:latin typeface="Montserrat Light" panose="00000400000000000000" pitchFamily="2" charset="-52"/>
              </a:rPr>
              <a:t>и альтернативных решений</a:t>
            </a:r>
          </a:p>
        </p:txBody>
      </p:sp>
    </p:spTree>
    <p:extLst>
      <p:ext uri="{BB962C8B-B14F-4D97-AF65-F5344CB8AC3E}">
        <p14:creationId xmlns:p14="http://schemas.microsoft.com/office/powerpoint/2010/main" val="3093944494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 hidden="1">
            <a:extLst>
              <a:ext uri="{FF2B5EF4-FFF2-40B4-BE49-F238E27FC236}">
                <a16:creationId xmlns:a16="http://schemas.microsoft.com/office/drawing/2014/main" id="{E1713CAE-F192-6EC9-15E6-6747D287C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4D539C8-32FB-2692-4DCF-490D4779B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0" y="542925"/>
            <a:ext cx="10874377" cy="923330"/>
          </a:xfrm>
        </p:spPr>
        <p:txBody>
          <a:bodyPr/>
          <a:lstStyle/>
          <a:p>
            <a:r>
              <a:rPr lang="ru-RU" sz="3000" dirty="0"/>
              <a:t>Что делать, когда все способы</a:t>
            </a:r>
            <a:br>
              <a:rPr lang="en-US" sz="3000" dirty="0"/>
            </a:br>
            <a:r>
              <a:rPr lang="ru-RU" sz="3000" dirty="0"/>
              <a:t>уже перепробовал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3AFD9C8-E196-EE0D-F65A-F91E4CCF1F1A}"/>
              </a:ext>
            </a:extLst>
          </p:cNvPr>
          <p:cNvSpPr/>
          <p:nvPr/>
        </p:nvSpPr>
        <p:spPr>
          <a:xfrm>
            <a:off x="4136572" y="1598302"/>
            <a:ext cx="7396616" cy="4423086"/>
          </a:xfrm>
          <a:prstGeom prst="roundRect">
            <a:avLst>
              <a:gd name="adj" fmla="val 3378"/>
            </a:avLst>
          </a:prstGeom>
          <a:solidFill>
            <a:schemeClr val="bg1"/>
          </a:solidFill>
          <a:ln w="3175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 10">
            <a:extLst>
              <a:ext uri="{FF2B5EF4-FFF2-40B4-BE49-F238E27FC236}">
                <a16:creationId xmlns:a16="http://schemas.microsoft.com/office/drawing/2014/main" id="{BB78FEE9-6273-1C95-6AFC-D7A378F3A26C}"/>
              </a:ext>
            </a:extLst>
          </p:cNvPr>
          <p:cNvSpPr txBox="1">
            <a:spLocks/>
          </p:cNvSpPr>
          <p:nvPr/>
        </p:nvSpPr>
        <p:spPr>
          <a:xfrm>
            <a:off x="4522142" y="3608465"/>
            <a:ext cx="6326187" cy="24622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Montserrat Light" panose="00000400000000000000" pitchFamily="2" charset="-52"/>
              </a:rPr>
              <a:t>Клиент отказывается внедрять изменения в каталоге 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56910BD-1F81-77EB-9B96-C193D4F1B618}"/>
              </a:ext>
            </a:extLst>
          </p:cNvPr>
          <p:cNvSpPr/>
          <p:nvPr/>
        </p:nvSpPr>
        <p:spPr>
          <a:xfrm>
            <a:off x="658813" y="1598302"/>
            <a:ext cx="2967436" cy="4423086"/>
          </a:xfrm>
          <a:prstGeom prst="roundRect">
            <a:avLst>
              <a:gd name="adj" fmla="val 4878"/>
            </a:avLst>
          </a:prstGeom>
          <a:solidFill>
            <a:schemeClr val="bg1"/>
          </a:solidFill>
          <a:ln w="6350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5" hidden="1">
            <a:extLst>
              <a:ext uri="{FF2B5EF4-FFF2-40B4-BE49-F238E27FC236}">
                <a16:creationId xmlns:a16="http://schemas.microsoft.com/office/drawing/2014/main" id="{69A136A7-5B76-A388-C907-18C919BF582F}"/>
              </a:ext>
            </a:extLst>
          </p:cNvPr>
          <p:cNvSpPr/>
          <p:nvPr/>
        </p:nvSpPr>
        <p:spPr>
          <a:xfrm>
            <a:off x="658813" y="4886383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4" hidden="1">
            <a:extLst>
              <a:ext uri="{FF2B5EF4-FFF2-40B4-BE49-F238E27FC236}">
                <a16:creationId xmlns:a16="http://schemas.microsoft.com/office/drawing/2014/main" id="{B5D6C69F-6A1C-7F9E-F31A-4847F3CB8147}"/>
              </a:ext>
            </a:extLst>
          </p:cNvPr>
          <p:cNvSpPr/>
          <p:nvPr/>
        </p:nvSpPr>
        <p:spPr>
          <a:xfrm>
            <a:off x="658813" y="4249289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3">
            <a:extLst>
              <a:ext uri="{FF2B5EF4-FFF2-40B4-BE49-F238E27FC236}">
                <a16:creationId xmlns:a16="http://schemas.microsoft.com/office/drawing/2014/main" id="{943B1F42-C188-2966-B938-80B680AFC69E}"/>
              </a:ext>
            </a:extLst>
          </p:cNvPr>
          <p:cNvSpPr/>
          <p:nvPr/>
        </p:nvSpPr>
        <p:spPr>
          <a:xfrm>
            <a:off x="658813" y="3647630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2" hidden="1">
            <a:extLst>
              <a:ext uri="{FF2B5EF4-FFF2-40B4-BE49-F238E27FC236}">
                <a16:creationId xmlns:a16="http://schemas.microsoft.com/office/drawing/2014/main" id="{91057E29-9234-47ED-2D50-CC30DDB26C44}"/>
              </a:ext>
            </a:extLst>
          </p:cNvPr>
          <p:cNvSpPr/>
          <p:nvPr/>
        </p:nvSpPr>
        <p:spPr>
          <a:xfrm>
            <a:off x="658813" y="3001657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1" hidden="1">
            <a:extLst>
              <a:ext uri="{FF2B5EF4-FFF2-40B4-BE49-F238E27FC236}">
                <a16:creationId xmlns:a16="http://schemas.microsoft.com/office/drawing/2014/main" id="{68A3D972-D4D6-5785-7BF6-02B1C3148EA0}"/>
              </a:ext>
            </a:extLst>
          </p:cNvPr>
          <p:cNvSpPr/>
          <p:nvPr/>
        </p:nvSpPr>
        <p:spPr>
          <a:xfrm>
            <a:off x="658813" y="2370290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D764D999-3603-667D-4992-99ACDFD4877F}"/>
              </a:ext>
            </a:extLst>
          </p:cNvPr>
          <p:cNvSpPr txBox="1">
            <a:spLocks/>
          </p:cNvSpPr>
          <p:nvPr/>
        </p:nvSpPr>
        <p:spPr>
          <a:xfrm>
            <a:off x="947739" y="2479596"/>
            <a:ext cx="2459054" cy="23852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50" dirty="0">
                <a:latin typeface="Montserrat SemiBold" panose="00000700000000000000" pitchFamily="2" charset="-52"/>
              </a:rPr>
              <a:t>1</a:t>
            </a:r>
            <a:r>
              <a:rPr lang="ru-RU" sz="1550" dirty="0">
                <a:latin typeface="Montserrat SemiBold" panose="00000700000000000000" pitchFamily="2" charset="-52"/>
              </a:rPr>
              <a:t>. Взгляд со стороны</a:t>
            </a:r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E52690D9-A0FE-746D-F7C1-B7ACF89A19B7}"/>
              </a:ext>
            </a:extLst>
          </p:cNvPr>
          <p:cNvSpPr/>
          <p:nvPr/>
        </p:nvSpPr>
        <p:spPr>
          <a:xfrm rot="5400000">
            <a:off x="3481289" y="3778517"/>
            <a:ext cx="289920" cy="198019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hidden="1">
            <a:extLst>
              <a:ext uri="{FF2B5EF4-FFF2-40B4-BE49-F238E27FC236}">
                <a16:creationId xmlns:a16="http://schemas.microsoft.com/office/drawing/2014/main" id="{9B4D1697-07F5-F6F7-ECD4-1D7E80BB5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1" t="83712" r="19368"/>
          <a:stretch/>
        </p:blipFill>
        <p:spPr>
          <a:xfrm>
            <a:off x="9378663" y="5608797"/>
            <a:ext cx="1865601" cy="275460"/>
          </a:xfrm>
          <a:prstGeom prst="rect">
            <a:avLst/>
          </a:prstGeom>
        </p:spPr>
      </p:pic>
      <p:sp>
        <p:nvSpPr>
          <p:cNvPr id="4" name="Текст 10">
            <a:extLst>
              <a:ext uri="{FF2B5EF4-FFF2-40B4-BE49-F238E27FC236}">
                <a16:creationId xmlns:a16="http://schemas.microsoft.com/office/drawing/2014/main" id="{2BD86D34-FBA6-AFB7-8514-19B2BAF485ED}"/>
              </a:ext>
            </a:extLst>
          </p:cNvPr>
          <p:cNvSpPr txBox="1">
            <a:spLocks/>
          </p:cNvSpPr>
          <p:nvPr/>
        </p:nvSpPr>
        <p:spPr>
          <a:xfrm>
            <a:off x="922441" y="3101066"/>
            <a:ext cx="2753313" cy="23852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50" dirty="0">
                <a:latin typeface="Montserrat SemiBold" panose="00000700000000000000" pitchFamily="2" charset="-52"/>
              </a:rPr>
              <a:t>2. </a:t>
            </a:r>
            <a:r>
              <a:rPr lang="ru-RU" sz="1550" dirty="0">
                <a:latin typeface="Montserrat SemiBold" panose="00000700000000000000" pitchFamily="2" charset="-52"/>
              </a:rPr>
              <a:t>Линкбилдинг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E315C7DA-FF70-3EEB-D927-36B82B1403E8}"/>
              </a:ext>
            </a:extLst>
          </p:cNvPr>
          <p:cNvSpPr txBox="1">
            <a:spLocks/>
          </p:cNvSpPr>
          <p:nvPr/>
        </p:nvSpPr>
        <p:spPr>
          <a:xfrm>
            <a:off x="947738" y="3736414"/>
            <a:ext cx="6326187" cy="238527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3. Замена доработок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BDD46D79-A81C-58FC-F732-2217A08C1989}"/>
              </a:ext>
            </a:extLst>
          </p:cNvPr>
          <p:cNvSpPr txBox="1">
            <a:spLocks/>
          </p:cNvSpPr>
          <p:nvPr/>
        </p:nvSpPr>
        <p:spPr>
          <a:xfrm>
            <a:off x="947737" y="4319796"/>
            <a:ext cx="6326187" cy="238527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4. Корректировка СЯ</a:t>
            </a:r>
          </a:p>
        </p:txBody>
      </p:sp>
      <p:sp>
        <p:nvSpPr>
          <p:cNvPr id="26" name="Текст 10" hidden="1">
            <a:extLst>
              <a:ext uri="{FF2B5EF4-FFF2-40B4-BE49-F238E27FC236}">
                <a16:creationId xmlns:a16="http://schemas.microsoft.com/office/drawing/2014/main" id="{78E8BA54-B057-CD48-7503-5FAC6D00322A}"/>
              </a:ext>
            </a:extLst>
          </p:cNvPr>
          <p:cNvSpPr txBox="1">
            <a:spLocks/>
          </p:cNvSpPr>
          <p:nvPr/>
        </p:nvSpPr>
        <p:spPr>
          <a:xfrm>
            <a:off x="4522142" y="4398787"/>
            <a:ext cx="6326187" cy="46166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highlight>
                  <a:srgbClr val="FCE300"/>
                </a:highlight>
              </a:rPr>
              <a:t>Важно, чтобы было наглядно видно статус,</a:t>
            </a:r>
            <a:br>
              <a:rPr lang="ru-RU" dirty="0">
                <a:highlight>
                  <a:srgbClr val="FCE300"/>
                </a:highlight>
              </a:rPr>
            </a:br>
            <a:r>
              <a:rPr lang="ru-RU" dirty="0">
                <a:highlight>
                  <a:srgbClr val="FCE300"/>
                </a:highlight>
              </a:rPr>
              <a:t>ответственного и дедлайн по каждой задаче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CA7D98FF-6509-81DF-32FE-9D2920AEA372}"/>
              </a:ext>
            </a:extLst>
          </p:cNvPr>
          <p:cNvSpPr txBox="1">
            <a:spLocks/>
          </p:cNvSpPr>
          <p:nvPr/>
        </p:nvSpPr>
        <p:spPr>
          <a:xfrm>
            <a:off x="4522142" y="3245005"/>
            <a:ext cx="6326187" cy="24622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Montserrat SemiBold" panose="00000700000000000000" pitchFamily="2" charset="-52"/>
              </a:rPr>
              <a:t>Проблема: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1D93124D-C899-E8FC-D0CF-827D3553560E}"/>
              </a:ext>
            </a:extLst>
          </p:cNvPr>
          <p:cNvSpPr txBox="1">
            <a:spLocks/>
          </p:cNvSpPr>
          <p:nvPr/>
        </p:nvSpPr>
        <p:spPr>
          <a:xfrm>
            <a:off x="4522142" y="4002066"/>
            <a:ext cx="6326187" cy="24622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Montserrat SemiBold" panose="00000700000000000000" pitchFamily="2" charset="-52"/>
              </a:rPr>
              <a:t>Решения: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BAB02B02-ABB6-16DD-1243-D3D217E55837}"/>
              </a:ext>
            </a:extLst>
          </p:cNvPr>
          <p:cNvSpPr txBox="1">
            <a:spLocks/>
          </p:cNvSpPr>
          <p:nvPr/>
        </p:nvSpPr>
        <p:spPr>
          <a:xfrm>
            <a:off x="4522142" y="4347867"/>
            <a:ext cx="6326187" cy="49244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Montserrat Light" panose="00000400000000000000" pitchFamily="2" charset="-52"/>
              </a:rPr>
              <a:t>Переориентировать продвижение «смешанных»</a:t>
            </a:r>
            <a:br>
              <a:rPr lang="ru-RU" sz="1600" dirty="0">
                <a:latin typeface="Montserrat Light" panose="00000400000000000000" pitchFamily="2" charset="-52"/>
              </a:rPr>
            </a:br>
            <a:r>
              <a:rPr lang="ru-RU" sz="1600" dirty="0">
                <a:latin typeface="Montserrat Light" panose="00000400000000000000" pitchFamily="2" charset="-52"/>
              </a:rPr>
              <a:t>запросов на «Блог»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731A893C-2761-214F-EF8D-2B2A0F562082}"/>
              </a:ext>
            </a:extLst>
          </p:cNvPr>
          <p:cNvSpPr txBox="1">
            <a:spLocks/>
          </p:cNvSpPr>
          <p:nvPr/>
        </p:nvSpPr>
        <p:spPr>
          <a:xfrm>
            <a:off x="4522142" y="2854845"/>
            <a:ext cx="6326187" cy="24622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Montserrat Light" panose="00000400000000000000" pitchFamily="2" charset="-52"/>
              </a:rPr>
              <a:t>Еще пример ограничений и альтернативных решений</a:t>
            </a:r>
          </a:p>
        </p:txBody>
      </p:sp>
    </p:spTree>
    <p:extLst>
      <p:ext uri="{BB962C8B-B14F-4D97-AF65-F5344CB8AC3E}">
        <p14:creationId xmlns:p14="http://schemas.microsoft.com/office/powerpoint/2010/main" val="2735062412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 hidden="1">
            <a:extLst>
              <a:ext uri="{FF2B5EF4-FFF2-40B4-BE49-F238E27FC236}">
                <a16:creationId xmlns:a16="http://schemas.microsoft.com/office/drawing/2014/main" id="{E1713CAE-F192-6EC9-15E6-6747D287C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4D539C8-32FB-2692-4DCF-490D4779B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0" y="542925"/>
            <a:ext cx="10874377" cy="923330"/>
          </a:xfrm>
        </p:spPr>
        <p:txBody>
          <a:bodyPr/>
          <a:lstStyle/>
          <a:p>
            <a:r>
              <a:rPr lang="ru-RU" sz="3000" dirty="0"/>
              <a:t>Что делать, когда все способы</a:t>
            </a:r>
            <a:br>
              <a:rPr lang="en-US" sz="3000" dirty="0"/>
            </a:br>
            <a:r>
              <a:rPr lang="ru-RU" sz="3000" dirty="0"/>
              <a:t>уже перепробовал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3AFD9C8-E196-EE0D-F65A-F91E4CCF1F1A}"/>
              </a:ext>
            </a:extLst>
          </p:cNvPr>
          <p:cNvSpPr/>
          <p:nvPr/>
        </p:nvSpPr>
        <p:spPr>
          <a:xfrm>
            <a:off x="4136572" y="1598302"/>
            <a:ext cx="7396616" cy="4423086"/>
          </a:xfrm>
          <a:prstGeom prst="roundRect">
            <a:avLst>
              <a:gd name="adj" fmla="val 3378"/>
            </a:avLst>
          </a:prstGeom>
          <a:solidFill>
            <a:schemeClr val="bg1"/>
          </a:solidFill>
          <a:ln w="3175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56910BD-1F81-77EB-9B96-C193D4F1B618}"/>
              </a:ext>
            </a:extLst>
          </p:cNvPr>
          <p:cNvSpPr/>
          <p:nvPr/>
        </p:nvSpPr>
        <p:spPr>
          <a:xfrm>
            <a:off x="658813" y="1598302"/>
            <a:ext cx="2967436" cy="4423086"/>
          </a:xfrm>
          <a:prstGeom prst="roundRect">
            <a:avLst>
              <a:gd name="adj" fmla="val 4878"/>
            </a:avLst>
          </a:prstGeom>
          <a:solidFill>
            <a:schemeClr val="bg1"/>
          </a:solidFill>
          <a:ln w="6350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5" hidden="1">
            <a:extLst>
              <a:ext uri="{FF2B5EF4-FFF2-40B4-BE49-F238E27FC236}">
                <a16:creationId xmlns:a16="http://schemas.microsoft.com/office/drawing/2014/main" id="{69A136A7-5B76-A388-C907-18C919BF582F}"/>
              </a:ext>
            </a:extLst>
          </p:cNvPr>
          <p:cNvSpPr/>
          <p:nvPr/>
        </p:nvSpPr>
        <p:spPr>
          <a:xfrm>
            <a:off x="658813" y="4886383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4">
            <a:extLst>
              <a:ext uri="{FF2B5EF4-FFF2-40B4-BE49-F238E27FC236}">
                <a16:creationId xmlns:a16="http://schemas.microsoft.com/office/drawing/2014/main" id="{B5D6C69F-6A1C-7F9E-F31A-4847F3CB8147}"/>
              </a:ext>
            </a:extLst>
          </p:cNvPr>
          <p:cNvSpPr/>
          <p:nvPr/>
        </p:nvSpPr>
        <p:spPr>
          <a:xfrm>
            <a:off x="658813" y="4249289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3" hidden="1">
            <a:extLst>
              <a:ext uri="{FF2B5EF4-FFF2-40B4-BE49-F238E27FC236}">
                <a16:creationId xmlns:a16="http://schemas.microsoft.com/office/drawing/2014/main" id="{943B1F42-C188-2966-B938-80B680AFC69E}"/>
              </a:ext>
            </a:extLst>
          </p:cNvPr>
          <p:cNvSpPr/>
          <p:nvPr/>
        </p:nvSpPr>
        <p:spPr>
          <a:xfrm>
            <a:off x="658813" y="3647630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2" hidden="1">
            <a:extLst>
              <a:ext uri="{FF2B5EF4-FFF2-40B4-BE49-F238E27FC236}">
                <a16:creationId xmlns:a16="http://schemas.microsoft.com/office/drawing/2014/main" id="{91057E29-9234-47ED-2D50-CC30DDB26C44}"/>
              </a:ext>
            </a:extLst>
          </p:cNvPr>
          <p:cNvSpPr/>
          <p:nvPr/>
        </p:nvSpPr>
        <p:spPr>
          <a:xfrm>
            <a:off x="658813" y="3001657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1" hidden="1">
            <a:extLst>
              <a:ext uri="{FF2B5EF4-FFF2-40B4-BE49-F238E27FC236}">
                <a16:creationId xmlns:a16="http://schemas.microsoft.com/office/drawing/2014/main" id="{68A3D972-D4D6-5785-7BF6-02B1C3148EA0}"/>
              </a:ext>
            </a:extLst>
          </p:cNvPr>
          <p:cNvSpPr/>
          <p:nvPr/>
        </p:nvSpPr>
        <p:spPr>
          <a:xfrm>
            <a:off x="658813" y="2370290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D764D999-3603-667D-4992-99ACDFD4877F}"/>
              </a:ext>
            </a:extLst>
          </p:cNvPr>
          <p:cNvSpPr txBox="1">
            <a:spLocks/>
          </p:cNvSpPr>
          <p:nvPr/>
        </p:nvSpPr>
        <p:spPr>
          <a:xfrm>
            <a:off x="947739" y="2479596"/>
            <a:ext cx="2459054" cy="23852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50" dirty="0">
                <a:latin typeface="Montserrat SemiBold" panose="00000700000000000000" pitchFamily="2" charset="-52"/>
              </a:rPr>
              <a:t>1</a:t>
            </a:r>
            <a:r>
              <a:rPr lang="ru-RU" sz="1550" dirty="0">
                <a:latin typeface="Montserrat SemiBold" panose="00000700000000000000" pitchFamily="2" charset="-52"/>
              </a:rPr>
              <a:t>. Взгляд со стороны</a:t>
            </a:r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E52690D9-A0FE-746D-F7C1-B7ACF89A19B7}"/>
              </a:ext>
            </a:extLst>
          </p:cNvPr>
          <p:cNvSpPr/>
          <p:nvPr/>
        </p:nvSpPr>
        <p:spPr>
          <a:xfrm rot="5400000">
            <a:off x="3481289" y="4388421"/>
            <a:ext cx="289920" cy="198019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hidden="1">
            <a:extLst>
              <a:ext uri="{FF2B5EF4-FFF2-40B4-BE49-F238E27FC236}">
                <a16:creationId xmlns:a16="http://schemas.microsoft.com/office/drawing/2014/main" id="{9B4D1697-07F5-F6F7-ECD4-1D7E80BB5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1" t="83712" r="19368"/>
          <a:stretch/>
        </p:blipFill>
        <p:spPr>
          <a:xfrm>
            <a:off x="9378663" y="5608797"/>
            <a:ext cx="1865601" cy="275460"/>
          </a:xfrm>
          <a:prstGeom prst="rect">
            <a:avLst/>
          </a:prstGeom>
        </p:spPr>
      </p:pic>
      <p:sp>
        <p:nvSpPr>
          <p:cNvPr id="4" name="Текст 10">
            <a:extLst>
              <a:ext uri="{FF2B5EF4-FFF2-40B4-BE49-F238E27FC236}">
                <a16:creationId xmlns:a16="http://schemas.microsoft.com/office/drawing/2014/main" id="{2BD86D34-FBA6-AFB7-8514-19B2BAF485ED}"/>
              </a:ext>
            </a:extLst>
          </p:cNvPr>
          <p:cNvSpPr txBox="1">
            <a:spLocks/>
          </p:cNvSpPr>
          <p:nvPr/>
        </p:nvSpPr>
        <p:spPr>
          <a:xfrm>
            <a:off x="922441" y="3101066"/>
            <a:ext cx="2753313" cy="23852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50" dirty="0">
                <a:latin typeface="Montserrat SemiBold" panose="00000700000000000000" pitchFamily="2" charset="-52"/>
              </a:rPr>
              <a:t>2. </a:t>
            </a:r>
            <a:r>
              <a:rPr lang="ru-RU" sz="1550" dirty="0">
                <a:latin typeface="Montserrat SemiBold" panose="00000700000000000000" pitchFamily="2" charset="-52"/>
              </a:rPr>
              <a:t>Линкбилдинг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E315C7DA-FF70-3EEB-D927-36B82B1403E8}"/>
              </a:ext>
            </a:extLst>
          </p:cNvPr>
          <p:cNvSpPr txBox="1">
            <a:spLocks/>
          </p:cNvSpPr>
          <p:nvPr/>
        </p:nvSpPr>
        <p:spPr>
          <a:xfrm>
            <a:off x="947738" y="3736414"/>
            <a:ext cx="6326187" cy="238527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3. Замена доработок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BDD46D79-A81C-58FC-F732-2217A08C1989}"/>
              </a:ext>
            </a:extLst>
          </p:cNvPr>
          <p:cNvSpPr txBox="1">
            <a:spLocks/>
          </p:cNvSpPr>
          <p:nvPr/>
        </p:nvSpPr>
        <p:spPr>
          <a:xfrm>
            <a:off x="947737" y="4319796"/>
            <a:ext cx="6326187" cy="238527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4. Корректировка СЯ</a:t>
            </a:r>
          </a:p>
        </p:txBody>
      </p:sp>
      <p:sp>
        <p:nvSpPr>
          <p:cNvPr id="26" name="Текст 10" hidden="1">
            <a:extLst>
              <a:ext uri="{FF2B5EF4-FFF2-40B4-BE49-F238E27FC236}">
                <a16:creationId xmlns:a16="http://schemas.microsoft.com/office/drawing/2014/main" id="{78E8BA54-B057-CD48-7503-5FAC6D00322A}"/>
              </a:ext>
            </a:extLst>
          </p:cNvPr>
          <p:cNvSpPr txBox="1">
            <a:spLocks/>
          </p:cNvSpPr>
          <p:nvPr/>
        </p:nvSpPr>
        <p:spPr>
          <a:xfrm>
            <a:off x="4522142" y="4398787"/>
            <a:ext cx="6326187" cy="46166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highlight>
                  <a:srgbClr val="FCE300"/>
                </a:highlight>
              </a:rPr>
              <a:t>Важно, чтобы было наглядно видно статус,</a:t>
            </a:r>
            <a:br>
              <a:rPr lang="ru-RU" dirty="0">
                <a:highlight>
                  <a:srgbClr val="FCE300"/>
                </a:highlight>
              </a:rPr>
            </a:br>
            <a:r>
              <a:rPr lang="ru-RU" dirty="0">
                <a:highlight>
                  <a:srgbClr val="FCE300"/>
                </a:highlight>
              </a:rPr>
              <a:t>ответственного и дедлайн по каждой задаче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BAB02B02-ABB6-16DD-1243-D3D217E55837}"/>
              </a:ext>
            </a:extLst>
          </p:cNvPr>
          <p:cNvSpPr txBox="1">
            <a:spLocks/>
          </p:cNvSpPr>
          <p:nvPr/>
        </p:nvSpPr>
        <p:spPr>
          <a:xfrm>
            <a:off x="4522142" y="2722662"/>
            <a:ext cx="6326187" cy="173380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latin typeface="Montserrat Light" panose="00000400000000000000" pitchFamily="2" charset="-52"/>
              </a:rPr>
              <a:t>Монобренд</a:t>
            </a:r>
            <a:r>
              <a:rPr lang="ru-RU" sz="1600" dirty="0">
                <a:latin typeface="Montserrat Light" panose="00000400000000000000" pitchFamily="2" charset="-52"/>
              </a:rPr>
              <a:t> по запросам, выдача по которым состоит</a:t>
            </a:r>
            <a:br>
              <a:rPr lang="ru-RU" sz="1600" dirty="0">
                <a:latin typeface="Montserrat Light" panose="00000400000000000000" pitchFamily="2" charset="-52"/>
              </a:rPr>
            </a:br>
            <a:r>
              <a:rPr lang="ru-RU" sz="1600" dirty="0">
                <a:latin typeface="Montserrat Light" panose="00000400000000000000" pitchFamily="2" charset="-52"/>
              </a:rPr>
              <a:t>из крупных мультибрендовых сайтов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 Light" panose="00000400000000000000" pitchFamily="2" charset="-52"/>
              </a:rPr>
              <a:t>Сайт по запросам, в выдаче по которым преимущественно агрегаторы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 Light" panose="00000400000000000000" pitchFamily="2" charset="-52"/>
              </a:rPr>
              <a:t>Запросы, под которые мы не можем создать</a:t>
            </a:r>
            <a:br>
              <a:rPr lang="ru-RU" sz="1600" dirty="0">
                <a:latin typeface="Montserrat Light" panose="00000400000000000000" pitchFamily="2" charset="-52"/>
              </a:rPr>
            </a:br>
            <a:r>
              <a:rPr lang="ru-RU" sz="1600" dirty="0">
                <a:latin typeface="Montserrat Light" panose="00000400000000000000" pitchFamily="2" charset="-52"/>
              </a:rPr>
              <a:t>посадочные страницы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731A893C-2761-214F-EF8D-2B2A0F562082}"/>
              </a:ext>
            </a:extLst>
          </p:cNvPr>
          <p:cNvSpPr txBox="1">
            <a:spLocks/>
          </p:cNvSpPr>
          <p:nvPr/>
        </p:nvSpPr>
        <p:spPr>
          <a:xfrm>
            <a:off x="4522142" y="2098172"/>
            <a:ext cx="6326187" cy="49244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Montserrat Light" panose="00000400000000000000" pitchFamily="2" charset="-52"/>
              </a:rPr>
              <a:t>Примеры, когда крайне проблематично вывести сайт</a:t>
            </a:r>
            <a:br>
              <a:rPr lang="ru-RU" sz="1600" dirty="0">
                <a:latin typeface="Montserrat Light" panose="00000400000000000000" pitchFamily="2" charset="-52"/>
              </a:rPr>
            </a:br>
            <a:r>
              <a:rPr lang="ru-RU" sz="1600" dirty="0">
                <a:latin typeface="Montserrat Light" panose="00000400000000000000" pitchFamily="2" charset="-52"/>
              </a:rPr>
              <a:t>по запросам: </a:t>
            </a:r>
          </a:p>
        </p:txBody>
      </p:sp>
      <p:sp>
        <p:nvSpPr>
          <p:cNvPr id="20" name="Текст 10">
            <a:extLst>
              <a:ext uri="{FF2B5EF4-FFF2-40B4-BE49-F238E27FC236}">
                <a16:creationId xmlns:a16="http://schemas.microsoft.com/office/drawing/2014/main" id="{2356FB91-235D-D39B-A420-44B7DAB023E9}"/>
              </a:ext>
            </a:extLst>
          </p:cNvPr>
          <p:cNvSpPr txBox="1">
            <a:spLocks/>
          </p:cNvSpPr>
          <p:nvPr/>
        </p:nvSpPr>
        <p:spPr>
          <a:xfrm>
            <a:off x="4522142" y="4521032"/>
            <a:ext cx="6326187" cy="73866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Montserrat Light" panose="00000400000000000000" pitchFamily="2" charset="-52"/>
              </a:rPr>
              <a:t>В таких случаях мы можем заменить запросы на те, которые </a:t>
            </a:r>
            <a:r>
              <a:rPr lang="ru-RU" sz="1600" dirty="0">
                <a:highlight>
                  <a:srgbClr val="FCE300"/>
                </a:highlight>
                <a:latin typeface="Montserrat Light" panose="00000400000000000000" pitchFamily="2" charset="-52"/>
              </a:rPr>
              <a:t>мы сможем продвинуть</a:t>
            </a:r>
            <a:r>
              <a:rPr lang="ru-RU" sz="1600" dirty="0">
                <a:latin typeface="Montserrat Light" panose="00000400000000000000" pitchFamily="2" charset="-52"/>
              </a:rPr>
              <a:t>, имея на сайте ограничения </a:t>
            </a:r>
          </a:p>
        </p:txBody>
      </p:sp>
    </p:spTree>
    <p:extLst>
      <p:ext uri="{BB962C8B-B14F-4D97-AF65-F5344CB8AC3E}">
        <p14:creationId xmlns:p14="http://schemas.microsoft.com/office/powerpoint/2010/main" val="294074496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5">
            <a:extLst>
              <a:ext uri="{FF2B5EF4-FFF2-40B4-BE49-F238E27FC236}">
                <a16:creationId xmlns:a16="http://schemas.microsoft.com/office/drawing/2014/main" id="{919019DE-882C-6849-94EB-8A7B330E1BB3}"/>
              </a:ext>
            </a:extLst>
          </p:cNvPr>
          <p:cNvSpPr/>
          <p:nvPr/>
        </p:nvSpPr>
        <p:spPr>
          <a:xfrm>
            <a:off x="651487" y="9273"/>
            <a:ext cx="3895113" cy="3249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ts val="4200"/>
              </a:lnSpc>
              <a:defRPr/>
            </a:pPr>
            <a:r>
              <a:rPr lang="ru-RU" sz="4800" cap="all" dirty="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rPr>
              <a:t>Вопросы</a:t>
            </a:r>
            <a:br>
              <a:rPr lang="ru-RU" sz="4800" cap="all" dirty="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rPr>
            </a:br>
            <a:r>
              <a:rPr lang="ru-RU" sz="4800" cap="all" dirty="0" err="1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rPr>
              <a:t>ВОПРОсы</a:t>
            </a:r>
            <a:br>
              <a:rPr lang="ru-RU" sz="4800" cap="all" dirty="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rPr>
            </a:br>
            <a:r>
              <a:rPr lang="ru-RU" sz="4800" cap="all" dirty="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rPr>
              <a:t>вопросы</a:t>
            </a:r>
            <a:br>
              <a:rPr lang="ru-RU" sz="4800" cap="all" dirty="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rPr>
            </a:br>
            <a:r>
              <a:rPr lang="ru-RU" sz="4800" cap="all" dirty="0" err="1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rPr>
              <a:t>вопросы</a:t>
            </a:r>
            <a:br>
              <a:rPr lang="ru-RU" sz="4800" cap="all" dirty="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rPr>
            </a:br>
            <a:r>
              <a:rPr lang="ru-RU" sz="4800" cap="all" dirty="0" err="1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rPr>
              <a:t>вопросы</a:t>
            </a:r>
            <a:endParaRPr lang="en-US" sz="4800" cap="all" dirty="0">
              <a:solidFill>
                <a:schemeClr val="tx1">
                  <a:lumMod val="10000"/>
                  <a:lumOff val="90000"/>
                </a:schemeClr>
              </a:solidFill>
              <a:latin typeface="+mj-lt"/>
            </a:endParaRPr>
          </a:p>
          <a:p>
            <a:pPr lvl="0">
              <a:lnSpc>
                <a:spcPts val="4200"/>
              </a:lnSpc>
              <a:defRPr/>
            </a:pPr>
            <a:endParaRPr lang="ru-RU" sz="4800" cap="all" dirty="0">
              <a:solidFill>
                <a:schemeClr val="tx1">
                  <a:lumMod val="10000"/>
                  <a:lumOff val="90000"/>
                </a:schemeClr>
              </a:solidFill>
              <a:latin typeface="+mj-lt"/>
            </a:endParaRPr>
          </a:p>
        </p:txBody>
      </p:sp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54" y="861000"/>
            <a:ext cx="4974260" cy="5277774"/>
          </a:xfrm>
          <a:prstGeom prst="rect">
            <a:avLst/>
          </a:prstGeom>
        </p:spPr>
      </p:pic>
      <p:sp>
        <p:nvSpPr>
          <p:cNvPr id="10" name="Текст 9" hidden="1">
            <a:extLst>
              <a:ext uri="{FF2B5EF4-FFF2-40B4-BE49-F238E27FC236}">
                <a16:creationId xmlns:a16="http://schemas.microsoft.com/office/drawing/2014/main" id="{1C55E3AF-3CA5-4452-FA3C-86D05172992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Заголовок 7" hidden="1">
            <a:extLst>
              <a:ext uri="{FF2B5EF4-FFF2-40B4-BE49-F238E27FC236}">
                <a16:creationId xmlns:a16="http://schemas.microsoft.com/office/drawing/2014/main" id="{C6453BA3-2317-8A87-B9CB-EF31B3A6A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0D5C2E-061B-2F62-BDF8-E33C3B3D8F66}"/>
              </a:ext>
            </a:extLst>
          </p:cNvPr>
          <p:cNvSpPr txBox="1"/>
          <p:nvPr/>
        </p:nvSpPr>
        <p:spPr>
          <a:xfrm>
            <a:off x="6275372" y="881805"/>
            <a:ext cx="5252150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buClr>
                <a:schemeClr val="accent1"/>
              </a:buClr>
              <a:buSzPct val="150000"/>
            </a:pPr>
            <a:r>
              <a:rPr lang="ru-RU" sz="2800" cap="all" dirty="0">
                <a:latin typeface="Montserrat SemiBold" panose="00000700000000000000" pitchFamily="2" charset="-52"/>
                <a:sym typeface="Helvetica Neue"/>
              </a:rPr>
              <a:t>Спасибо за внимание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086C09-7686-844D-B74C-8BDEFC2B6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68" y="915238"/>
            <a:ext cx="5032223" cy="5027524"/>
          </a:xfrm>
          <a:prstGeom prst="rect">
            <a:avLst/>
          </a:prstGeom>
        </p:spPr>
      </p:pic>
      <p:sp>
        <p:nvSpPr>
          <p:cNvPr id="5" name="Прямоугольник с двумя скругленными противолежащими углами 15">
            <a:extLst>
              <a:ext uri="{FF2B5EF4-FFF2-40B4-BE49-F238E27FC236}">
                <a16:creationId xmlns:a16="http://schemas.microsoft.com/office/drawing/2014/main" id="{AFD8F031-BE66-F872-0BBD-1C584B95B192}"/>
              </a:ext>
            </a:extLst>
          </p:cNvPr>
          <p:cNvSpPr/>
          <p:nvPr/>
        </p:nvSpPr>
        <p:spPr>
          <a:xfrm>
            <a:off x="6275372" y="1619368"/>
            <a:ext cx="3404947" cy="92730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tx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Gotham Light"/>
              <a:ea typeface="Gotham Light"/>
              <a:cs typeface="Gotham Light"/>
              <a:sym typeface="Gotham Light"/>
            </a:endParaRPr>
          </a:p>
        </p:txBody>
      </p:sp>
      <p:sp>
        <p:nvSpPr>
          <p:cNvPr id="7" name="Блок-схема: задержка 6">
            <a:extLst>
              <a:ext uri="{FF2B5EF4-FFF2-40B4-BE49-F238E27FC236}">
                <a16:creationId xmlns:a16="http://schemas.microsoft.com/office/drawing/2014/main" id="{9F4668D5-64E1-B4C5-9E0E-9C208E809343}"/>
              </a:ext>
            </a:extLst>
          </p:cNvPr>
          <p:cNvSpPr/>
          <p:nvPr/>
        </p:nvSpPr>
        <p:spPr>
          <a:xfrm>
            <a:off x="9274750" y="1619369"/>
            <a:ext cx="963038" cy="927304"/>
          </a:xfrm>
          <a:prstGeom prst="flowChartDelay">
            <a:avLst/>
          </a:prstGeom>
          <a:solidFill>
            <a:schemeClr val="tx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Gotham Light"/>
              <a:ea typeface="Gotham Light"/>
              <a:cs typeface="Gotham Light"/>
              <a:sym typeface="Gotham Light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6CAE8E18-6099-AB7C-EF78-4E9AECDE5B5B}"/>
              </a:ext>
            </a:extLst>
          </p:cNvPr>
          <p:cNvSpPr/>
          <p:nvPr/>
        </p:nvSpPr>
        <p:spPr>
          <a:xfrm>
            <a:off x="6705891" y="1789189"/>
            <a:ext cx="4998440" cy="5876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20000"/>
              </a:lnSpc>
            </a:pPr>
            <a:r>
              <a:rPr lang="ru-RU" dirty="0">
                <a:solidFill>
                  <a:schemeClr val="bg1"/>
                </a:solidFill>
                <a:latin typeface="Montserrat Medium" panose="00000600000000000000" pitchFamily="2" charset="-52"/>
              </a:rPr>
              <a:t>Виталий Бабурин</a:t>
            </a:r>
          </a:p>
          <a:p>
            <a:pPr lvl="0">
              <a:lnSpc>
                <a:spcPct val="120000"/>
              </a:lnSpc>
            </a:pPr>
            <a:r>
              <a:rPr lang="en-US" sz="1500" dirty="0">
                <a:solidFill>
                  <a:schemeClr val="bg1"/>
                </a:solidFill>
                <a:latin typeface="Montserrat Light" panose="00000400000000000000" pitchFamily="2" charset="-52"/>
              </a:rPr>
              <a:t>SEO-</a:t>
            </a:r>
            <a:r>
              <a:rPr lang="ru-RU" sz="1500" dirty="0">
                <a:solidFill>
                  <a:schemeClr val="bg1"/>
                </a:solidFill>
                <a:latin typeface="Montserrat Light" panose="00000400000000000000" pitchFamily="2" charset="-52"/>
              </a:rPr>
              <a:t>эксперт </a:t>
            </a:r>
            <a:r>
              <a:rPr lang="ru-RU" sz="1500" dirty="0" err="1">
                <a:solidFill>
                  <a:schemeClr val="bg1"/>
                </a:solidFill>
                <a:latin typeface="Montserrat Light" panose="00000400000000000000" pitchFamily="2" charset="-52"/>
              </a:rPr>
              <a:t>Ingate</a:t>
            </a:r>
            <a:r>
              <a:rPr lang="ru-RU" sz="1500" dirty="0">
                <a:solidFill>
                  <a:schemeClr val="bg1"/>
                </a:solidFill>
                <a:latin typeface="Montserrat Light" panose="00000400000000000000" pitchFamily="2" charset="-52"/>
              </a:rPr>
              <a:t> </a:t>
            </a:r>
            <a:r>
              <a:rPr lang="ru-RU" sz="1500" dirty="0" err="1">
                <a:solidFill>
                  <a:schemeClr val="bg1"/>
                </a:solidFill>
                <a:latin typeface="Montserrat Light" panose="00000400000000000000" pitchFamily="2" charset="-52"/>
              </a:rPr>
              <a:t>Organic</a:t>
            </a:r>
            <a:endParaRPr lang="ru-RU" sz="1500" dirty="0">
              <a:solidFill>
                <a:schemeClr val="bg1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732433-BD32-AD86-3FE6-8B08F6A409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74" y="583895"/>
            <a:ext cx="5690209" cy="569020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4295854-A4CC-B5F7-CC32-76870F7D2B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72" y="3510633"/>
            <a:ext cx="2476108" cy="2476108"/>
          </a:xfrm>
          <a:prstGeom prst="rect">
            <a:avLst/>
          </a:prstGeom>
        </p:spPr>
      </p:pic>
      <p:sp>
        <p:nvSpPr>
          <p:cNvPr id="15" name="Google Shape;781;p80">
            <a:extLst>
              <a:ext uri="{FF2B5EF4-FFF2-40B4-BE49-F238E27FC236}">
                <a16:creationId xmlns:a16="http://schemas.microsoft.com/office/drawing/2014/main" id="{73210CAD-A8D3-F954-D3FA-C805AD0B5580}"/>
              </a:ext>
            </a:extLst>
          </p:cNvPr>
          <p:cNvSpPr txBox="1"/>
          <p:nvPr/>
        </p:nvSpPr>
        <p:spPr>
          <a:xfrm>
            <a:off x="6972295" y="2978036"/>
            <a:ext cx="253409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r>
              <a:rPr lang="ru-RU" sz="2400" u="sng" cap="none" dirty="0">
                <a:solidFill>
                  <a:srgbClr val="1B232E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info@ingate.ru</a:t>
            </a:r>
            <a:endParaRPr sz="2400" cap="none" dirty="0">
              <a:solidFill>
                <a:srgbClr val="1B232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68D0CBE-F624-1E23-A1E5-0AC9D71927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88363" y="2913916"/>
            <a:ext cx="526757" cy="5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3153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 hidden="1">
            <a:extLst>
              <a:ext uri="{FF2B5EF4-FFF2-40B4-BE49-F238E27FC236}">
                <a16:creationId xmlns:a16="http://schemas.microsoft.com/office/drawing/2014/main" id="{84DDCAA0-792E-9B5E-2766-303A28711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3DBD7CD-0F5D-3B21-137A-5F2638AB4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0" y="542925"/>
            <a:ext cx="10874377" cy="461665"/>
          </a:xfrm>
        </p:spPr>
        <p:txBody>
          <a:bodyPr/>
          <a:lstStyle/>
          <a:p>
            <a:r>
              <a:rPr lang="ru-RU" sz="3000" dirty="0"/>
              <a:t>ДЛЯ КОГО ПРЕЗЕНТАЦИЯ</a:t>
            </a:r>
          </a:p>
        </p:txBody>
      </p:sp>
      <p:sp>
        <p:nvSpPr>
          <p:cNvPr id="4" name="Текст 10">
            <a:extLst>
              <a:ext uri="{FF2B5EF4-FFF2-40B4-BE49-F238E27FC236}">
                <a16:creationId xmlns:a16="http://schemas.microsoft.com/office/drawing/2014/main" id="{94814F90-46DD-D41D-3C13-A6CADBA2BEE6}"/>
              </a:ext>
            </a:extLst>
          </p:cNvPr>
          <p:cNvSpPr txBox="1">
            <a:spLocks/>
          </p:cNvSpPr>
          <p:nvPr/>
        </p:nvSpPr>
        <p:spPr>
          <a:xfrm>
            <a:off x="633413" y="2153892"/>
            <a:ext cx="6326187" cy="230832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B232E"/>
                </a:solidFill>
              </a:rPr>
              <a:t>SEO-</a:t>
            </a:r>
            <a:r>
              <a:rPr lang="ru-RU" dirty="0">
                <a:solidFill>
                  <a:srgbClr val="1B232E"/>
                </a:solidFill>
              </a:rPr>
              <a:t>специалистам</a:t>
            </a:r>
          </a:p>
        </p:txBody>
      </p:sp>
      <p:sp>
        <p:nvSpPr>
          <p:cNvPr id="5" name="Текст 10">
            <a:extLst>
              <a:ext uri="{FF2B5EF4-FFF2-40B4-BE49-F238E27FC236}">
                <a16:creationId xmlns:a16="http://schemas.microsoft.com/office/drawing/2014/main" id="{5378214F-C129-CF1F-92A6-3DEEBDFAB1CC}"/>
              </a:ext>
            </a:extLst>
          </p:cNvPr>
          <p:cNvSpPr txBox="1">
            <a:spLocks/>
          </p:cNvSpPr>
          <p:nvPr/>
        </p:nvSpPr>
        <p:spPr>
          <a:xfrm>
            <a:off x="633413" y="2545185"/>
            <a:ext cx="6326187" cy="230832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B232E"/>
                </a:solidFill>
              </a:rPr>
              <a:t>Аккаунт-менеджерам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917ABB4C-B447-2DC6-05DD-AD5328537BC1}"/>
              </a:ext>
            </a:extLst>
          </p:cNvPr>
          <p:cNvSpPr txBox="1">
            <a:spLocks/>
          </p:cNvSpPr>
          <p:nvPr/>
        </p:nvSpPr>
        <p:spPr>
          <a:xfrm>
            <a:off x="633413" y="1364413"/>
            <a:ext cx="6326187" cy="523220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dirty="0">
                <a:solidFill>
                  <a:srgbClr val="1B232E"/>
                </a:solidFill>
                <a:latin typeface="Montserrat SemiBold" panose="00000700000000000000" pitchFamily="2" charset="-52"/>
              </a:rPr>
              <a:t>КОМУ ПОЛЕЗНО УЗНАТЬ О ПРОБЛЕМАХ</a:t>
            </a:r>
            <a:br>
              <a:rPr lang="ru-RU" sz="1700" dirty="0">
                <a:solidFill>
                  <a:srgbClr val="1B232E"/>
                </a:solidFill>
                <a:latin typeface="Montserrat SemiBold" panose="00000700000000000000" pitchFamily="2" charset="-52"/>
              </a:rPr>
            </a:br>
            <a:r>
              <a:rPr lang="ru-RU" sz="1700" dirty="0">
                <a:solidFill>
                  <a:srgbClr val="1B232E"/>
                </a:solidFill>
                <a:latin typeface="Montserrat SemiBold" panose="00000700000000000000" pitchFamily="2" charset="-52"/>
              </a:rPr>
              <a:t>И РЕШЕНИЯХ В SEO: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7AA07603-056A-DBB8-A153-24D561F4DC3A}"/>
              </a:ext>
            </a:extLst>
          </p:cNvPr>
          <p:cNvSpPr txBox="1">
            <a:spLocks/>
          </p:cNvSpPr>
          <p:nvPr/>
        </p:nvSpPr>
        <p:spPr>
          <a:xfrm>
            <a:off x="6959598" y="1366243"/>
            <a:ext cx="6326187" cy="261610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dirty="0">
                <a:solidFill>
                  <a:srgbClr val="1B232E"/>
                </a:solidFill>
                <a:latin typeface="Montserrat SemiBold" panose="00000700000000000000" pitchFamily="2" charset="-52"/>
              </a:rPr>
              <a:t>КТО МОЖЕТ НЕ СЛУШАТЬ: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2F6C6D89-7BEF-348E-FC20-D91ADD51B327}"/>
              </a:ext>
            </a:extLst>
          </p:cNvPr>
          <p:cNvCxnSpPr/>
          <p:nvPr/>
        </p:nvCxnSpPr>
        <p:spPr>
          <a:xfrm>
            <a:off x="6096000" y="1446248"/>
            <a:ext cx="0" cy="4840357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Текст 10">
            <a:extLst>
              <a:ext uri="{FF2B5EF4-FFF2-40B4-BE49-F238E27FC236}">
                <a16:creationId xmlns:a16="http://schemas.microsoft.com/office/drawing/2014/main" id="{E1071CFF-7368-22A9-961A-9B894062E6BD}"/>
              </a:ext>
            </a:extLst>
          </p:cNvPr>
          <p:cNvSpPr txBox="1">
            <a:spLocks/>
          </p:cNvSpPr>
          <p:nvPr/>
        </p:nvSpPr>
        <p:spPr>
          <a:xfrm>
            <a:off x="633413" y="2929813"/>
            <a:ext cx="6326187" cy="230832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B232E"/>
                </a:solidFill>
              </a:rPr>
              <a:t>Клиентам</a:t>
            </a:r>
          </a:p>
        </p:txBody>
      </p:sp>
      <p:sp>
        <p:nvSpPr>
          <p:cNvPr id="18" name="Текст 10">
            <a:extLst>
              <a:ext uri="{FF2B5EF4-FFF2-40B4-BE49-F238E27FC236}">
                <a16:creationId xmlns:a16="http://schemas.microsoft.com/office/drawing/2014/main" id="{AA1C6635-373E-240C-6AC9-A5E04369F9F2}"/>
              </a:ext>
            </a:extLst>
          </p:cNvPr>
          <p:cNvSpPr txBox="1">
            <a:spLocks/>
          </p:cNvSpPr>
          <p:nvPr/>
        </p:nvSpPr>
        <p:spPr>
          <a:xfrm>
            <a:off x="6959599" y="2153892"/>
            <a:ext cx="3927478" cy="69249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B232E"/>
                </a:solidFill>
              </a:rPr>
              <a:t>SEO-специалисты, для которых зона ответственности заканчивается</a:t>
            </a:r>
            <a:br>
              <a:rPr lang="ru-RU" dirty="0">
                <a:solidFill>
                  <a:srgbClr val="1B232E"/>
                </a:solidFill>
              </a:rPr>
            </a:br>
            <a:r>
              <a:rPr lang="ru-RU" dirty="0">
                <a:solidFill>
                  <a:srgbClr val="1B232E"/>
                </a:solidFill>
              </a:rPr>
              <a:t>на подготовке ТЗ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id="{1F704A52-6663-46F5-B232-070CB1139944}"/>
              </a:ext>
            </a:extLst>
          </p:cNvPr>
          <p:cNvSpPr txBox="1">
            <a:spLocks/>
          </p:cNvSpPr>
          <p:nvPr/>
        </p:nvSpPr>
        <p:spPr>
          <a:xfrm>
            <a:off x="6959597" y="2929005"/>
            <a:ext cx="3927478" cy="69249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B232E"/>
                </a:solidFill>
              </a:rPr>
              <a:t>Клиенты, которые ждут результат</a:t>
            </a:r>
            <a:br>
              <a:rPr lang="ru-RU" dirty="0">
                <a:solidFill>
                  <a:srgbClr val="1B232E"/>
                </a:solidFill>
              </a:rPr>
            </a:br>
            <a:r>
              <a:rPr lang="ru-RU" dirty="0">
                <a:solidFill>
                  <a:srgbClr val="1B232E"/>
                </a:solidFill>
              </a:rPr>
              <a:t>от SEO без внедрения изменений на сайте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BE001D4-B148-1EEE-F5A2-DD4A083E44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2" t="14207" r="52083" b="7391"/>
          <a:stretch/>
        </p:blipFill>
        <p:spPr>
          <a:xfrm>
            <a:off x="2151064" y="4021685"/>
            <a:ext cx="1917700" cy="219093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88E1117-EA74-6C41-ADDE-DC53C00BD9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14207" r="4112" b="7391"/>
          <a:stretch/>
        </p:blipFill>
        <p:spPr>
          <a:xfrm>
            <a:off x="7805737" y="4021685"/>
            <a:ext cx="2235199" cy="219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0853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C56E7FB-0052-38E3-B2EB-87B1C9C2E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555307"/>
            <a:ext cx="10899775" cy="461665"/>
          </a:xfrm>
        </p:spPr>
        <p:txBody>
          <a:bodyPr/>
          <a:lstStyle/>
          <a:p>
            <a:r>
              <a:rPr lang="ru-RU" sz="3000" dirty="0"/>
              <a:t>Содержание</a:t>
            </a:r>
          </a:p>
        </p:txBody>
      </p:sp>
      <p:sp>
        <p:nvSpPr>
          <p:cNvPr id="5" name="Текст 4" hidden="1">
            <a:extLst>
              <a:ext uri="{FF2B5EF4-FFF2-40B4-BE49-F238E27FC236}">
                <a16:creationId xmlns:a16="http://schemas.microsoft.com/office/drawing/2014/main" id="{BA84A300-BAD1-FC05-D739-745AA758A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Заголовок 13">
            <a:extLst>
              <a:ext uri="{FF2B5EF4-FFF2-40B4-BE49-F238E27FC236}">
                <a16:creationId xmlns:a16="http://schemas.microsoft.com/office/drawing/2014/main" id="{41817641-5A03-2175-AD10-98B6A33B0B20}"/>
              </a:ext>
            </a:extLst>
          </p:cNvPr>
          <p:cNvSpPr txBox="1">
            <a:spLocks/>
          </p:cNvSpPr>
          <p:nvPr/>
        </p:nvSpPr>
        <p:spPr>
          <a:xfrm>
            <a:off x="633413" y="1387542"/>
            <a:ext cx="2776537" cy="153888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00" cap="all" baseline="0">
                <a:solidFill>
                  <a:srgbClr val="2F3A4F"/>
                </a:solidFill>
                <a:latin typeface="Gotham Medium" pitchFamily="50" charset="0"/>
                <a:ea typeface="+mj-ea"/>
                <a:cs typeface="+mj-cs"/>
              </a:defRPr>
            </a:lvl1pPr>
          </a:lstStyle>
          <a:p>
            <a:r>
              <a:rPr lang="ru-RU" sz="10000" dirty="0">
                <a:solidFill>
                  <a:srgbClr val="1B232E"/>
                </a:solidFill>
                <a:latin typeface="+mj-lt"/>
              </a:rPr>
              <a:t>01</a:t>
            </a:r>
          </a:p>
        </p:txBody>
      </p:sp>
      <p:sp>
        <p:nvSpPr>
          <p:cNvPr id="7" name="Заголовок 13">
            <a:extLst>
              <a:ext uri="{FF2B5EF4-FFF2-40B4-BE49-F238E27FC236}">
                <a16:creationId xmlns:a16="http://schemas.microsoft.com/office/drawing/2014/main" id="{AFC1824D-AC55-5858-3036-7401C7C6F40D}"/>
              </a:ext>
            </a:extLst>
          </p:cNvPr>
          <p:cNvSpPr txBox="1">
            <a:spLocks/>
          </p:cNvSpPr>
          <p:nvPr/>
        </p:nvSpPr>
        <p:spPr>
          <a:xfrm>
            <a:off x="4626657" y="1387542"/>
            <a:ext cx="2993344" cy="153888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00" cap="all" baseline="0">
                <a:solidFill>
                  <a:srgbClr val="2F3A4F"/>
                </a:solidFill>
                <a:latin typeface="Gotham Medium" pitchFamily="50" charset="0"/>
                <a:ea typeface="+mj-ea"/>
                <a:cs typeface="+mj-cs"/>
              </a:defRPr>
            </a:lvl1pPr>
          </a:lstStyle>
          <a:p>
            <a:r>
              <a:rPr lang="en-US" sz="10000" dirty="0">
                <a:solidFill>
                  <a:srgbClr val="1B232E"/>
                </a:solidFill>
                <a:latin typeface="+mj-lt"/>
              </a:rPr>
              <a:t>02</a:t>
            </a:r>
            <a:endParaRPr lang="ru-RU" sz="10000" dirty="0">
              <a:solidFill>
                <a:srgbClr val="1B232E"/>
              </a:solidFill>
              <a:latin typeface="+mj-lt"/>
            </a:endParaRPr>
          </a:p>
        </p:txBody>
      </p:sp>
      <p:sp>
        <p:nvSpPr>
          <p:cNvPr id="8" name="Заголовок 13">
            <a:extLst>
              <a:ext uri="{FF2B5EF4-FFF2-40B4-BE49-F238E27FC236}">
                <a16:creationId xmlns:a16="http://schemas.microsoft.com/office/drawing/2014/main" id="{BD812236-42F0-2DBD-70CC-36D8D24772C0}"/>
              </a:ext>
            </a:extLst>
          </p:cNvPr>
          <p:cNvSpPr txBox="1">
            <a:spLocks/>
          </p:cNvSpPr>
          <p:nvPr/>
        </p:nvSpPr>
        <p:spPr>
          <a:xfrm>
            <a:off x="9184140" y="1387542"/>
            <a:ext cx="2349047" cy="153888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00" cap="all" baseline="0">
                <a:solidFill>
                  <a:srgbClr val="2F3A4F"/>
                </a:solidFill>
                <a:latin typeface="Gotham Medium" pitchFamily="50" charset="0"/>
                <a:ea typeface="+mj-ea"/>
                <a:cs typeface="+mj-cs"/>
              </a:defRPr>
            </a:lvl1pPr>
          </a:lstStyle>
          <a:p>
            <a:r>
              <a:rPr lang="en-US" sz="10000" dirty="0">
                <a:solidFill>
                  <a:srgbClr val="1B232E"/>
                </a:solidFill>
                <a:latin typeface="+mj-lt"/>
              </a:rPr>
              <a:t>03</a:t>
            </a:r>
            <a:endParaRPr lang="ru-RU" sz="10000" dirty="0">
              <a:solidFill>
                <a:srgbClr val="1B232E"/>
              </a:solidFill>
              <a:latin typeface="+mj-lt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4B77F5E-CE20-9ED0-BB13-225D8D3B688E}"/>
              </a:ext>
            </a:extLst>
          </p:cNvPr>
          <p:cNvSpPr/>
          <p:nvPr/>
        </p:nvSpPr>
        <p:spPr>
          <a:xfrm>
            <a:off x="658813" y="2747826"/>
            <a:ext cx="1904545" cy="45719"/>
          </a:xfrm>
          <a:prstGeom prst="rect">
            <a:avLst/>
          </a:prstGeom>
          <a:solidFill>
            <a:srgbClr val="FFE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C22FCAE-A39D-7FD3-1370-52C244C4650B}"/>
              </a:ext>
            </a:extLst>
          </p:cNvPr>
          <p:cNvSpPr/>
          <p:nvPr/>
        </p:nvSpPr>
        <p:spPr>
          <a:xfrm>
            <a:off x="4652056" y="2747826"/>
            <a:ext cx="1904545" cy="45719"/>
          </a:xfrm>
          <a:prstGeom prst="rect">
            <a:avLst/>
          </a:prstGeom>
          <a:solidFill>
            <a:srgbClr val="FFE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C043E9E-D824-F393-7778-C880B74EA3D0}"/>
              </a:ext>
            </a:extLst>
          </p:cNvPr>
          <p:cNvSpPr/>
          <p:nvPr/>
        </p:nvSpPr>
        <p:spPr>
          <a:xfrm>
            <a:off x="9238570" y="2747826"/>
            <a:ext cx="1904545" cy="45719"/>
          </a:xfrm>
          <a:prstGeom prst="rect">
            <a:avLst/>
          </a:prstGeom>
          <a:solidFill>
            <a:srgbClr val="FFE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33A1D01C-44EB-BA6E-AEAB-E1C272D37912}"/>
              </a:ext>
            </a:extLst>
          </p:cNvPr>
          <p:cNvSpPr txBox="1">
            <a:spLocks/>
          </p:cNvSpPr>
          <p:nvPr/>
        </p:nvSpPr>
        <p:spPr>
          <a:xfrm>
            <a:off x="633413" y="3832934"/>
            <a:ext cx="5437187" cy="923330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chemeClr val="tx1"/>
                </a:solidFill>
                <a:latin typeface="Montserrat Light" panose="00000400000000000000" pitchFamily="2" charset="-52"/>
              </a:rPr>
              <a:t>Как согласовывать</a:t>
            </a:r>
            <a:br>
              <a:rPr lang="ru-RU" sz="2000" dirty="0">
                <a:solidFill>
                  <a:schemeClr val="tx1"/>
                </a:solidFill>
                <a:latin typeface="Montserrat Light" panose="00000400000000000000" pitchFamily="2" charset="-52"/>
              </a:rPr>
            </a:br>
            <a:r>
              <a:rPr lang="ru-RU" sz="2000" dirty="0">
                <a:solidFill>
                  <a:schemeClr val="tx1"/>
                </a:solidFill>
                <a:latin typeface="Montserrat Light" panose="00000400000000000000" pitchFamily="2" charset="-52"/>
              </a:rPr>
              <a:t>с клиентом важные</a:t>
            </a:r>
            <a:br>
              <a:rPr lang="ru-RU" sz="2000" dirty="0">
                <a:solidFill>
                  <a:schemeClr val="tx1"/>
                </a:solidFill>
                <a:latin typeface="Montserrat Light" panose="00000400000000000000" pitchFamily="2" charset="-52"/>
              </a:rPr>
            </a:br>
            <a:r>
              <a:rPr lang="ru-RU" sz="2000" dirty="0">
                <a:solidFill>
                  <a:schemeClr val="tx1"/>
                </a:solidFill>
                <a:latin typeface="Montserrat Light" panose="00000400000000000000" pitchFamily="2" charset="-52"/>
              </a:rPr>
              <a:t>доработки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4EE190CA-2324-E17C-827F-EA5D6603BFBA}"/>
              </a:ext>
            </a:extLst>
          </p:cNvPr>
          <p:cNvSpPr txBox="1">
            <a:spLocks/>
          </p:cNvSpPr>
          <p:nvPr/>
        </p:nvSpPr>
        <p:spPr>
          <a:xfrm>
            <a:off x="4626657" y="3834614"/>
            <a:ext cx="3227386" cy="153888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chemeClr val="tx1"/>
                </a:solidFill>
                <a:latin typeface="Montserrat Light" panose="00000400000000000000" pitchFamily="2" charset="-52"/>
              </a:rPr>
              <a:t>Поиск альтернативных точек роста, когда нельзя внедрить ключевые изменения на сайте 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1BA638B0-4C21-6231-B5D2-12A691068A75}"/>
              </a:ext>
            </a:extLst>
          </p:cNvPr>
          <p:cNvSpPr txBox="1">
            <a:spLocks/>
          </p:cNvSpPr>
          <p:nvPr/>
        </p:nvSpPr>
        <p:spPr>
          <a:xfrm>
            <a:off x="8754495" y="3832934"/>
            <a:ext cx="3227386" cy="92333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chemeClr val="tx1"/>
                </a:solidFill>
                <a:latin typeface="Montserrat Light" panose="00000400000000000000" pitchFamily="2" charset="-52"/>
              </a:rPr>
              <a:t>Как реализовывать сложные и дорогие доработки</a:t>
            </a:r>
          </a:p>
        </p:txBody>
      </p:sp>
    </p:spTree>
    <p:extLst>
      <p:ext uri="{BB962C8B-B14F-4D97-AF65-F5344CB8AC3E}">
        <p14:creationId xmlns:p14="http://schemas.microsoft.com/office/powerpoint/2010/main" val="166422841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AEA689-102B-8ABC-71BF-29995DC0B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524" y="-2556045"/>
            <a:ext cx="13098577" cy="10087156"/>
          </a:xfrm>
          <a:prstGeom prst="rect">
            <a:avLst/>
          </a:prstGeom>
          <a:effectLst>
            <a:softEdge rad="95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2D0515C-BB3C-F178-6D6A-D25DAF58F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-188685"/>
            <a:ext cx="12192000" cy="6858000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EF636387-A818-EE87-60E5-26932426A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5474"/>
            <a:ext cx="8964158" cy="2585323"/>
          </a:xfrm>
        </p:spPr>
        <p:txBody>
          <a:bodyPr/>
          <a:lstStyle/>
          <a:p>
            <a:pPr>
              <a:lnSpc>
                <a:spcPct val="100000"/>
              </a:lnSpc>
              <a:tabLst>
                <a:tab pos="6545263" algn="l"/>
              </a:tabLst>
            </a:pPr>
            <a:r>
              <a:rPr lang="ru-RU" sz="4200" dirty="0"/>
              <a:t>Клиент</a:t>
            </a:r>
            <a:br>
              <a:rPr lang="ru-RU" sz="4200" dirty="0"/>
            </a:br>
            <a:r>
              <a:rPr lang="ru-RU" sz="4200" dirty="0"/>
              <a:t>не согласовывает/ </a:t>
            </a:r>
            <a:br>
              <a:rPr lang="ru-RU" sz="4200" dirty="0"/>
            </a:br>
            <a:r>
              <a:rPr lang="ru-RU" sz="4200" dirty="0"/>
              <a:t>не внедряет</a:t>
            </a:r>
            <a:br>
              <a:rPr lang="ru-RU" sz="4200" dirty="0"/>
            </a:br>
            <a:r>
              <a:rPr lang="ru-RU" sz="4200" dirty="0"/>
              <a:t>доработки</a:t>
            </a:r>
          </a:p>
        </p:txBody>
      </p:sp>
      <p:sp>
        <p:nvSpPr>
          <p:cNvPr id="7" name="Подзаголовок 6" hidden="1">
            <a:extLst>
              <a:ext uri="{FF2B5EF4-FFF2-40B4-BE49-F238E27FC236}">
                <a16:creationId xmlns:a16="http://schemas.microsoft.com/office/drawing/2014/main" id="{9A7B018A-6C65-02F2-133D-8E848C7605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Заголовок 13">
            <a:extLst>
              <a:ext uri="{FF2B5EF4-FFF2-40B4-BE49-F238E27FC236}">
                <a16:creationId xmlns:a16="http://schemas.microsoft.com/office/drawing/2014/main" id="{C65CA78F-3739-501A-5146-0B8B33907953}"/>
              </a:ext>
            </a:extLst>
          </p:cNvPr>
          <p:cNvSpPr txBox="1">
            <a:spLocks/>
          </p:cNvSpPr>
          <p:nvPr/>
        </p:nvSpPr>
        <p:spPr>
          <a:xfrm>
            <a:off x="633413" y="2210534"/>
            <a:ext cx="2776537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00" cap="all" baseline="0">
                <a:solidFill>
                  <a:srgbClr val="2F3A4F"/>
                </a:solidFill>
                <a:latin typeface="Gotham Medium" pitchFamily="50" charset="0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chemeClr val="accent1"/>
                </a:solidFill>
                <a:latin typeface="+mj-lt"/>
              </a:rPr>
              <a:t>01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CDD82AA-B055-9A1C-1758-BD1E62C14062}"/>
              </a:ext>
            </a:extLst>
          </p:cNvPr>
          <p:cNvSpPr/>
          <p:nvPr/>
        </p:nvSpPr>
        <p:spPr>
          <a:xfrm>
            <a:off x="658814" y="2718813"/>
            <a:ext cx="615156" cy="45719"/>
          </a:xfrm>
          <a:prstGeom prst="rect">
            <a:avLst/>
          </a:prstGeom>
          <a:solidFill>
            <a:srgbClr val="FFE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947929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 hidden="1">
            <a:extLst>
              <a:ext uri="{FF2B5EF4-FFF2-40B4-BE49-F238E27FC236}">
                <a16:creationId xmlns:a16="http://schemas.microsoft.com/office/drawing/2014/main" id="{E1713CAE-F192-6EC9-15E6-6747D287C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4D539C8-32FB-2692-4DCF-490D4779B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0" y="542925"/>
            <a:ext cx="10874377" cy="923330"/>
          </a:xfrm>
        </p:spPr>
        <p:txBody>
          <a:bodyPr/>
          <a:lstStyle/>
          <a:p>
            <a:r>
              <a:rPr lang="ru-RU" sz="3000" dirty="0"/>
              <a:t>Клиент не согласовывает/</a:t>
            </a:r>
            <a:br>
              <a:rPr lang="ru-RU" sz="3000" dirty="0"/>
            </a:br>
            <a:r>
              <a:rPr lang="ru-RU" sz="3000" dirty="0"/>
              <a:t>не внедряет доработки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3AFD9C8-E196-EE0D-F65A-F91E4CCF1F1A}"/>
              </a:ext>
            </a:extLst>
          </p:cNvPr>
          <p:cNvSpPr/>
          <p:nvPr/>
        </p:nvSpPr>
        <p:spPr>
          <a:xfrm>
            <a:off x="4136572" y="1598302"/>
            <a:ext cx="7396616" cy="4423086"/>
          </a:xfrm>
          <a:prstGeom prst="roundRect">
            <a:avLst>
              <a:gd name="adj" fmla="val 3378"/>
            </a:avLst>
          </a:prstGeom>
          <a:solidFill>
            <a:schemeClr val="bg1"/>
          </a:solidFill>
          <a:ln w="3175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 10">
            <a:extLst>
              <a:ext uri="{FF2B5EF4-FFF2-40B4-BE49-F238E27FC236}">
                <a16:creationId xmlns:a16="http://schemas.microsoft.com/office/drawing/2014/main" id="{BB78FEE9-6273-1C95-6AFC-D7A378F3A26C}"/>
              </a:ext>
            </a:extLst>
          </p:cNvPr>
          <p:cNvSpPr txBox="1">
            <a:spLocks/>
          </p:cNvSpPr>
          <p:nvPr/>
        </p:nvSpPr>
        <p:spPr>
          <a:xfrm>
            <a:off x="4522142" y="2244395"/>
            <a:ext cx="6326187" cy="73866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Montserrat Light" panose="00000400000000000000" pitchFamily="2" charset="-52"/>
              </a:rPr>
              <a:t>Помимо описания самих доработок в ТЗ важно указывать, как та или иная доработка и в </a:t>
            </a:r>
            <a:r>
              <a:rPr lang="ru-RU" sz="1600" dirty="0" err="1">
                <a:latin typeface="Montserrat Light" panose="00000400000000000000" pitchFamily="2" charset="-52"/>
              </a:rPr>
              <a:t>какойстепени</a:t>
            </a:r>
            <a:r>
              <a:rPr lang="ru-RU" sz="1600" dirty="0">
                <a:latin typeface="Montserrat Light" panose="00000400000000000000" pitchFamily="2" charset="-52"/>
              </a:rPr>
              <a:t> повлияет</a:t>
            </a:r>
            <a:br>
              <a:rPr lang="ru-RU" sz="1600" dirty="0">
                <a:latin typeface="Montserrat Light" panose="00000400000000000000" pitchFamily="2" charset="-52"/>
              </a:rPr>
            </a:br>
            <a:r>
              <a:rPr lang="ru-RU" sz="1600" dirty="0">
                <a:latin typeface="Montserrat Light" panose="00000400000000000000" pitchFamily="2" charset="-52"/>
              </a:rPr>
              <a:t>на результат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56910BD-1F81-77EB-9B96-C193D4F1B618}"/>
              </a:ext>
            </a:extLst>
          </p:cNvPr>
          <p:cNvSpPr/>
          <p:nvPr/>
        </p:nvSpPr>
        <p:spPr>
          <a:xfrm>
            <a:off x="658813" y="1598302"/>
            <a:ext cx="2967436" cy="4423086"/>
          </a:xfrm>
          <a:prstGeom prst="roundRect">
            <a:avLst>
              <a:gd name="adj" fmla="val 4878"/>
            </a:avLst>
          </a:prstGeom>
          <a:solidFill>
            <a:schemeClr val="bg1"/>
          </a:solidFill>
          <a:ln w="6350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id="{68A3D972-D4D6-5785-7BF6-02B1C3148EA0}"/>
              </a:ext>
            </a:extLst>
          </p:cNvPr>
          <p:cNvSpPr/>
          <p:nvPr/>
        </p:nvSpPr>
        <p:spPr>
          <a:xfrm>
            <a:off x="658813" y="1745689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4" hidden="1">
            <a:extLst>
              <a:ext uri="{FF2B5EF4-FFF2-40B4-BE49-F238E27FC236}">
                <a16:creationId xmlns:a16="http://schemas.microsoft.com/office/drawing/2014/main" id="{5D58B0BF-E95F-5261-2FD7-4B3FC1AC9A1A}"/>
              </a:ext>
            </a:extLst>
          </p:cNvPr>
          <p:cNvSpPr/>
          <p:nvPr/>
        </p:nvSpPr>
        <p:spPr>
          <a:xfrm>
            <a:off x="658813" y="3669326"/>
            <a:ext cx="2967436" cy="7399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5" hidden="1">
            <a:extLst>
              <a:ext uri="{FF2B5EF4-FFF2-40B4-BE49-F238E27FC236}">
                <a16:creationId xmlns:a16="http://schemas.microsoft.com/office/drawing/2014/main" id="{C04200E0-1112-937F-1835-84DF5620487D}"/>
              </a:ext>
            </a:extLst>
          </p:cNvPr>
          <p:cNvSpPr/>
          <p:nvPr/>
        </p:nvSpPr>
        <p:spPr>
          <a:xfrm>
            <a:off x="658813" y="4488951"/>
            <a:ext cx="2967436" cy="6848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6" hidden="1">
            <a:extLst>
              <a:ext uri="{FF2B5EF4-FFF2-40B4-BE49-F238E27FC236}">
                <a16:creationId xmlns:a16="http://schemas.microsoft.com/office/drawing/2014/main" id="{A14DCA03-97C8-DA0A-7A00-B49884F431DB}"/>
              </a:ext>
            </a:extLst>
          </p:cNvPr>
          <p:cNvSpPr/>
          <p:nvPr/>
        </p:nvSpPr>
        <p:spPr>
          <a:xfrm>
            <a:off x="658813" y="5279125"/>
            <a:ext cx="2967436" cy="6051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3" hidden="1">
            <a:extLst>
              <a:ext uri="{FF2B5EF4-FFF2-40B4-BE49-F238E27FC236}">
                <a16:creationId xmlns:a16="http://schemas.microsoft.com/office/drawing/2014/main" id="{99036340-A439-22E4-802A-1CC3C7724D2A}"/>
              </a:ext>
            </a:extLst>
          </p:cNvPr>
          <p:cNvSpPr/>
          <p:nvPr/>
        </p:nvSpPr>
        <p:spPr>
          <a:xfrm>
            <a:off x="658813" y="2849734"/>
            <a:ext cx="2967436" cy="7399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2" hidden="1">
            <a:extLst>
              <a:ext uri="{FF2B5EF4-FFF2-40B4-BE49-F238E27FC236}">
                <a16:creationId xmlns:a16="http://schemas.microsoft.com/office/drawing/2014/main" id="{DC848BE1-8A2D-1106-ED34-0C1162718BB6}"/>
              </a:ext>
            </a:extLst>
          </p:cNvPr>
          <p:cNvSpPr/>
          <p:nvPr/>
        </p:nvSpPr>
        <p:spPr>
          <a:xfrm>
            <a:off x="658813" y="2309389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D764D999-3603-667D-4992-99ACDFD4877F}"/>
              </a:ext>
            </a:extLst>
          </p:cNvPr>
          <p:cNvSpPr txBox="1">
            <a:spLocks/>
          </p:cNvSpPr>
          <p:nvPr/>
        </p:nvSpPr>
        <p:spPr>
          <a:xfrm>
            <a:off x="947739" y="1852189"/>
            <a:ext cx="2459054" cy="6052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50" dirty="0">
                <a:latin typeface="Montserrat SemiBold" panose="00000700000000000000" pitchFamily="2" charset="-52"/>
              </a:rPr>
              <a:t>1</a:t>
            </a:r>
            <a:r>
              <a:rPr lang="ru-RU" sz="1550" dirty="0">
                <a:latin typeface="Montserrat SemiBold" panose="00000700000000000000" pitchFamily="2" charset="-52"/>
              </a:rPr>
              <a:t>. Аргументация в ТЗ</a:t>
            </a:r>
          </a:p>
          <a:p>
            <a:endParaRPr lang="ru-RU" sz="1550" dirty="0">
              <a:latin typeface="Montserrat SemiBold" panose="00000700000000000000" pitchFamily="2" charset="-52"/>
            </a:endParaRPr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E52690D9-A0FE-746D-F7C1-B7ACF89A19B7}"/>
              </a:ext>
            </a:extLst>
          </p:cNvPr>
          <p:cNvSpPr/>
          <p:nvPr/>
        </p:nvSpPr>
        <p:spPr>
          <a:xfrm rot="5400000">
            <a:off x="3481289" y="1875280"/>
            <a:ext cx="289920" cy="198019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B4D1697-07F5-F6F7-ECD4-1D7E80BB5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1" t="83712" r="19368"/>
          <a:stretch/>
        </p:blipFill>
        <p:spPr>
          <a:xfrm>
            <a:off x="9073531" y="5608797"/>
            <a:ext cx="1865601" cy="275460"/>
          </a:xfrm>
          <a:prstGeom prst="rect">
            <a:avLst/>
          </a:prstGeom>
        </p:spPr>
      </p:pic>
      <p:sp>
        <p:nvSpPr>
          <p:cNvPr id="4" name="Текст 10">
            <a:extLst>
              <a:ext uri="{FF2B5EF4-FFF2-40B4-BE49-F238E27FC236}">
                <a16:creationId xmlns:a16="http://schemas.microsoft.com/office/drawing/2014/main" id="{2BD86D34-FBA6-AFB7-8514-19B2BAF485ED}"/>
              </a:ext>
            </a:extLst>
          </p:cNvPr>
          <p:cNvSpPr txBox="1">
            <a:spLocks/>
          </p:cNvSpPr>
          <p:nvPr/>
        </p:nvSpPr>
        <p:spPr>
          <a:xfrm>
            <a:off x="922441" y="2421443"/>
            <a:ext cx="2753313" cy="6052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50" dirty="0">
                <a:latin typeface="Montserrat SemiBold" panose="00000700000000000000" pitchFamily="2" charset="-52"/>
              </a:rPr>
              <a:t>2. </a:t>
            </a:r>
            <a:r>
              <a:rPr lang="ru-RU" sz="1550" dirty="0">
                <a:latin typeface="Montserrat SemiBold" panose="00000700000000000000" pitchFamily="2" charset="-52"/>
              </a:rPr>
              <a:t>Выход на ЛПР</a:t>
            </a:r>
          </a:p>
          <a:p>
            <a:endParaRPr lang="ru-RU" sz="1550" dirty="0">
              <a:latin typeface="Montserrat SemiBold" panose="00000700000000000000" pitchFamily="2" charset="-52"/>
            </a:endParaRP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E315C7DA-FF70-3EEB-D927-36B82B1403E8}"/>
              </a:ext>
            </a:extLst>
          </p:cNvPr>
          <p:cNvSpPr txBox="1">
            <a:spLocks/>
          </p:cNvSpPr>
          <p:nvPr/>
        </p:nvSpPr>
        <p:spPr>
          <a:xfrm>
            <a:off x="947738" y="3017454"/>
            <a:ext cx="6326187" cy="789062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3. Общение на языке</a:t>
            </a:r>
            <a:br>
              <a:rPr lang="ru-RU" sz="1550" dirty="0">
                <a:latin typeface="Montserrat SemiBold" panose="00000700000000000000" pitchFamily="2" charset="-52"/>
              </a:rPr>
            </a:br>
            <a:r>
              <a:rPr lang="ru-RU" sz="1550" dirty="0">
                <a:latin typeface="Montserrat SemiBold" panose="00000700000000000000" pitchFamily="2" charset="-52"/>
              </a:rPr>
              <a:t>бизнеса</a:t>
            </a:r>
          </a:p>
          <a:p>
            <a:pPr>
              <a:lnSpc>
                <a:spcPts val="1400"/>
              </a:lnSpc>
            </a:pPr>
            <a:endParaRPr lang="ru-RU" sz="1550" dirty="0">
              <a:latin typeface="Montserrat SemiBold" panose="00000700000000000000" pitchFamily="2" charset="-52"/>
            </a:endParaRP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B0AF5278-C979-BED1-2186-1A2090FEE2BB}"/>
              </a:ext>
            </a:extLst>
          </p:cNvPr>
          <p:cNvSpPr txBox="1">
            <a:spLocks/>
          </p:cNvSpPr>
          <p:nvPr/>
        </p:nvSpPr>
        <p:spPr>
          <a:xfrm>
            <a:off x="947736" y="5305807"/>
            <a:ext cx="6326187" cy="715581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6. Реализация</a:t>
            </a:r>
            <a:br>
              <a:rPr lang="ru-RU" sz="1550" dirty="0">
                <a:latin typeface="Montserrat SemiBold" panose="00000700000000000000" pitchFamily="2" charset="-52"/>
              </a:rPr>
            </a:br>
            <a:r>
              <a:rPr lang="ru-RU" sz="1550" dirty="0">
                <a:latin typeface="Montserrat SemiBold" panose="00000700000000000000" pitchFamily="2" charset="-52"/>
              </a:rPr>
              <a:t>на небольшой выборке</a:t>
            </a:r>
            <a:br>
              <a:rPr lang="ru-RU" sz="1550" dirty="0">
                <a:latin typeface="Montserrat SemiBold" panose="00000700000000000000" pitchFamily="2" charset="-52"/>
              </a:rPr>
            </a:br>
            <a:endParaRPr lang="ru-RU" sz="1550" dirty="0">
              <a:latin typeface="Montserrat SemiBold" panose="00000700000000000000" pitchFamily="2" charset="-52"/>
            </a:endParaRP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A97CAC29-CA11-CE32-C55E-51AD72882095}"/>
              </a:ext>
            </a:extLst>
          </p:cNvPr>
          <p:cNvSpPr txBox="1">
            <a:spLocks/>
          </p:cNvSpPr>
          <p:nvPr/>
        </p:nvSpPr>
        <p:spPr>
          <a:xfrm>
            <a:off x="947738" y="4602684"/>
            <a:ext cx="6326187" cy="789062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5</a:t>
            </a:r>
            <a:r>
              <a:rPr lang="en-US" sz="1550" dirty="0">
                <a:latin typeface="Montserrat SemiBold" panose="00000700000000000000" pitchFamily="2" charset="-52"/>
              </a:rPr>
              <a:t>. </a:t>
            </a:r>
            <a:r>
              <a:rPr lang="ru-RU" sz="1550" dirty="0">
                <a:latin typeface="Montserrat SemiBold" panose="00000700000000000000" pitchFamily="2" charset="-52"/>
              </a:rPr>
              <a:t>Разработка на своей </a:t>
            </a:r>
            <a:br>
              <a:rPr lang="ru-RU" sz="1550" dirty="0">
                <a:latin typeface="Montserrat SemiBold" panose="00000700000000000000" pitchFamily="2" charset="-52"/>
              </a:rPr>
            </a:br>
            <a:r>
              <a:rPr lang="ru-RU" sz="1550" dirty="0">
                <a:latin typeface="Montserrat SemiBold" panose="00000700000000000000" pitchFamily="2" charset="-52"/>
              </a:rPr>
              <a:t>стороне</a:t>
            </a:r>
          </a:p>
          <a:p>
            <a:pPr>
              <a:lnSpc>
                <a:spcPts val="1400"/>
              </a:lnSpc>
            </a:pPr>
            <a:endParaRPr lang="ru-RU" sz="1550" dirty="0">
              <a:latin typeface="Montserrat SemiBold" panose="00000700000000000000" pitchFamily="2" charset="-52"/>
            </a:endParaRP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BDD46D79-A81C-58FC-F732-2217A08C1989}"/>
              </a:ext>
            </a:extLst>
          </p:cNvPr>
          <p:cNvSpPr txBox="1">
            <a:spLocks/>
          </p:cNvSpPr>
          <p:nvPr/>
        </p:nvSpPr>
        <p:spPr>
          <a:xfrm>
            <a:off x="947737" y="3838198"/>
            <a:ext cx="6326187" cy="789062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4. Единое </a:t>
            </a:r>
            <a:r>
              <a:rPr lang="ru-RU" sz="1550" dirty="0" err="1">
                <a:latin typeface="Montserrat SemiBold" panose="00000700000000000000" pitchFamily="2" charset="-52"/>
              </a:rPr>
              <a:t>инфополе</a:t>
            </a:r>
            <a:br>
              <a:rPr lang="ru-RU" sz="1550" dirty="0">
                <a:latin typeface="Montserrat SemiBold" panose="00000700000000000000" pitchFamily="2" charset="-52"/>
              </a:rPr>
            </a:br>
            <a:r>
              <a:rPr lang="ru-RU" sz="1550" dirty="0">
                <a:latin typeface="Montserrat SemiBold" panose="00000700000000000000" pitchFamily="2" charset="-52"/>
              </a:rPr>
              <a:t>с разработкой клиента</a:t>
            </a:r>
          </a:p>
          <a:p>
            <a:pPr>
              <a:lnSpc>
                <a:spcPts val="1400"/>
              </a:lnSpc>
            </a:pPr>
            <a:endParaRPr lang="ru-RU" sz="1550" dirty="0">
              <a:latin typeface="Montserrat SemiBold" panose="00000700000000000000" pitchFamily="2" charset="-52"/>
            </a:endParaRPr>
          </a:p>
        </p:txBody>
      </p:sp>
      <p:sp>
        <p:nvSpPr>
          <p:cNvPr id="24" name="Текст 10">
            <a:extLst>
              <a:ext uri="{FF2B5EF4-FFF2-40B4-BE49-F238E27FC236}">
                <a16:creationId xmlns:a16="http://schemas.microsoft.com/office/drawing/2014/main" id="{87738931-FFBF-A41A-5A5E-CC3E57A347CB}"/>
              </a:ext>
            </a:extLst>
          </p:cNvPr>
          <p:cNvSpPr txBox="1">
            <a:spLocks/>
          </p:cNvSpPr>
          <p:nvPr/>
        </p:nvSpPr>
        <p:spPr>
          <a:xfrm>
            <a:off x="4522142" y="3190890"/>
            <a:ext cx="6326187" cy="49244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highlight>
                  <a:srgbClr val="FCE300"/>
                </a:highlight>
                <a:latin typeface="Montserrat Light" panose="00000400000000000000" pitchFamily="2" charset="-52"/>
              </a:rPr>
              <a:t>Например, нам необходимо создать новую страницу</a:t>
            </a:r>
            <a:br>
              <a:rPr lang="ru-RU" sz="1600" dirty="0">
                <a:highlight>
                  <a:srgbClr val="FCE300"/>
                </a:highlight>
                <a:latin typeface="Montserrat Light" panose="00000400000000000000" pitchFamily="2" charset="-52"/>
              </a:rPr>
            </a:br>
            <a:r>
              <a:rPr lang="ru-RU" sz="1600" dirty="0">
                <a:highlight>
                  <a:srgbClr val="FCE300"/>
                </a:highlight>
                <a:latin typeface="Montserrat Light" panose="00000400000000000000" pitchFamily="2" charset="-52"/>
              </a:rPr>
              <a:t>с угловыми диванами, чтобы продвинуть запросы:</a:t>
            </a:r>
          </a:p>
        </p:txBody>
      </p:sp>
      <p:sp>
        <p:nvSpPr>
          <p:cNvPr id="25" name="Текст 10">
            <a:extLst>
              <a:ext uri="{FF2B5EF4-FFF2-40B4-BE49-F238E27FC236}">
                <a16:creationId xmlns:a16="http://schemas.microsoft.com/office/drawing/2014/main" id="{2D7FDF62-FD49-60F8-4E02-53D9FEF4D80E}"/>
              </a:ext>
            </a:extLst>
          </p:cNvPr>
          <p:cNvSpPr txBox="1">
            <a:spLocks/>
          </p:cNvSpPr>
          <p:nvPr/>
        </p:nvSpPr>
        <p:spPr>
          <a:xfrm>
            <a:off x="4522142" y="3815380"/>
            <a:ext cx="6326187" cy="99514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 Light" panose="00000400000000000000" pitchFamily="2" charset="-52"/>
              </a:rPr>
              <a:t>угловые диваны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 Light" panose="00000400000000000000" pitchFamily="2" charset="-52"/>
              </a:rPr>
              <a:t>угловые диваны купить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 Light" panose="00000400000000000000" pitchFamily="2" charset="-52"/>
              </a:rPr>
              <a:t>угловые диваны в </a:t>
            </a:r>
            <a:r>
              <a:rPr lang="ru-RU" sz="1600" dirty="0" err="1">
                <a:latin typeface="Montserrat Light" panose="00000400000000000000" pitchFamily="2" charset="-52"/>
              </a:rPr>
              <a:t>москве</a:t>
            </a:r>
            <a:endParaRPr lang="ru-RU" sz="1600" dirty="0">
              <a:latin typeface="Montserrat Light" panose="00000400000000000000" pitchFamily="2" charset="-52"/>
            </a:endParaRPr>
          </a:p>
        </p:txBody>
      </p:sp>
      <p:sp>
        <p:nvSpPr>
          <p:cNvPr id="26" name="Текст 10">
            <a:extLst>
              <a:ext uri="{FF2B5EF4-FFF2-40B4-BE49-F238E27FC236}">
                <a16:creationId xmlns:a16="http://schemas.microsoft.com/office/drawing/2014/main" id="{78E8BA54-B057-CD48-7503-5FAC6D00322A}"/>
              </a:ext>
            </a:extLst>
          </p:cNvPr>
          <p:cNvSpPr txBox="1">
            <a:spLocks/>
          </p:cNvSpPr>
          <p:nvPr/>
        </p:nvSpPr>
        <p:spPr>
          <a:xfrm>
            <a:off x="4522142" y="5094405"/>
            <a:ext cx="6326187" cy="24622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highlight>
                  <a:srgbClr val="FCE300"/>
                </a:highlight>
                <a:latin typeface="Montserrat Light" panose="00000400000000000000" pitchFamily="2" charset="-52"/>
              </a:rPr>
              <a:t>Общий спрос по кластеру 136 630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421752-840D-4D38-01E8-BB5DC2A39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0949" flipH="1">
            <a:off x="9043492" y="4008305"/>
            <a:ext cx="1547826" cy="157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9753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 hidden="1">
            <a:extLst>
              <a:ext uri="{FF2B5EF4-FFF2-40B4-BE49-F238E27FC236}">
                <a16:creationId xmlns:a16="http://schemas.microsoft.com/office/drawing/2014/main" id="{E1713CAE-F192-6EC9-15E6-6747D287C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4D539C8-32FB-2692-4DCF-490D4779B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0" y="542925"/>
            <a:ext cx="10874377" cy="923330"/>
          </a:xfrm>
        </p:spPr>
        <p:txBody>
          <a:bodyPr/>
          <a:lstStyle/>
          <a:p>
            <a:r>
              <a:rPr lang="ru-RU" sz="3000" dirty="0"/>
              <a:t>Клиент не согласовывает/</a:t>
            </a:r>
            <a:br>
              <a:rPr lang="ru-RU" sz="3000" dirty="0"/>
            </a:br>
            <a:r>
              <a:rPr lang="ru-RU" sz="3000" dirty="0"/>
              <a:t>не внедряет доработки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3AFD9C8-E196-EE0D-F65A-F91E4CCF1F1A}"/>
              </a:ext>
            </a:extLst>
          </p:cNvPr>
          <p:cNvSpPr/>
          <p:nvPr/>
        </p:nvSpPr>
        <p:spPr>
          <a:xfrm>
            <a:off x="4110829" y="1598302"/>
            <a:ext cx="7396616" cy="4423086"/>
          </a:xfrm>
          <a:prstGeom prst="roundRect">
            <a:avLst>
              <a:gd name="adj" fmla="val 3378"/>
            </a:avLst>
          </a:prstGeom>
          <a:solidFill>
            <a:schemeClr val="bg1"/>
          </a:solidFill>
          <a:ln w="3175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 10">
            <a:extLst>
              <a:ext uri="{FF2B5EF4-FFF2-40B4-BE49-F238E27FC236}">
                <a16:creationId xmlns:a16="http://schemas.microsoft.com/office/drawing/2014/main" id="{BB78FEE9-6273-1C95-6AFC-D7A378F3A26C}"/>
              </a:ext>
            </a:extLst>
          </p:cNvPr>
          <p:cNvSpPr txBox="1">
            <a:spLocks/>
          </p:cNvSpPr>
          <p:nvPr/>
        </p:nvSpPr>
        <p:spPr>
          <a:xfrm>
            <a:off x="4522142" y="2410046"/>
            <a:ext cx="6326187" cy="24622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Montserrat Light" panose="00000400000000000000" pitchFamily="2" charset="-52"/>
              </a:rPr>
              <a:t>Как правило, контактное лицо </a:t>
            </a:r>
            <a:r>
              <a:rPr lang="ru-RU" sz="1600" u="sng" dirty="0">
                <a:latin typeface="Montserrat Light" panose="00000400000000000000" pitchFamily="2" charset="-52"/>
              </a:rPr>
              <a:t>не может</a:t>
            </a:r>
            <a:r>
              <a:rPr lang="ru-RU" sz="1600" dirty="0">
                <a:latin typeface="Montserrat Light" panose="00000400000000000000" pitchFamily="2" charset="-52"/>
              </a:rPr>
              <a:t>: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1162415-173C-3186-D9CC-4CD28EDD87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1" t="83712" r="19368"/>
          <a:stretch/>
        </p:blipFill>
        <p:spPr>
          <a:xfrm>
            <a:off x="10139887" y="5580755"/>
            <a:ext cx="909113" cy="2754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B4D1697-07F5-F6F7-ECD4-1D7E80BB5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1" t="83712" r="19368"/>
          <a:stretch/>
        </p:blipFill>
        <p:spPr>
          <a:xfrm>
            <a:off x="8667480" y="5704216"/>
            <a:ext cx="2431525" cy="27546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8688AE3-51DB-84BA-48AB-E4E3C6B6A8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265" y="4397394"/>
            <a:ext cx="2264622" cy="1652532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56910BD-1F81-77EB-9B96-C193D4F1B618}"/>
              </a:ext>
            </a:extLst>
          </p:cNvPr>
          <p:cNvSpPr/>
          <p:nvPr/>
        </p:nvSpPr>
        <p:spPr>
          <a:xfrm>
            <a:off x="658813" y="1598302"/>
            <a:ext cx="2967436" cy="4423086"/>
          </a:xfrm>
          <a:prstGeom prst="roundRect">
            <a:avLst>
              <a:gd name="adj" fmla="val 4878"/>
            </a:avLst>
          </a:prstGeom>
          <a:solidFill>
            <a:schemeClr val="bg1"/>
          </a:solidFill>
          <a:ln w="6350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1" hidden="1">
            <a:extLst>
              <a:ext uri="{FF2B5EF4-FFF2-40B4-BE49-F238E27FC236}">
                <a16:creationId xmlns:a16="http://schemas.microsoft.com/office/drawing/2014/main" id="{68A3D972-D4D6-5785-7BF6-02B1C3148EA0}"/>
              </a:ext>
            </a:extLst>
          </p:cNvPr>
          <p:cNvSpPr/>
          <p:nvPr/>
        </p:nvSpPr>
        <p:spPr>
          <a:xfrm>
            <a:off x="658813" y="1745689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4" hidden="1">
            <a:extLst>
              <a:ext uri="{FF2B5EF4-FFF2-40B4-BE49-F238E27FC236}">
                <a16:creationId xmlns:a16="http://schemas.microsoft.com/office/drawing/2014/main" id="{5D58B0BF-E95F-5261-2FD7-4B3FC1AC9A1A}"/>
              </a:ext>
            </a:extLst>
          </p:cNvPr>
          <p:cNvSpPr/>
          <p:nvPr/>
        </p:nvSpPr>
        <p:spPr>
          <a:xfrm>
            <a:off x="658813" y="3669326"/>
            <a:ext cx="2967436" cy="7399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5" hidden="1">
            <a:extLst>
              <a:ext uri="{FF2B5EF4-FFF2-40B4-BE49-F238E27FC236}">
                <a16:creationId xmlns:a16="http://schemas.microsoft.com/office/drawing/2014/main" id="{C04200E0-1112-937F-1835-84DF5620487D}"/>
              </a:ext>
            </a:extLst>
          </p:cNvPr>
          <p:cNvSpPr/>
          <p:nvPr/>
        </p:nvSpPr>
        <p:spPr>
          <a:xfrm>
            <a:off x="658813" y="4488951"/>
            <a:ext cx="2967436" cy="6848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6" hidden="1">
            <a:extLst>
              <a:ext uri="{FF2B5EF4-FFF2-40B4-BE49-F238E27FC236}">
                <a16:creationId xmlns:a16="http://schemas.microsoft.com/office/drawing/2014/main" id="{A14DCA03-97C8-DA0A-7A00-B49884F431DB}"/>
              </a:ext>
            </a:extLst>
          </p:cNvPr>
          <p:cNvSpPr/>
          <p:nvPr/>
        </p:nvSpPr>
        <p:spPr>
          <a:xfrm>
            <a:off x="658813" y="5279125"/>
            <a:ext cx="2967436" cy="6051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3" hidden="1">
            <a:extLst>
              <a:ext uri="{FF2B5EF4-FFF2-40B4-BE49-F238E27FC236}">
                <a16:creationId xmlns:a16="http://schemas.microsoft.com/office/drawing/2014/main" id="{99036340-A439-22E4-802A-1CC3C7724D2A}"/>
              </a:ext>
            </a:extLst>
          </p:cNvPr>
          <p:cNvSpPr/>
          <p:nvPr/>
        </p:nvSpPr>
        <p:spPr>
          <a:xfrm>
            <a:off x="658813" y="2849734"/>
            <a:ext cx="2967436" cy="7399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2">
            <a:extLst>
              <a:ext uri="{FF2B5EF4-FFF2-40B4-BE49-F238E27FC236}">
                <a16:creationId xmlns:a16="http://schemas.microsoft.com/office/drawing/2014/main" id="{DC848BE1-8A2D-1106-ED34-0C1162718BB6}"/>
              </a:ext>
            </a:extLst>
          </p:cNvPr>
          <p:cNvSpPr/>
          <p:nvPr/>
        </p:nvSpPr>
        <p:spPr>
          <a:xfrm>
            <a:off x="658813" y="2309389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D764D999-3603-667D-4992-99ACDFD4877F}"/>
              </a:ext>
            </a:extLst>
          </p:cNvPr>
          <p:cNvSpPr txBox="1">
            <a:spLocks/>
          </p:cNvSpPr>
          <p:nvPr/>
        </p:nvSpPr>
        <p:spPr>
          <a:xfrm>
            <a:off x="947739" y="1852189"/>
            <a:ext cx="2459054" cy="6052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50" dirty="0">
                <a:latin typeface="Montserrat SemiBold" panose="00000700000000000000" pitchFamily="2" charset="-52"/>
              </a:rPr>
              <a:t>1</a:t>
            </a:r>
            <a:r>
              <a:rPr lang="ru-RU" sz="1550" dirty="0">
                <a:latin typeface="Montserrat SemiBold" panose="00000700000000000000" pitchFamily="2" charset="-52"/>
              </a:rPr>
              <a:t>. Аргументация в ТЗ</a:t>
            </a:r>
          </a:p>
          <a:p>
            <a:endParaRPr lang="ru-RU" sz="1550" dirty="0">
              <a:latin typeface="Montserrat SemiBold" panose="00000700000000000000" pitchFamily="2" charset="-52"/>
            </a:endParaRPr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E52690D9-A0FE-746D-F7C1-B7ACF89A19B7}"/>
              </a:ext>
            </a:extLst>
          </p:cNvPr>
          <p:cNvSpPr/>
          <p:nvPr/>
        </p:nvSpPr>
        <p:spPr>
          <a:xfrm rot="5400000">
            <a:off x="3481289" y="2440851"/>
            <a:ext cx="289920" cy="198019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Текст 10">
            <a:extLst>
              <a:ext uri="{FF2B5EF4-FFF2-40B4-BE49-F238E27FC236}">
                <a16:creationId xmlns:a16="http://schemas.microsoft.com/office/drawing/2014/main" id="{2BD86D34-FBA6-AFB7-8514-19B2BAF485ED}"/>
              </a:ext>
            </a:extLst>
          </p:cNvPr>
          <p:cNvSpPr txBox="1">
            <a:spLocks/>
          </p:cNvSpPr>
          <p:nvPr/>
        </p:nvSpPr>
        <p:spPr>
          <a:xfrm>
            <a:off x="922441" y="2421443"/>
            <a:ext cx="2753313" cy="6052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50" dirty="0">
                <a:latin typeface="Montserrat SemiBold" panose="00000700000000000000" pitchFamily="2" charset="-52"/>
              </a:rPr>
              <a:t>2. </a:t>
            </a:r>
            <a:r>
              <a:rPr lang="ru-RU" sz="1550" dirty="0">
                <a:latin typeface="Montserrat SemiBold" panose="00000700000000000000" pitchFamily="2" charset="-52"/>
              </a:rPr>
              <a:t>Выход на ЛПР</a:t>
            </a:r>
          </a:p>
          <a:p>
            <a:endParaRPr lang="ru-RU" sz="1550" dirty="0">
              <a:latin typeface="Montserrat SemiBold" panose="00000700000000000000" pitchFamily="2" charset="-52"/>
            </a:endParaRP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E315C7DA-FF70-3EEB-D927-36B82B1403E8}"/>
              </a:ext>
            </a:extLst>
          </p:cNvPr>
          <p:cNvSpPr txBox="1">
            <a:spLocks/>
          </p:cNvSpPr>
          <p:nvPr/>
        </p:nvSpPr>
        <p:spPr>
          <a:xfrm>
            <a:off x="947738" y="3017454"/>
            <a:ext cx="6326187" cy="789062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3. Общение на языке</a:t>
            </a:r>
            <a:br>
              <a:rPr lang="ru-RU" sz="1550" dirty="0">
                <a:latin typeface="Montserrat SemiBold" panose="00000700000000000000" pitchFamily="2" charset="-52"/>
              </a:rPr>
            </a:br>
            <a:r>
              <a:rPr lang="ru-RU" sz="1550" dirty="0">
                <a:latin typeface="Montserrat SemiBold" panose="00000700000000000000" pitchFamily="2" charset="-52"/>
              </a:rPr>
              <a:t>бизнеса</a:t>
            </a:r>
          </a:p>
          <a:p>
            <a:pPr>
              <a:lnSpc>
                <a:spcPts val="1400"/>
              </a:lnSpc>
            </a:pPr>
            <a:endParaRPr lang="ru-RU" sz="1550" dirty="0">
              <a:latin typeface="Montserrat SemiBold" panose="00000700000000000000" pitchFamily="2" charset="-52"/>
            </a:endParaRP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B0AF5278-C979-BED1-2186-1A2090FEE2BB}"/>
              </a:ext>
            </a:extLst>
          </p:cNvPr>
          <p:cNvSpPr txBox="1">
            <a:spLocks/>
          </p:cNvSpPr>
          <p:nvPr/>
        </p:nvSpPr>
        <p:spPr>
          <a:xfrm>
            <a:off x="947736" y="5305807"/>
            <a:ext cx="6326187" cy="715581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6. Реализация</a:t>
            </a:r>
            <a:br>
              <a:rPr lang="ru-RU" sz="1550" dirty="0">
                <a:latin typeface="Montserrat SemiBold" panose="00000700000000000000" pitchFamily="2" charset="-52"/>
              </a:rPr>
            </a:br>
            <a:r>
              <a:rPr lang="ru-RU" sz="1550" dirty="0">
                <a:latin typeface="Montserrat SemiBold" panose="00000700000000000000" pitchFamily="2" charset="-52"/>
              </a:rPr>
              <a:t>на небольшой выборке</a:t>
            </a:r>
            <a:br>
              <a:rPr lang="ru-RU" sz="1550" dirty="0">
                <a:latin typeface="Montserrat SemiBold" panose="00000700000000000000" pitchFamily="2" charset="-52"/>
              </a:rPr>
            </a:br>
            <a:endParaRPr lang="ru-RU" sz="1550" dirty="0">
              <a:latin typeface="Montserrat SemiBold" panose="00000700000000000000" pitchFamily="2" charset="-52"/>
            </a:endParaRP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A97CAC29-CA11-CE32-C55E-51AD72882095}"/>
              </a:ext>
            </a:extLst>
          </p:cNvPr>
          <p:cNvSpPr txBox="1">
            <a:spLocks/>
          </p:cNvSpPr>
          <p:nvPr/>
        </p:nvSpPr>
        <p:spPr>
          <a:xfrm>
            <a:off x="947738" y="4602684"/>
            <a:ext cx="6326187" cy="789062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5</a:t>
            </a:r>
            <a:r>
              <a:rPr lang="en-US" sz="1550" dirty="0">
                <a:latin typeface="Montserrat SemiBold" panose="00000700000000000000" pitchFamily="2" charset="-52"/>
              </a:rPr>
              <a:t>. </a:t>
            </a:r>
            <a:r>
              <a:rPr lang="ru-RU" sz="1550" dirty="0">
                <a:latin typeface="Montserrat SemiBold" panose="00000700000000000000" pitchFamily="2" charset="-52"/>
              </a:rPr>
              <a:t>Разработка на своей </a:t>
            </a:r>
            <a:br>
              <a:rPr lang="ru-RU" sz="1550" dirty="0">
                <a:latin typeface="Montserrat SemiBold" panose="00000700000000000000" pitchFamily="2" charset="-52"/>
              </a:rPr>
            </a:br>
            <a:r>
              <a:rPr lang="ru-RU" sz="1550" dirty="0">
                <a:latin typeface="Montserrat SemiBold" panose="00000700000000000000" pitchFamily="2" charset="-52"/>
              </a:rPr>
              <a:t>стороне</a:t>
            </a:r>
          </a:p>
          <a:p>
            <a:pPr>
              <a:lnSpc>
                <a:spcPts val="1400"/>
              </a:lnSpc>
            </a:pPr>
            <a:endParaRPr lang="ru-RU" sz="1550" dirty="0">
              <a:latin typeface="Montserrat SemiBold" panose="00000700000000000000" pitchFamily="2" charset="-52"/>
            </a:endParaRP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BDD46D79-A81C-58FC-F732-2217A08C1989}"/>
              </a:ext>
            </a:extLst>
          </p:cNvPr>
          <p:cNvSpPr txBox="1">
            <a:spLocks/>
          </p:cNvSpPr>
          <p:nvPr/>
        </p:nvSpPr>
        <p:spPr>
          <a:xfrm>
            <a:off x="947737" y="3838198"/>
            <a:ext cx="6326187" cy="789062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4. Единое </a:t>
            </a:r>
            <a:r>
              <a:rPr lang="ru-RU" sz="1550" dirty="0" err="1">
                <a:latin typeface="Montserrat SemiBold" panose="00000700000000000000" pitchFamily="2" charset="-52"/>
              </a:rPr>
              <a:t>инфополе</a:t>
            </a:r>
            <a:br>
              <a:rPr lang="ru-RU" sz="1550" dirty="0">
                <a:latin typeface="Montserrat SemiBold" panose="00000700000000000000" pitchFamily="2" charset="-52"/>
              </a:rPr>
            </a:br>
            <a:r>
              <a:rPr lang="ru-RU" sz="1550" dirty="0">
                <a:latin typeface="Montserrat SemiBold" panose="00000700000000000000" pitchFamily="2" charset="-52"/>
              </a:rPr>
              <a:t>с разработкой клиента</a:t>
            </a:r>
          </a:p>
          <a:p>
            <a:pPr>
              <a:lnSpc>
                <a:spcPts val="1400"/>
              </a:lnSpc>
            </a:pPr>
            <a:endParaRPr lang="ru-RU" sz="1550" dirty="0">
              <a:latin typeface="Montserrat SemiBold" panose="00000700000000000000" pitchFamily="2" charset="-52"/>
            </a:endParaRPr>
          </a:p>
        </p:txBody>
      </p:sp>
      <p:sp>
        <p:nvSpPr>
          <p:cNvPr id="25" name="Текст 10">
            <a:extLst>
              <a:ext uri="{FF2B5EF4-FFF2-40B4-BE49-F238E27FC236}">
                <a16:creationId xmlns:a16="http://schemas.microsoft.com/office/drawing/2014/main" id="{2D7FDF62-FD49-60F8-4E02-53D9FEF4D80E}"/>
              </a:ext>
            </a:extLst>
          </p:cNvPr>
          <p:cNvSpPr txBox="1">
            <a:spLocks/>
          </p:cNvSpPr>
          <p:nvPr/>
        </p:nvSpPr>
        <p:spPr>
          <a:xfrm>
            <a:off x="4522142" y="2785023"/>
            <a:ext cx="6326187" cy="173380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 Light" panose="00000400000000000000" pitchFamily="2" charset="-52"/>
              </a:rPr>
              <a:t>грамотно донести важность внедрения и согласования тех или иных доработок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 Light" panose="00000400000000000000" pitchFamily="2" charset="-52"/>
              </a:rPr>
              <a:t>повлиять на отдел разработки при внедрении доработок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 Light" panose="00000400000000000000" pitchFamily="2" charset="-52"/>
              </a:rPr>
              <a:t>случается, что КЛ не заинтересовано в отстаивании наших интересов</a:t>
            </a:r>
          </a:p>
        </p:txBody>
      </p:sp>
      <p:sp>
        <p:nvSpPr>
          <p:cNvPr id="26" name="Текст 10">
            <a:extLst>
              <a:ext uri="{FF2B5EF4-FFF2-40B4-BE49-F238E27FC236}">
                <a16:creationId xmlns:a16="http://schemas.microsoft.com/office/drawing/2014/main" id="{78E8BA54-B057-CD48-7503-5FAC6D00322A}"/>
              </a:ext>
            </a:extLst>
          </p:cNvPr>
          <p:cNvSpPr txBox="1">
            <a:spLocks/>
          </p:cNvSpPr>
          <p:nvPr/>
        </p:nvSpPr>
        <p:spPr>
          <a:xfrm>
            <a:off x="4522142" y="4575906"/>
            <a:ext cx="6326187" cy="46166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highlight>
                  <a:srgbClr val="FCE300"/>
                </a:highlight>
              </a:rPr>
              <a:t>Эти проблемы может решить выход</a:t>
            </a:r>
            <a:br>
              <a:rPr lang="en-US" dirty="0">
                <a:highlight>
                  <a:srgbClr val="FCE300"/>
                </a:highlight>
              </a:rPr>
            </a:br>
            <a:r>
              <a:rPr lang="ru-RU" dirty="0">
                <a:highlight>
                  <a:srgbClr val="FCE300"/>
                </a:highlight>
              </a:rPr>
              <a:t>напрямую на ЛПР </a:t>
            </a:r>
          </a:p>
        </p:txBody>
      </p:sp>
    </p:spTree>
    <p:extLst>
      <p:ext uri="{BB962C8B-B14F-4D97-AF65-F5344CB8AC3E}">
        <p14:creationId xmlns:p14="http://schemas.microsoft.com/office/powerpoint/2010/main" val="169151938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 hidden="1">
            <a:extLst>
              <a:ext uri="{FF2B5EF4-FFF2-40B4-BE49-F238E27FC236}">
                <a16:creationId xmlns:a16="http://schemas.microsoft.com/office/drawing/2014/main" id="{E1713CAE-F192-6EC9-15E6-6747D287C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4D539C8-32FB-2692-4DCF-490D4779B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0" y="542925"/>
            <a:ext cx="10874377" cy="923330"/>
          </a:xfrm>
        </p:spPr>
        <p:txBody>
          <a:bodyPr/>
          <a:lstStyle/>
          <a:p>
            <a:r>
              <a:rPr lang="ru-RU" sz="3000" dirty="0"/>
              <a:t>Клиент не согласовывает/</a:t>
            </a:r>
            <a:br>
              <a:rPr lang="ru-RU" sz="3000" dirty="0"/>
            </a:br>
            <a:r>
              <a:rPr lang="ru-RU" sz="3000" dirty="0"/>
              <a:t>не внедряет доработки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3AFD9C8-E196-EE0D-F65A-F91E4CCF1F1A}"/>
              </a:ext>
            </a:extLst>
          </p:cNvPr>
          <p:cNvSpPr/>
          <p:nvPr/>
        </p:nvSpPr>
        <p:spPr>
          <a:xfrm>
            <a:off x="4136572" y="1598302"/>
            <a:ext cx="7396616" cy="4423086"/>
          </a:xfrm>
          <a:prstGeom prst="roundRect">
            <a:avLst>
              <a:gd name="adj" fmla="val 3378"/>
            </a:avLst>
          </a:prstGeom>
          <a:solidFill>
            <a:schemeClr val="bg1"/>
          </a:solidFill>
          <a:ln w="3175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 10">
            <a:extLst>
              <a:ext uri="{FF2B5EF4-FFF2-40B4-BE49-F238E27FC236}">
                <a16:creationId xmlns:a16="http://schemas.microsoft.com/office/drawing/2014/main" id="{BB78FEE9-6273-1C95-6AFC-D7A378F3A26C}"/>
              </a:ext>
            </a:extLst>
          </p:cNvPr>
          <p:cNvSpPr txBox="1">
            <a:spLocks/>
          </p:cNvSpPr>
          <p:nvPr/>
        </p:nvSpPr>
        <p:spPr>
          <a:xfrm>
            <a:off x="4522142" y="2603512"/>
            <a:ext cx="6326187" cy="49244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Montserrat Light" panose="00000400000000000000" pitchFamily="2" charset="-52"/>
              </a:rPr>
              <a:t>В общении с ЛПР аргументируем ключевыми метриками</a:t>
            </a:r>
            <a:br>
              <a:rPr lang="ru-RU" sz="1600" dirty="0">
                <a:latin typeface="Montserrat Light" panose="00000400000000000000" pitchFamily="2" charset="-52"/>
              </a:rPr>
            </a:br>
            <a:r>
              <a:rPr lang="ru-RU" sz="1600" dirty="0">
                <a:latin typeface="Montserrat Light" panose="00000400000000000000" pitchFamily="2" charset="-52"/>
              </a:rPr>
              <a:t>и двигаемся в прогнозе по воронке: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56910BD-1F81-77EB-9B96-C193D4F1B618}"/>
              </a:ext>
            </a:extLst>
          </p:cNvPr>
          <p:cNvSpPr/>
          <p:nvPr/>
        </p:nvSpPr>
        <p:spPr>
          <a:xfrm>
            <a:off x="658813" y="1598302"/>
            <a:ext cx="2967436" cy="4423086"/>
          </a:xfrm>
          <a:prstGeom prst="roundRect">
            <a:avLst>
              <a:gd name="adj" fmla="val 4878"/>
            </a:avLst>
          </a:prstGeom>
          <a:solidFill>
            <a:schemeClr val="bg1"/>
          </a:solidFill>
          <a:ln w="6350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1" hidden="1">
            <a:extLst>
              <a:ext uri="{FF2B5EF4-FFF2-40B4-BE49-F238E27FC236}">
                <a16:creationId xmlns:a16="http://schemas.microsoft.com/office/drawing/2014/main" id="{68A3D972-D4D6-5785-7BF6-02B1C3148EA0}"/>
              </a:ext>
            </a:extLst>
          </p:cNvPr>
          <p:cNvSpPr/>
          <p:nvPr/>
        </p:nvSpPr>
        <p:spPr>
          <a:xfrm>
            <a:off x="658813" y="1745689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4" hidden="1">
            <a:extLst>
              <a:ext uri="{FF2B5EF4-FFF2-40B4-BE49-F238E27FC236}">
                <a16:creationId xmlns:a16="http://schemas.microsoft.com/office/drawing/2014/main" id="{5D58B0BF-E95F-5261-2FD7-4B3FC1AC9A1A}"/>
              </a:ext>
            </a:extLst>
          </p:cNvPr>
          <p:cNvSpPr/>
          <p:nvPr/>
        </p:nvSpPr>
        <p:spPr>
          <a:xfrm>
            <a:off x="658813" y="3669326"/>
            <a:ext cx="2967436" cy="7399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5" hidden="1">
            <a:extLst>
              <a:ext uri="{FF2B5EF4-FFF2-40B4-BE49-F238E27FC236}">
                <a16:creationId xmlns:a16="http://schemas.microsoft.com/office/drawing/2014/main" id="{C04200E0-1112-937F-1835-84DF5620487D}"/>
              </a:ext>
            </a:extLst>
          </p:cNvPr>
          <p:cNvSpPr/>
          <p:nvPr/>
        </p:nvSpPr>
        <p:spPr>
          <a:xfrm>
            <a:off x="658813" y="4488951"/>
            <a:ext cx="2967436" cy="6848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6" hidden="1">
            <a:extLst>
              <a:ext uri="{FF2B5EF4-FFF2-40B4-BE49-F238E27FC236}">
                <a16:creationId xmlns:a16="http://schemas.microsoft.com/office/drawing/2014/main" id="{A14DCA03-97C8-DA0A-7A00-B49884F431DB}"/>
              </a:ext>
            </a:extLst>
          </p:cNvPr>
          <p:cNvSpPr/>
          <p:nvPr/>
        </p:nvSpPr>
        <p:spPr>
          <a:xfrm>
            <a:off x="658813" y="5279125"/>
            <a:ext cx="2967436" cy="6051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3">
            <a:extLst>
              <a:ext uri="{FF2B5EF4-FFF2-40B4-BE49-F238E27FC236}">
                <a16:creationId xmlns:a16="http://schemas.microsoft.com/office/drawing/2014/main" id="{99036340-A439-22E4-802A-1CC3C7724D2A}"/>
              </a:ext>
            </a:extLst>
          </p:cNvPr>
          <p:cNvSpPr/>
          <p:nvPr/>
        </p:nvSpPr>
        <p:spPr>
          <a:xfrm>
            <a:off x="658813" y="2849734"/>
            <a:ext cx="2967436" cy="7399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2" hidden="1">
            <a:extLst>
              <a:ext uri="{FF2B5EF4-FFF2-40B4-BE49-F238E27FC236}">
                <a16:creationId xmlns:a16="http://schemas.microsoft.com/office/drawing/2014/main" id="{DC848BE1-8A2D-1106-ED34-0C1162718BB6}"/>
              </a:ext>
            </a:extLst>
          </p:cNvPr>
          <p:cNvSpPr/>
          <p:nvPr/>
        </p:nvSpPr>
        <p:spPr>
          <a:xfrm>
            <a:off x="658813" y="2309389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D764D999-3603-667D-4992-99ACDFD4877F}"/>
              </a:ext>
            </a:extLst>
          </p:cNvPr>
          <p:cNvSpPr txBox="1">
            <a:spLocks/>
          </p:cNvSpPr>
          <p:nvPr/>
        </p:nvSpPr>
        <p:spPr>
          <a:xfrm>
            <a:off x="947739" y="1852189"/>
            <a:ext cx="2459054" cy="6052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50" dirty="0">
                <a:latin typeface="Montserrat SemiBold" panose="00000700000000000000" pitchFamily="2" charset="-52"/>
              </a:rPr>
              <a:t>1</a:t>
            </a:r>
            <a:r>
              <a:rPr lang="ru-RU" sz="1550" dirty="0">
                <a:latin typeface="Montserrat SemiBold" panose="00000700000000000000" pitchFamily="2" charset="-52"/>
              </a:rPr>
              <a:t>. Аргументация в ТЗ</a:t>
            </a:r>
          </a:p>
          <a:p>
            <a:endParaRPr lang="ru-RU" sz="1550" dirty="0">
              <a:latin typeface="Montserrat SemiBold" panose="00000700000000000000" pitchFamily="2" charset="-52"/>
            </a:endParaRPr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E52690D9-A0FE-746D-F7C1-B7ACF89A19B7}"/>
              </a:ext>
            </a:extLst>
          </p:cNvPr>
          <p:cNvSpPr/>
          <p:nvPr/>
        </p:nvSpPr>
        <p:spPr>
          <a:xfrm rot="5400000">
            <a:off x="3481289" y="3124758"/>
            <a:ext cx="289920" cy="198019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hidden="1">
            <a:extLst>
              <a:ext uri="{FF2B5EF4-FFF2-40B4-BE49-F238E27FC236}">
                <a16:creationId xmlns:a16="http://schemas.microsoft.com/office/drawing/2014/main" id="{9B4D1697-07F5-F6F7-ECD4-1D7E80BB5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1" t="83712" r="19368"/>
          <a:stretch/>
        </p:blipFill>
        <p:spPr>
          <a:xfrm>
            <a:off x="9378663" y="5608797"/>
            <a:ext cx="1865601" cy="275460"/>
          </a:xfrm>
          <a:prstGeom prst="rect">
            <a:avLst/>
          </a:prstGeom>
        </p:spPr>
      </p:pic>
      <p:sp>
        <p:nvSpPr>
          <p:cNvPr id="4" name="Текст 10">
            <a:extLst>
              <a:ext uri="{FF2B5EF4-FFF2-40B4-BE49-F238E27FC236}">
                <a16:creationId xmlns:a16="http://schemas.microsoft.com/office/drawing/2014/main" id="{2BD86D34-FBA6-AFB7-8514-19B2BAF485ED}"/>
              </a:ext>
            </a:extLst>
          </p:cNvPr>
          <p:cNvSpPr txBox="1">
            <a:spLocks/>
          </p:cNvSpPr>
          <p:nvPr/>
        </p:nvSpPr>
        <p:spPr>
          <a:xfrm>
            <a:off x="922441" y="2421443"/>
            <a:ext cx="2753313" cy="6052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50" dirty="0">
                <a:latin typeface="Montserrat SemiBold" panose="00000700000000000000" pitchFamily="2" charset="-52"/>
              </a:rPr>
              <a:t>2. </a:t>
            </a:r>
            <a:r>
              <a:rPr lang="ru-RU" sz="1550" dirty="0">
                <a:latin typeface="Montserrat SemiBold" panose="00000700000000000000" pitchFamily="2" charset="-52"/>
              </a:rPr>
              <a:t>Выход на ЛПР</a:t>
            </a:r>
          </a:p>
          <a:p>
            <a:endParaRPr lang="ru-RU" sz="1550" dirty="0">
              <a:latin typeface="Montserrat SemiBold" panose="00000700000000000000" pitchFamily="2" charset="-52"/>
            </a:endParaRP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E315C7DA-FF70-3EEB-D927-36B82B1403E8}"/>
              </a:ext>
            </a:extLst>
          </p:cNvPr>
          <p:cNvSpPr txBox="1">
            <a:spLocks/>
          </p:cNvSpPr>
          <p:nvPr/>
        </p:nvSpPr>
        <p:spPr>
          <a:xfrm>
            <a:off x="947738" y="3017454"/>
            <a:ext cx="6326187" cy="789062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3. Общение на языке</a:t>
            </a:r>
            <a:br>
              <a:rPr lang="ru-RU" sz="1550" dirty="0">
                <a:latin typeface="Montserrat SemiBold" panose="00000700000000000000" pitchFamily="2" charset="-52"/>
              </a:rPr>
            </a:br>
            <a:r>
              <a:rPr lang="ru-RU" sz="1550" dirty="0">
                <a:latin typeface="Montserrat SemiBold" panose="00000700000000000000" pitchFamily="2" charset="-52"/>
              </a:rPr>
              <a:t>бизнеса</a:t>
            </a:r>
          </a:p>
          <a:p>
            <a:pPr>
              <a:lnSpc>
                <a:spcPts val="1400"/>
              </a:lnSpc>
            </a:pPr>
            <a:endParaRPr lang="ru-RU" sz="1550" dirty="0">
              <a:latin typeface="Montserrat SemiBold" panose="00000700000000000000" pitchFamily="2" charset="-52"/>
            </a:endParaRP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B0AF5278-C979-BED1-2186-1A2090FEE2BB}"/>
              </a:ext>
            </a:extLst>
          </p:cNvPr>
          <p:cNvSpPr txBox="1">
            <a:spLocks/>
          </p:cNvSpPr>
          <p:nvPr/>
        </p:nvSpPr>
        <p:spPr>
          <a:xfrm>
            <a:off x="947736" y="5305807"/>
            <a:ext cx="6326187" cy="715581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6. Реализация</a:t>
            </a:r>
            <a:br>
              <a:rPr lang="ru-RU" sz="1550" dirty="0">
                <a:latin typeface="Montserrat SemiBold" panose="00000700000000000000" pitchFamily="2" charset="-52"/>
              </a:rPr>
            </a:br>
            <a:r>
              <a:rPr lang="ru-RU" sz="1550" dirty="0">
                <a:latin typeface="Montserrat SemiBold" panose="00000700000000000000" pitchFamily="2" charset="-52"/>
              </a:rPr>
              <a:t>на небольшой выборке</a:t>
            </a:r>
            <a:br>
              <a:rPr lang="ru-RU" sz="1550" dirty="0">
                <a:latin typeface="Montserrat SemiBold" panose="00000700000000000000" pitchFamily="2" charset="-52"/>
              </a:rPr>
            </a:br>
            <a:endParaRPr lang="ru-RU" sz="1550" dirty="0">
              <a:latin typeface="Montserrat SemiBold" panose="00000700000000000000" pitchFamily="2" charset="-52"/>
            </a:endParaRP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A97CAC29-CA11-CE32-C55E-51AD72882095}"/>
              </a:ext>
            </a:extLst>
          </p:cNvPr>
          <p:cNvSpPr txBox="1">
            <a:spLocks/>
          </p:cNvSpPr>
          <p:nvPr/>
        </p:nvSpPr>
        <p:spPr>
          <a:xfrm>
            <a:off x="947738" y="4602684"/>
            <a:ext cx="6326187" cy="789062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5</a:t>
            </a:r>
            <a:r>
              <a:rPr lang="en-US" sz="1550" dirty="0">
                <a:latin typeface="Montserrat SemiBold" panose="00000700000000000000" pitchFamily="2" charset="-52"/>
              </a:rPr>
              <a:t>. </a:t>
            </a:r>
            <a:r>
              <a:rPr lang="ru-RU" sz="1550" dirty="0">
                <a:latin typeface="Montserrat SemiBold" panose="00000700000000000000" pitchFamily="2" charset="-52"/>
              </a:rPr>
              <a:t>Разработка на своей </a:t>
            </a:r>
            <a:br>
              <a:rPr lang="ru-RU" sz="1550" dirty="0">
                <a:latin typeface="Montserrat SemiBold" panose="00000700000000000000" pitchFamily="2" charset="-52"/>
              </a:rPr>
            </a:br>
            <a:r>
              <a:rPr lang="ru-RU" sz="1550" dirty="0">
                <a:latin typeface="Montserrat SemiBold" panose="00000700000000000000" pitchFamily="2" charset="-52"/>
              </a:rPr>
              <a:t>стороне</a:t>
            </a:r>
          </a:p>
          <a:p>
            <a:pPr>
              <a:lnSpc>
                <a:spcPts val="1400"/>
              </a:lnSpc>
            </a:pPr>
            <a:endParaRPr lang="ru-RU" sz="1550" dirty="0">
              <a:latin typeface="Montserrat SemiBold" panose="00000700000000000000" pitchFamily="2" charset="-52"/>
            </a:endParaRP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BDD46D79-A81C-58FC-F732-2217A08C1989}"/>
              </a:ext>
            </a:extLst>
          </p:cNvPr>
          <p:cNvSpPr txBox="1">
            <a:spLocks/>
          </p:cNvSpPr>
          <p:nvPr/>
        </p:nvSpPr>
        <p:spPr>
          <a:xfrm>
            <a:off x="947737" y="3838198"/>
            <a:ext cx="6326187" cy="789062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4. Единое </a:t>
            </a:r>
            <a:r>
              <a:rPr lang="ru-RU" sz="1550" dirty="0" err="1">
                <a:latin typeface="Montserrat SemiBold" panose="00000700000000000000" pitchFamily="2" charset="-52"/>
              </a:rPr>
              <a:t>инфополе</a:t>
            </a:r>
            <a:br>
              <a:rPr lang="ru-RU" sz="1550" dirty="0">
                <a:latin typeface="Montserrat SemiBold" panose="00000700000000000000" pitchFamily="2" charset="-52"/>
              </a:rPr>
            </a:br>
            <a:r>
              <a:rPr lang="ru-RU" sz="1550" dirty="0">
                <a:latin typeface="Montserrat SemiBold" panose="00000700000000000000" pitchFamily="2" charset="-52"/>
              </a:rPr>
              <a:t>с разработкой клиента</a:t>
            </a:r>
          </a:p>
          <a:p>
            <a:pPr>
              <a:lnSpc>
                <a:spcPts val="1400"/>
              </a:lnSpc>
            </a:pPr>
            <a:endParaRPr lang="ru-RU" sz="1550" dirty="0">
              <a:latin typeface="Montserrat SemiBold" panose="00000700000000000000" pitchFamily="2" charset="-52"/>
            </a:endParaRPr>
          </a:p>
        </p:txBody>
      </p:sp>
      <p:sp>
        <p:nvSpPr>
          <p:cNvPr id="25" name="Текст 10">
            <a:extLst>
              <a:ext uri="{FF2B5EF4-FFF2-40B4-BE49-F238E27FC236}">
                <a16:creationId xmlns:a16="http://schemas.microsoft.com/office/drawing/2014/main" id="{2D7FDF62-FD49-60F8-4E02-53D9FEF4D80E}"/>
              </a:ext>
            </a:extLst>
          </p:cNvPr>
          <p:cNvSpPr txBox="1">
            <a:spLocks/>
          </p:cNvSpPr>
          <p:nvPr/>
        </p:nvSpPr>
        <p:spPr>
          <a:xfrm>
            <a:off x="4522142" y="3207859"/>
            <a:ext cx="6326187" cy="148758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 Light" panose="00000400000000000000" pitchFamily="2" charset="-52"/>
              </a:rPr>
              <a:t>прогнозируем вывод запросов в ТОП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 Light" panose="00000400000000000000" pitchFamily="2" charset="-52"/>
              </a:rPr>
              <a:t>прогнозируем трафик (на основе среднего CTR</a:t>
            </a:r>
            <a:br>
              <a:rPr lang="ru-RU" sz="1600" dirty="0">
                <a:latin typeface="Montserrat Light" panose="00000400000000000000" pitchFamily="2" charset="-52"/>
              </a:rPr>
            </a:br>
            <a:r>
              <a:rPr lang="ru-RU" sz="1600" dirty="0">
                <a:latin typeface="Montserrat Light" panose="00000400000000000000" pitchFamily="2" charset="-52"/>
              </a:rPr>
              <a:t>и спроса кластера)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 Light" panose="00000400000000000000" pitchFamily="2" charset="-52"/>
              </a:rPr>
              <a:t>прогнозируем рост </a:t>
            </a:r>
            <a:r>
              <a:rPr lang="ru-RU" sz="1600" dirty="0" err="1">
                <a:latin typeface="Montserrat Light" panose="00000400000000000000" pitchFamily="2" charset="-52"/>
              </a:rPr>
              <a:t>лидов</a:t>
            </a:r>
            <a:r>
              <a:rPr lang="ru-RU" sz="1600" dirty="0">
                <a:latin typeface="Montserrat Light" panose="00000400000000000000" pitchFamily="2" charset="-52"/>
              </a:rPr>
              <a:t>, исходя из средней конверсии сайта</a:t>
            </a:r>
          </a:p>
        </p:txBody>
      </p:sp>
      <p:sp>
        <p:nvSpPr>
          <p:cNvPr id="26" name="Текст 10">
            <a:extLst>
              <a:ext uri="{FF2B5EF4-FFF2-40B4-BE49-F238E27FC236}">
                <a16:creationId xmlns:a16="http://schemas.microsoft.com/office/drawing/2014/main" id="{78E8BA54-B057-CD48-7503-5FAC6D00322A}"/>
              </a:ext>
            </a:extLst>
          </p:cNvPr>
          <p:cNvSpPr txBox="1">
            <a:spLocks/>
          </p:cNvSpPr>
          <p:nvPr/>
        </p:nvSpPr>
        <p:spPr>
          <a:xfrm>
            <a:off x="4522142" y="4870123"/>
            <a:ext cx="6326187" cy="46166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highlight>
                  <a:srgbClr val="FCE300"/>
                </a:highlight>
              </a:rPr>
              <a:t>Если есть доступ к экономике клиента, то прогноз</a:t>
            </a:r>
            <a:br>
              <a:rPr lang="ru-RU" dirty="0">
                <a:highlight>
                  <a:srgbClr val="FCE300"/>
                </a:highlight>
              </a:rPr>
            </a:br>
            <a:r>
              <a:rPr lang="ru-RU" dirty="0">
                <a:highlight>
                  <a:srgbClr val="FCE300"/>
                </a:highlight>
              </a:rPr>
              <a:t>можно считать не в </a:t>
            </a:r>
            <a:r>
              <a:rPr lang="ru-RU" dirty="0" err="1">
                <a:highlight>
                  <a:srgbClr val="FCE300"/>
                </a:highlight>
              </a:rPr>
              <a:t>лидах</a:t>
            </a:r>
            <a:r>
              <a:rPr lang="ru-RU" dirty="0">
                <a:highlight>
                  <a:srgbClr val="FCE300"/>
                </a:highlight>
              </a:rPr>
              <a:t>, а в выручке</a:t>
            </a:r>
          </a:p>
        </p:txBody>
      </p:sp>
    </p:spTree>
    <p:extLst>
      <p:ext uri="{BB962C8B-B14F-4D97-AF65-F5344CB8AC3E}">
        <p14:creationId xmlns:p14="http://schemas.microsoft.com/office/powerpoint/2010/main" val="30940817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 hidden="1">
            <a:extLst>
              <a:ext uri="{FF2B5EF4-FFF2-40B4-BE49-F238E27FC236}">
                <a16:creationId xmlns:a16="http://schemas.microsoft.com/office/drawing/2014/main" id="{E1713CAE-F192-6EC9-15E6-6747D287C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4D539C8-32FB-2692-4DCF-490D4779B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0" y="542925"/>
            <a:ext cx="10874377" cy="923330"/>
          </a:xfrm>
        </p:spPr>
        <p:txBody>
          <a:bodyPr/>
          <a:lstStyle/>
          <a:p>
            <a:r>
              <a:rPr lang="ru-RU" sz="3000" dirty="0"/>
              <a:t>Клиент не согласовывает/</a:t>
            </a:r>
            <a:br>
              <a:rPr lang="ru-RU" sz="3000" dirty="0"/>
            </a:br>
            <a:r>
              <a:rPr lang="ru-RU" sz="3000" dirty="0"/>
              <a:t>не внедряет доработки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3AFD9C8-E196-EE0D-F65A-F91E4CCF1F1A}"/>
              </a:ext>
            </a:extLst>
          </p:cNvPr>
          <p:cNvSpPr/>
          <p:nvPr/>
        </p:nvSpPr>
        <p:spPr>
          <a:xfrm>
            <a:off x="4136572" y="1598302"/>
            <a:ext cx="7396616" cy="4423086"/>
          </a:xfrm>
          <a:prstGeom prst="roundRect">
            <a:avLst>
              <a:gd name="adj" fmla="val 3378"/>
            </a:avLst>
          </a:prstGeom>
          <a:solidFill>
            <a:schemeClr val="bg1"/>
          </a:solidFill>
          <a:ln w="3175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 10">
            <a:extLst>
              <a:ext uri="{FF2B5EF4-FFF2-40B4-BE49-F238E27FC236}">
                <a16:creationId xmlns:a16="http://schemas.microsoft.com/office/drawing/2014/main" id="{BB78FEE9-6273-1C95-6AFC-D7A378F3A26C}"/>
              </a:ext>
            </a:extLst>
          </p:cNvPr>
          <p:cNvSpPr txBox="1">
            <a:spLocks/>
          </p:cNvSpPr>
          <p:nvPr/>
        </p:nvSpPr>
        <p:spPr>
          <a:xfrm>
            <a:off x="4522142" y="2682554"/>
            <a:ext cx="6326187" cy="24622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Montserrat Light" panose="00000400000000000000" pitchFamily="2" charset="-52"/>
              </a:rPr>
              <a:t>Таск-менеджеры: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56910BD-1F81-77EB-9B96-C193D4F1B618}"/>
              </a:ext>
            </a:extLst>
          </p:cNvPr>
          <p:cNvSpPr/>
          <p:nvPr/>
        </p:nvSpPr>
        <p:spPr>
          <a:xfrm>
            <a:off x="658813" y="1598302"/>
            <a:ext cx="2967436" cy="4423086"/>
          </a:xfrm>
          <a:prstGeom prst="roundRect">
            <a:avLst>
              <a:gd name="adj" fmla="val 4878"/>
            </a:avLst>
          </a:prstGeom>
          <a:solidFill>
            <a:schemeClr val="bg1"/>
          </a:solidFill>
          <a:ln w="6350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1" hidden="1">
            <a:extLst>
              <a:ext uri="{FF2B5EF4-FFF2-40B4-BE49-F238E27FC236}">
                <a16:creationId xmlns:a16="http://schemas.microsoft.com/office/drawing/2014/main" id="{68A3D972-D4D6-5785-7BF6-02B1C3148EA0}"/>
              </a:ext>
            </a:extLst>
          </p:cNvPr>
          <p:cNvSpPr/>
          <p:nvPr/>
        </p:nvSpPr>
        <p:spPr>
          <a:xfrm>
            <a:off x="658813" y="1745689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4">
            <a:extLst>
              <a:ext uri="{FF2B5EF4-FFF2-40B4-BE49-F238E27FC236}">
                <a16:creationId xmlns:a16="http://schemas.microsoft.com/office/drawing/2014/main" id="{5D58B0BF-E95F-5261-2FD7-4B3FC1AC9A1A}"/>
              </a:ext>
            </a:extLst>
          </p:cNvPr>
          <p:cNvSpPr/>
          <p:nvPr/>
        </p:nvSpPr>
        <p:spPr>
          <a:xfrm>
            <a:off x="658813" y="3669326"/>
            <a:ext cx="2967436" cy="7399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5" hidden="1">
            <a:extLst>
              <a:ext uri="{FF2B5EF4-FFF2-40B4-BE49-F238E27FC236}">
                <a16:creationId xmlns:a16="http://schemas.microsoft.com/office/drawing/2014/main" id="{C04200E0-1112-937F-1835-84DF5620487D}"/>
              </a:ext>
            </a:extLst>
          </p:cNvPr>
          <p:cNvSpPr/>
          <p:nvPr/>
        </p:nvSpPr>
        <p:spPr>
          <a:xfrm>
            <a:off x="658813" y="4488951"/>
            <a:ext cx="2967436" cy="6848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6" hidden="1">
            <a:extLst>
              <a:ext uri="{FF2B5EF4-FFF2-40B4-BE49-F238E27FC236}">
                <a16:creationId xmlns:a16="http://schemas.microsoft.com/office/drawing/2014/main" id="{A14DCA03-97C8-DA0A-7A00-B49884F431DB}"/>
              </a:ext>
            </a:extLst>
          </p:cNvPr>
          <p:cNvSpPr/>
          <p:nvPr/>
        </p:nvSpPr>
        <p:spPr>
          <a:xfrm>
            <a:off x="658813" y="5279125"/>
            <a:ext cx="2967436" cy="6051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3" hidden="1">
            <a:extLst>
              <a:ext uri="{FF2B5EF4-FFF2-40B4-BE49-F238E27FC236}">
                <a16:creationId xmlns:a16="http://schemas.microsoft.com/office/drawing/2014/main" id="{99036340-A439-22E4-802A-1CC3C7724D2A}"/>
              </a:ext>
            </a:extLst>
          </p:cNvPr>
          <p:cNvSpPr/>
          <p:nvPr/>
        </p:nvSpPr>
        <p:spPr>
          <a:xfrm>
            <a:off x="658813" y="2849734"/>
            <a:ext cx="2967436" cy="7399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2" hidden="1">
            <a:extLst>
              <a:ext uri="{FF2B5EF4-FFF2-40B4-BE49-F238E27FC236}">
                <a16:creationId xmlns:a16="http://schemas.microsoft.com/office/drawing/2014/main" id="{DC848BE1-8A2D-1106-ED34-0C1162718BB6}"/>
              </a:ext>
            </a:extLst>
          </p:cNvPr>
          <p:cNvSpPr/>
          <p:nvPr/>
        </p:nvSpPr>
        <p:spPr>
          <a:xfrm>
            <a:off x="658813" y="2309389"/>
            <a:ext cx="2967436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D764D999-3603-667D-4992-99ACDFD4877F}"/>
              </a:ext>
            </a:extLst>
          </p:cNvPr>
          <p:cNvSpPr txBox="1">
            <a:spLocks/>
          </p:cNvSpPr>
          <p:nvPr/>
        </p:nvSpPr>
        <p:spPr>
          <a:xfrm>
            <a:off x="947739" y="1852189"/>
            <a:ext cx="2459054" cy="6052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50" dirty="0">
                <a:latin typeface="Montserrat SemiBold" panose="00000700000000000000" pitchFamily="2" charset="-52"/>
              </a:rPr>
              <a:t>1</a:t>
            </a:r>
            <a:r>
              <a:rPr lang="ru-RU" sz="1550" dirty="0">
                <a:latin typeface="Montserrat SemiBold" panose="00000700000000000000" pitchFamily="2" charset="-52"/>
              </a:rPr>
              <a:t>. Аргументация в ТЗ</a:t>
            </a:r>
          </a:p>
          <a:p>
            <a:endParaRPr lang="ru-RU" sz="1550" dirty="0">
              <a:latin typeface="Montserrat SemiBold" panose="00000700000000000000" pitchFamily="2" charset="-52"/>
            </a:endParaRPr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E52690D9-A0FE-746D-F7C1-B7ACF89A19B7}"/>
              </a:ext>
            </a:extLst>
          </p:cNvPr>
          <p:cNvSpPr/>
          <p:nvPr/>
        </p:nvSpPr>
        <p:spPr>
          <a:xfrm rot="5400000">
            <a:off x="3481289" y="3940291"/>
            <a:ext cx="289920" cy="198019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hidden="1">
            <a:extLst>
              <a:ext uri="{FF2B5EF4-FFF2-40B4-BE49-F238E27FC236}">
                <a16:creationId xmlns:a16="http://schemas.microsoft.com/office/drawing/2014/main" id="{9B4D1697-07F5-F6F7-ECD4-1D7E80BB5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1" t="83712" r="19368"/>
          <a:stretch/>
        </p:blipFill>
        <p:spPr>
          <a:xfrm>
            <a:off x="9378663" y="5608797"/>
            <a:ext cx="1865601" cy="275460"/>
          </a:xfrm>
          <a:prstGeom prst="rect">
            <a:avLst/>
          </a:prstGeom>
        </p:spPr>
      </p:pic>
      <p:sp>
        <p:nvSpPr>
          <p:cNvPr id="4" name="Текст 10">
            <a:extLst>
              <a:ext uri="{FF2B5EF4-FFF2-40B4-BE49-F238E27FC236}">
                <a16:creationId xmlns:a16="http://schemas.microsoft.com/office/drawing/2014/main" id="{2BD86D34-FBA6-AFB7-8514-19B2BAF485ED}"/>
              </a:ext>
            </a:extLst>
          </p:cNvPr>
          <p:cNvSpPr txBox="1">
            <a:spLocks/>
          </p:cNvSpPr>
          <p:nvPr/>
        </p:nvSpPr>
        <p:spPr>
          <a:xfrm>
            <a:off x="922441" y="2421443"/>
            <a:ext cx="2753313" cy="6052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50" dirty="0">
                <a:latin typeface="Montserrat SemiBold" panose="00000700000000000000" pitchFamily="2" charset="-52"/>
              </a:rPr>
              <a:t>2. </a:t>
            </a:r>
            <a:r>
              <a:rPr lang="ru-RU" sz="1550" dirty="0">
                <a:latin typeface="Montserrat SemiBold" panose="00000700000000000000" pitchFamily="2" charset="-52"/>
              </a:rPr>
              <a:t>Выход на ЛПР</a:t>
            </a:r>
          </a:p>
          <a:p>
            <a:endParaRPr lang="ru-RU" sz="1550" dirty="0">
              <a:latin typeface="Montserrat SemiBold" panose="00000700000000000000" pitchFamily="2" charset="-52"/>
            </a:endParaRP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E315C7DA-FF70-3EEB-D927-36B82B1403E8}"/>
              </a:ext>
            </a:extLst>
          </p:cNvPr>
          <p:cNvSpPr txBox="1">
            <a:spLocks/>
          </p:cNvSpPr>
          <p:nvPr/>
        </p:nvSpPr>
        <p:spPr>
          <a:xfrm>
            <a:off x="947738" y="3017454"/>
            <a:ext cx="6326187" cy="789062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3. Общение на языке</a:t>
            </a:r>
            <a:br>
              <a:rPr lang="ru-RU" sz="1550" dirty="0">
                <a:latin typeface="Montserrat SemiBold" panose="00000700000000000000" pitchFamily="2" charset="-52"/>
              </a:rPr>
            </a:br>
            <a:r>
              <a:rPr lang="ru-RU" sz="1550" dirty="0">
                <a:latin typeface="Montserrat SemiBold" panose="00000700000000000000" pitchFamily="2" charset="-52"/>
              </a:rPr>
              <a:t>бизнеса</a:t>
            </a:r>
          </a:p>
          <a:p>
            <a:pPr>
              <a:lnSpc>
                <a:spcPts val="1400"/>
              </a:lnSpc>
            </a:pPr>
            <a:endParaRPr lang="ru-RU" sz="1550" dirty="0">
              <a:latin typeface="Montserrat SemiBold" panose="00000700000000000000" pitchFamily="2" charset="-52"/>
            </a:endParaRP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B0AF5278-C979-BED1-2186-1A2090FEE2BB}"/>
              </a:ext>
            </a:extLst>
          </p:cNvPr>
          <p:cNvSpPr txBox="1">
            <a:spLocks/>
          </p:cNvSpPr>
          <p:nvPr/>
        </p:nvSpPr>
        <p:spPr>
          <a:xfrm>
            <a:off x="947736" y="5305807"/>
            <a:ext cx="6326187" cy="715581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6. Реализация</a:t>
            </a:r>
            <a:br>
              <a:rPr lang="ru-RU" sz="1550" dirty="0">
                <a:latin typeface="Montserrat SemiBold" panose="00000700000000000000" pitchFamily="2" charset="-52"/>
              </a:rPr>
            </a:br>
            <a:r>
              <a:rPr lang="ru-RU" sz="1550" dirty="0">
                <a:latin typeface="Montserrat SemiBold" panose="00000700000000000000" pitchFamily="2" charset="-52"/>
              </a:rPr>
              <a:t>на небольшой выборке</a:t>
            </a:r>
            <a:br>
              <a:rPr lang="ru-RU" sz="1550" dirty="0">
                <a:latin typeface="Montserrat SemiBold" panose="00000700000000000000" pitchFamily="2" charset="-52"/>
              </a:rPr>
            </a:br>
            <a:endParaRPr lang="ru-RU" sz="1550" dirty="0">
              <a:latin typeface="Montserrat SemiBold" panose="00000700000000000000" pitchFamily="2" charset="-52"/>
            </a:endParaRP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A97CAC29-CA11-CE32-C55E-51AD72882095}"/>
              </a:ext>
            </a:extLst>
          </p:cNvPr>
          <p:cNvSpPr txBox="1">
            <a:spLocks/>
          </p:cNvSpPr>
          <p:nvPr/>
        </p:nvSpPr>
        <p:spPr>
          <a:xfrm>
            <a:off x="947738" y="4602684"/>
            <a:ext cx="6326187" cy="789062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5</a:t>
            </a:r>
            <a:r>
              <a:rPr lang="en-US" sz="1550" dirty="0">
                <a:latin typeface="Montserrat SemiBold" panose="00000700000000000000" pitchFamily="2" charset="-52"/>
              </a:rPr>
              <a:t>. </a:t>
            </a:r>
            <a:r>
              <a:rPr lang="ru-RU" sz="1550" dirty="0">
                <a:latin typeface="Montserrat SemiBold" panose="00000700000000000000" pitchFamily="2" charset="-52"/>
              </a:rPr>
              <a:t>Разработка на своей </a:t>
            </a:r>
            <a:br>
              <a:rPr lang="ru-RU" sz="1550" dirty="0">
                <a:latin typeface="Montserrat SemiBold" panose="00000700000000000000" pitchFamily="2" charset="-52"/>
              </a:rPr>
            </a:br>
            <a:r>
              <a:rPr lang="ru-RU" sz="1550" dirty="0">
                <a:latin typeface="Montserrat SemiBold" panose="00000700000000000000" pitchFamily="2" charset="-52"/>
              </a:rPr>
              <a:t>стороне</a:t>
            </a:r>
          </a:p>
          <a:p>
            <a:pPr>
              <a:lnSpc>
                <a:spcPts val="1400"/>
              </a:lnSpc>
            </a:pPr>
            <a:endParaRPr lang="ru-RU" sz="1550" dirty="0">
              <a:latin typeface="Montserrat SemiBold" panose="00000700000000000000" pitchFamily="2" charset="-52"/>
            </a:endParaRP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BDD46D79-A81C-58FC-F732-2217A08C1989}"/>
              </a:ext>
            </a:extLst>
          </p:cNvPr>
          <p:cNvSpPr txBox="1">
            <a:spLocks/>
          </p:cNvSpPr>
          <p:nvPr/>
        </p:nvSpPr>
        <p:spPr>
          <a:xfrm>
            <a:off x="947737" y="3838198"/>
            <a:ext cx="6326187" cy="789062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0" dirty="0">
                <a:latin typeface="Montserrat SemiBold" panose="00000700000000000000" pitchFamily="2" charset="-52"/>
              </a:rPr>
              <a:t>4. Единое </a:t>
            </a:r>
            <a:r>
              <a:rPr lang="ru-RU" sz="1550" dirty="0" err="1">
                <a:latin typeface="Montserrat SemiBold" panose="00000700000000000000" pitchFamily="2" charset="-52"/>
              </a:rPr>
              <a:t>инфополе</a:t>
            </a:r>
            <a:br>
              <a:rPr lang="ru-RU" sz="1550" dirty="0">
                <a:latin typeface="Montserrat SemiBold" panose="00000700000000000000" pitchFamily="2" charset="-52"/>
              </a:rPr>
            </a:br>
            <a:r>
              <a:rPr lang="ru-RU" sz="1550" dirty="0">
                <a:latin typeface="Montserrat SemiBold" panose="00000700000000000000" pitchFamily="2" charset="-52"/>
              </a:rPr>
              <a:t>с разработкой клиента</a:t>
            </a:r>
          </a:p>
          <a:p>
            <a:pPr>
              <a:lnSpc>
                <a:spcPts val="1400"/>
              </a:lnSpc>
            </a:pPr>
            <a:endParaRPr lang="ru-RU" sz="1550" dirty="0">
              <a:latin typeface="Montserrat SemiBold" panose="00000700000000000000" pitchFamily="2" charset="-52"/>
            </a:endParaRPr>
          </a:p>
        </p:txBody>
      </p:sp>
      <p:sp>
        <p:nvSpPr>
          <p:cNvPr id="25" name="Текст 10">
            <a:extLst>
              <a:ext uri="{FF2B5EF4-FFF2-40B4-BE49-F238E27FC236}">
                <a16:creationId xmlns:a16="http://schemas.microsoft.com/office/drawing/2014/main" id="{2D7FDF62-FD49-60F8-4E02-53D9FEF4D80E}"/>
              </a:ext>
            </a:extLst>
          </p:cNvPr>
          <p:cNvSpPr txBox="1">
            <a:spLocks/>
          </p:cNvSpPr>
          <p:nvPr/>
        </p:nvSpPr>
        <p:spPr>
          <a:xfrm>
            <a:off x="4522142" y="3000406"/>
            <a:ext cx="6326187" cy="99514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sz="1600" dirty="0">
                <a:latin typeface="Montserrat Light" panose="00000400000000000000" pitchFamily="2" charset="-52"/>
              </a:rPr>
              <a:t>Todoist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sz="1600" dirty="0">
                <a:latin typeface="Montserrat Light" panose="00000400000000000000" pitchFamily="2" charset="-52"/>
              </a:rPr>
              <a:t>Trello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sz="1600" dirty="0">
                <a:latin typeface="Montserrat Light" panose="00000400000000000000" pitchFamily="2" charset="-52"/>
              </a:rPr>
              <a:t>Bitrix и др</a:t>
            </a:r>
          </a:p>
        </p:txBody>
      </p:sp>
      <p:sp>
        <p:nvSpPr>
          <p:cNvPr id="26" name="Текст 10">
            <a:extLst>
              <a:ext uri="{FF2B5EF4-FFF2-40B4-BE49-F238E27FC236}">
                <a16:creationId xmlns:a16="http://schemas.microsoft.com/office/drawing/2014/main" id="{78E8BA54-B057-CD48-7503-5FAC6D00322A}"/>
              </a:ext>
            </a:extLst>
          </p:cNvPr>
          <p:cNvSpPr txBox="1">
            <a:spLocks/>
          </p:cNvSpPr>
          <p:nvPr/>
        </p:nvSpPr>
        <p:spPr>
          <a:xfrm>
            <a:off x="4522142" y="4141397"/>
            <a:ext cx="6326187" cy="69249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none" baseline="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cap="none">
                <a:ln>
                  <a:noFill/>
                </a:ln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cap="none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highlight>
                  <a:srgbClr val="FCE300"/>
                </a:highlight>
              </a:rPr>
              <a:t>Важно, чтобы было наглядно</a:t>
            </a:r>
            <a:br>
              <a:rPr lang="en-US" dirty="0">
                <a:highlight>
                  <a:srgbClr val="FCE300"/>
                </a:highlight>
              </a:rPr>
            </a:br>
            <a:r>
              <a:rPr lang="ru-RU" dirty="0">
                <a:highlight>
                  <a:srgbClr val="FCE300"/>
                </a:highlight>
              </a:rPr>
              <a:t>видно статус,</a:t>
            </a:r>
            <a:r>
              <a:rPr lang="en-US" dirty="0">
                <a:highlight>
                  <a:srgbClr val="FCE300"/>
                </a:highlight>
              </a:rPr>
              <a:t> </a:t>
            </a:r>
            <a:r>
              <a:rPr lang="ru-RU" dirty="0">
                <a:highlight>
                  <a:srgbClr val="FCE300"/>
                </a:highlight>
              </a:rPr>
              <a:t>ответственного</a:t>
            </a:r>
            <a:br>
              <a:rPr lang="en-US" dirty="0">
                <a:highlight>
                  <a:srgbClr val="FCE300"/>
                </a:highlight>
              </a:rPr>
            </a:br>
            <a:r>
              <a:rPr lang="ru-RU" dirty="0">
                <a:highlight>
                  <a:srgbClr val="FCE300"/>
                </a:highlight>
              </a:rPr>
              <a:t>и дедлайн по каждой задаче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EEFC794-2E37-020C-BA2F-4DB3678340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0"/>
          <a:stretch/>
        </p:blipFill>
        <p:spPr>
          <a:xfrm>
            <a:off x="7883648" y="2285913"/>
            <a:ext cx="3649539" cy="390054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E30A8F-80F8-C9EC-B1D4-EAD531985D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1" t="83712" r="19368"/>
          <a:stretch/>
        </p:blipFill>
        <p:spPr>
          <a:xfrm>
            <a:off x="9176401" y="5644014"/>
            <a:ext cx="1865601" cy="2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2031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ai_01">
      <a:dk1>
        <a:srgbClr val="1B232E"/>
      </a:dk1>
      <a:lt1>
        <a:srgbClr val="FFFFFF"/>
      </a:lt1>
      <a:dk2>
        <a:srgbClr val="1B232E"/>
      </a:dk2>
      <a:lt2>
        <a:srgbClr val="D6E7F2"/>
      </a:lt2>
      <a:accent1>
        <a:srgbClr val="FCE300"/>
      </a:accent1>
      <a:accent2>
        <a:srgbClr val="2F3A4F"/>
      </a:accent2>
      <a:accent3>
        <a:srgbClr val="35435D"/>
      </a:accent3>
      <a:accent4>
        <a:srgbClr val="6F6F6F"/>
      </a:accent4>
      <a:accent5>
        <a:srgbClr val="0046CC"/>
      </a:accent5>
      <a:accent6>
        <a:srgbClr val="0062FF"/>
      </a:accent6>
      <a:hlink>
        <a:srgbClr val="0046CC"/>
      </a:hlink>
      <a:folHlink>
        <a:srgbClr val="0062FF"/>
      </a:folHlink>
    </a:clrScheme>
    <a:fontScheme name="ai_01">
      <a:majorFont>
        <a:latin typeface="Montserrat Black"/>
        <a:ea typeface=""/>
        <a:cs typeface=""/>
      </a:majorFont>
      <a:minorFont>
        <a:latin typeface="Montserrat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9654</TotalTime>
  <Words>1435</Words>
  <Application>Microsoft Office PowerPoint</Application>
  <PresentationFormat>Широкоэкранный</PresentationFormat>
  <Paragraphs>231</Paragraphs>
  <Slides>24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Arial</vt:lpstr>
      <vt:lpstr>Calibri</vt:lpstr>
      <vt:lpstr>Gotham Light</vt:lpstr>
      <vt:lpstr>Montserrat Black</vt:lpstr>
      <vt:lpstr>Montserrat ExtraBold</vt:lpstr>
      <vt:lpstr>Montserrat Light</vt:lpstr>
      <vt:lpstr>Montserrat Medium</vt:lpstr>
      <vt:lpstr>Montserrat SemiBold</vt:lpstr>
      <vt:lpstr>Тема Office</vt:lpstr>
      <vt:lpstr>Частые «непреодолимые» проблемы,</vt:lpstr>
      <vt:lpstr>Презентация PowerPoint</vt:lpstr>
      <vt:lpstr>ДЛЯ КОГО ПРЕЗЕНТАЦИЯ</vt:lpstr>
      <vt:lpstr>Содержание</vt:lpstr>
      <vt:lpstr>Клиент не согласовывает/  не внедряет доработки</vt:lpstr>
      <vt:lpstr>Клиент не согласовывает/ не внедряет доработки</vt:lpstr>
      <vt:lpstr>Клиент не согласовывает/ не внедряет доработки</vt:lpstr>
      <vt:lpstr>Клиент не согласовывает/ не внедряет доработки</vt:lpstr>
      <vt:lpstr>Клиент не согласовывает/ не внедряет доработки</vt:lpstr>
      <vt:lpstr>Клиент не согласовывает/ не внедряет доработки</vt:lpstr>
      <vt:lpstr>Клиент не согласовывает/ не внедряет доработки</vt:lpstr>
      <vt:lpstr>Доработки сложно и дорого внедрять на сайте</vt:lpstr>
      <vt:lpstr>Доработки сложно и дорого внедрять на сайте</vt:lpstr>
      <vt:lpstr>Доработки сложно и дорого внедрять на сайте</vt:lpstr>
      <vt:lpstr>Доработки сложно и дорого внедрять на сайте</vt:lpstr>
      <vt:lpstr>Доработки сложно и дорого внедрять на сайте</vt:lpstr>
      <vt:lpstr>Доработки сложно и дорого внедрять на сайте</vt:lpstr>
      <vt:lpstr>Что делать, когда все способы уже перепробовал</vt:lpstr>
      <vt:lpstr>Что делать, когда все способы уже перепробовал</vt:lpstr>
      <vt:lpstr>Что делать, когда все способы уже перепробовал</vt:lpstr>
      <vt:lpstr>Что делать, когда все способы уже перепробовал</vt:lpstr>
      <vt:lpstr>Что делать, когда все способы уже перепробовал</vt:lpstr>
      <vt:lpstr>Что делать, когда все способы уже перепробовал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Быков</dc:creator>
  <cp:lastModifiedBy>Светлана Сахно</cp:lastModifiedBy>
  <cp:revision>52</cp:revision>
  <dcterms:created xsi:type="dcterms:W3CDTF">2022-09-06T09:15:02Z</dcterms:created>
  <dcterms:modified xsi:type="dcterms:W3CDTF">2024-02-09T13:15:56Z</dcterms:modified>
</cp:coreProperties>
</file>