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96" r:id="rId2"/>
    <p:sldId id="263" r:id="rId3"/>
    <p:sldId id="283" r:id="rId4"/>
    <p:sldId id="305" r:id="rId5"/>
    <p:sldId id="329" r:id="rId6"/>
    <p:sldId id="330" r:id="rId7"/>
    <p:sldId id="331" r:id="rId8"/>
    <p:sldId id="332" r:id="rId9"/>
    <p:sldId id="333" r:id="rId10"/>
    <p:sldId id="308" r:id="rId11"/>
    <p:sldId id="334" r:id="rId12"/>
    <p:sldId id="335" r:id="rId13"/>
    <p:sldId id="336" r:id="rId14"/>
    <p:sldId id="337" r:id="rId15"/>
    <p:sldId id="339" r:id="rId16"/>
    <p:sldId id="299" r:id="rId17"/>
    <p:sldId id="27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292" r:id="rId33"/>
    <p:sldId id="301" r:id="rId34"/>
    <p:sldId id="297" r:id="rId35"/>
    <p:sldId id="306" r:id="rId36"/>
    <p:sldId id="324" r:id="rId37"/>
    <p:sldId id="325" r:id="rId38"/>
    <p:sldId id="326" r:id="rId39"/>
    <p:sldId id="327" r:id="rId40"/>
    <p:sldId id="328" r:id="rId41"/>
    <p:sldId id="26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4FF"/>
    <a:srgbClr val="E1FD7B"/>
    <a:srgbClr val="C4F3FF"/>
    <a:srgbClr val="99CDFF"/>
    <a:srgbClr val="F1F1F1"/>
    <a:srgbClr val="FFCA4B"/>
    <a:srgbClr val="250DFD"/>
    <a:srgbClr val="FFFFFF"/>
    <a:srgbClr val="121113"/>
    <a:srgbClr val="7F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94"/>
    <p:restoredTop sz="94648"/>
  </p:normalViewPr>
  <p:slideViewPr>
    <p:cSldViewPr snapToGrid="0">
      <p:cViewPr varScale="1">
        <p:scale>
          <a:sx n="81" d="100"/>
          <a:sy n="81" d="100"/>
        </p:scale>
        <p:origin x="31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644FF"/>
              </a:solidFill>
              <a:ln w="19050">
                <a:solidFill>
                  <a:srgbClr val="9A96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0-F643-8760-40DFBEAF5BD9}"/>
              </c:ext>
            </c:extLst>
          </c:dPt>
          <c:dPt>
            <c:idx val="1"/>
            <c:bubble3D val="0"/>
            <c:spPr>
              <a:solidFill>
                <a:srgbClr val="E1FD7B"/>
              </a:solidFill>
              <a:ln w="19050">
                <a:solidFill>
                  <a:srgbClr val="9A96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0-F643-8760-40DFBEAF5B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0-F643-8760-40DFBEAF5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IBM Plex Sans" panose="020B050305020300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644FF"/>
              </a:solidFill>
              <a:ln w="19050">
                <a:solidFill>
                  <a:srgbClr val="9A96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0-F643-8760-40DFBEAF5BD9}"/>
              </c:ext>
            </c:extLst>
          </c:dPt>
          <c:dPt>
            <c:idx val="1"/>
            <c:bubble3D val="0"/>
            <c:spPr>
              <a:solidFill>
                <a:srgbClr val="E1FD7B"/>
              </a:solidFill>
              <a:ln w="19050">
                <a:solidFill>
                  <a:srgbClr val="9A96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0-F643-8760-40DFBEAF5B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0-F643-8760-40DFBEAF5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IBM Plex Sans" panose="020B050305020300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2CEC1-A4A5-D84C-AB1D-99CE57C75C12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6708-0C90-024E-826E-8CD74278F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86708-0C90-024E-826E-8CD74278F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86708-0C90-024E-826E-8CD74278F7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8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B85C5-AE28-EAA2-6E57-5CA0BB2A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B5C7E-876C-7859-66E6-D5E671DCE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A875B-6E19-C242-BC2D-569C7163B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A7D1-EDC2-17D5-266E-FFD629807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586708-0C90-024E-826E-8CD74278F7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77000">
              <a:srgbClr val="FFFFFF"/>
            </a:gs>
            <a:gs pos="100000">
              <a:srgbClr val="E1FD7B">
                <a:lumMod val="62000"/>
                <a:lumOff val="38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C688BB-F964-3326-4DD9-8C540E5B4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5775" y="2752747"/>
            <a:ext cx="6156325" cy="2338387"/>
          </a:xfrm>
          <a:prstGeom prst="roundRect">
            <a:avLst>
              <a:gd name="adj" fmla="val 11865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9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rgbClr val="121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065C44D-956F-9337-F654-500822457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0275" y="1312863"/>
            <a:ext cx="4873625" cy="2805112"/>
          </a:xfrm>
          <a:prstGeom prst="roundRect">
            <a:avLst>
              <a:gd name="adj" fmla="val 7218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21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09A96E-FB65-76A8-B4C6-F01DE4B65C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1825" y="4291013"/>
            <a:ext cx="5046663" cy="2060575"/>
          </a:xfrm>
          <a:prstGeom prst="roundRect">
            <a:avLst>
              <a:gd name="adj" fmla="val 8531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81000">
              <a:srgbClr val="FFFFFF"/>
            </a:gs>
            <a:gs pos="100000">
              <a:srgbClr val="7FCEFE">
                <a:lumMod val="53000"/>
                <a:lumOff val="47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2FD17E4-F92D-A3C4-C48F-42759385B8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425" y="665163"/>
            <a:ext cx="11582400" cy="3560762"/>
          </a:xfrm>
          <a:prstGeom prst="roundRect">
            <a:avLst>
              <a:gd name="adj" fmla="val 7657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51211-5405-66E8-0B99-8E9527F32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0" y="695325"/>
            <a:ext cx="5302250" cy="4246563"/>
          </a:xfrm>
          <a:prstGeom prst="roundRect">
            <a:avLst>
              <a:gd name="adj" fmla="val 5901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>
          <a:gsLst>
            <a:gs pos="81000">
              <a:srgbClr val="FFFFFF"/>
            </a:gs>
            <a:gs pos="99000">
              <a:srgbClr val="E1FD7B">
                <a:lumMod val="71000"/>
                <a:lumOff val="29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B551CB-C7A0-C98E-3B9F-C952DA9523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0819" y="2020888"/>
            <a:ext cx="3316288" cy="331628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9C3671-1613-623A-F057-7C0973B04F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7650" y="1747838"/>
            <a:ext cx="2159000" cy="1508125"/>
          </a:xfrm>
          <a:prstGeom prst="roundRect">
            <a:avLst>
              <a:gd name="adj" fmla="val 5076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4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E45B92-F8A2-DB75-C889-24476A9E04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3163" y="1293813"/>
            <a:ext cx="2597150" cy="4351337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19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121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AD7315D-9D43-7A68-82F8-A9A3318545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3288" y="922338"/>
            <a:ext cx="4025900" cy="2663825"/>
          </a:xfrm>
          <a:prstGeom prst="roundRect">
            <a:avLst>
              <a:gd name="adj" fmla="val 6220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0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gradFill>
          <a:gsLst>
            <a:gs pos="81000">
              <a:srgbClr val="FFFFFF"/>
            </a:gs>
            <a:gs pos="99000">
              <a:srgbClr val="9A96F8">
                <a:lumMod val="47000"/>
                <a:lumOff val="53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3093D5B-AED6-22CE-05E8-31B396A313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6875" y="5430838"/>
            <a:ext cx="906463" cy="9080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5DD6732-802F-D0FF-CA7E-576CFEA156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6260" y="5430838"/>
            <a:ext cx="908050" cy="90805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960FCAB-4E20-B07F-D3C7-85665D845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4613" y="2271713"/>
            <a:ext cx="4821237" cy="1970087"/>
          </a:xfrm>
          <a:prstGeom prst="roundRect">
            <a:avLst>
              <a:gd name="adj" fmla="val 12154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3214A1-723C-6E2F-C953-759A28081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73213" y="3003550"/>
            <a:ext cx="1646237" cy="164782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022795-023E-A424-9DF7-5922568B1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73738" y="1039813"/>
            <a:ext cx="6306002" cy="3359150"/>
          </a:xfrm>
          <a:prstGeom prst="roundRect">
            <a:avLst>
              <a:gd name="adj" fmla="val 4832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79000">
              <a:srgbClr val="FFFFFF"/>
            </a:gs>
            <a:gs pos="100000">
              <a:srgbClr val="7FCEFE">
                <a:lumMod val="22114"/>
                <a:lumOff val="77886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CCC131-4B68-0EA9-2EAE-17FD82B562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4752" y="2257425"/>
            <a:ext cx="3300413" cy="330041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121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D56ADA-218C-31B5-093B-E965555FE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67346" y="3477867"/>
            <a:ext cx="2878462" cy="287689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E6F55-2EC2-97C1-8EC0-97E54F9360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0188" y="1425575"/>
            <a:ext cx="5443537" cy="5286375"/>
          </a:xfrm>
          <a:prstGeom prst="roundRect">
            <a:avLst>
              <a:gd name="adj" fmla="val 4312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21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D230F7-5F73-85E0-435A-5836B1A4A3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38" y="4149725"/>
            <a:ext cx="5308600" cy="2381250"/>
          </a:xfrm>
          <a:prstGeom prst="roundRect">
            <a:avLst>
              <a:gd name="adj" fmla="val 12012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gradFill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2A915F-BAF2-398D-993C-7553D47B9F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808038"/>
            <a:ext cx="5387975" cy="3476625"/>
          </a:xfrm>
          <a:prstGeom prst="roundRect">
            <a:avLst>
              <a:gd name="adj" fmla="val 6956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gradFill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9A1A54-F585-D960-5DD5-F25CC276B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90025" y="3629025"/>
            <a:ext cx="2695575" cy="2897188"/>
          </a:xfrm>
          <a:prstGeom prst="roundRect">
            <a:avLst>
              <a:gd name="adj" fmla="val 4283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2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79000">
              <a:srgbClr val="FFFFFF"/>
            </a:gs>
            <a:gs pos="99000">
              <a:srgbClr val="7FCEFE">
                <a:lumMod val="34000"/>
                <a:lumOff val="66000"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5730BA-1445-1219-C2B9-3F289669DE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800" y="4117975"/>
            <a:ext cx="2681288" cy="2417763"/>
          </a:xfrm>
          <a:prstGeom prst="roundRect">
            <a:avLst>
              <a:gd name="adj" fmla="val 5439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1128F0-8308-B936-F60B-1A801F420C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02641" y="1547813"/>
            <a:ext cx="1787525" cy="1789112"/>
          </a:xfrm>
          <a:prstGeom prst="roundRect">
            <a:avLst>
              <a:gd name="adj" fmla="val 7076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AA9DC66-EA13-15A7-788C-D927C5F197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09575" y="4163250"/>
            <a:ext cx="1820862" cy="2214562"/>
          </a:xfrm>
          <a:prstGeom prst="roundRect">
            <a:avLst>
              <a:gd name="adj" fmla="val 7251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8E9D58-750F-A443-A0DE-9948CC1D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4D083-5C99-CB0A-E741-0EC78081B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CE7B1-FDB5-377D-DAD7-4547510D8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5A4396F4-D05A-2447-AC77-8E331A9D4303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B7678-5667-3385-DBC6-12B78F8BA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F9C42-EAD0-820C-D436-387A68EDC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8D76F5ED-0ECD-E245-B8F1-FDEF34E2F9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6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3" r:id="rId16"/>
    <p:sldLayoutId id="2147483666" r:id="rId17"/>
    <p:sldLayoutId id="2147483658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chivo" pitchFamily="2" charset="77"/>
          <a:ea typeface="+mj-ea"/>
          <a:cs typeface="Archivo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sv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9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19.svg"/><Relationship Id="rId4" Type="http://schemas.openxmlformats.org/officeDocument/2006/relationships/image" Target="../media/image41.png"/><Relationship Id="rId9" Type="http://schemas.openxmlformats.org/officeDocument/2006/relationships/image" Target="../media/image1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hyperlink" Target="https://vk.com/gleb_seo" TargetMode="Externa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156512B-DF70-2302-1DF6-F3304AAC7A08}"/>
              </a:ext>
            </a:extLst>
          </p:cNvPr>
          <p:cNvSpPr/>
          <p:nvPr/>
        </p:nvSpPr>
        <p:spPr>
          <a:xfrm>
            <a:off x="1816054" y="3336545"/>
            <a:ext cx="1947855" cy="1947855"/>
          </a:xfrm>
          <a:prstGeom prst="ellipse">
            <a:avLst/>
          </a:prstGeom>
          <a:noFill/>
          <a:ln w="228600">
            <a:solidFill>
              <a:srgbClr val="E1FD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F7A57D93-7353-F452-54D8-9B4478F8C1CB}"/>
              </a:ext>
            </a:extLst>
          </p:cNvPr>
          <p:cNvSpPr/>
          <p:nvPr/>
        </p:nvSpPr>
        <p:spPr>
          <a:xfrm rot="3600000">
            <a:off x="7579262" y="3782580"/>
            <a:ext cx="2132770" cy="2132770"/>
          </a:xfrm>
          <a:prstGeom prst="pie">
            <a:avLst>
              <a:gd name="adj1" fmla="val 17968698"/>
              <a:gd name="adj2" fmla="val 1743198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257F45E-1C8B-6012-64E9-2E4BD7288FEC}"/>
              </a:ext>
            </a:extLst>
          </p:cNvPr>
          <p:cNvSpPr/>
          <p:nvPr/>
        </p:nvSpPr>
        <p:spPr>
          <a:xfrm>
            <a:off x="254000" y="1534074"/>
            <a:ext cx="11683998" cy="2645287"/>
          </a:xfrm>
          <a:prstGeom prst="roundRect">
            <a:avLst>
              <a:gd name="adj" fmla="val 9908"/>
            </a:avLst>
          </a:pr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0F219-9A6D-4890-ED95-759AD5C7BCC2}"/>
              </a:ext>
            </a:extLst>
          </p:cNvPr>
          <p:cNvSpPr txBox="1"/>
          <p:nvPr/>
        </p:nvSpPr>
        <p:spPr>
          <a:xfrm>
            <a:off x="254000" y="1786240"/>
            <a:ext cx="1168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Montserrat" pitchFamily="2" charset="0"/>
                <a:ea typeface="Cambria Math" panose="02040503050406030204" pitchFamily="18" charset="0"/>
              </a:rPr>
              <a:t>Продвижение локального бизнеса на картах в 2024 году</a:t>
            </a:r>
            <a:endParaRPr lang="en-US" sz="6000" b="1" dirty="0">
              <a:solidFill>
                <a:schemeClr val="bg1"/>
              </a:solidFill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C6681-266A-3926-BA7B-0F3A9276A3B7}"/>
              </a:ext>
            </a:extLst>
          </p:cNvPr>
          <p:cNvSpPr txBox="1"/>
          <p:nvPr/>
        </p:nvSpPr>
        <p:spPr>
          <a:xfrm>
            <a:off x="4551950" y="5206674"/>
            <a:ext cx="34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>
                <a:latin typeface="Montserrat" pitchFamily="2" charset="0"/>
              </a:rPr>
              <a:t>Андриишин</a:t>
            </a:r>
            <a:r>
              <a:rPr lang="ru-RU" sz="1800" dirty="0">
                <a:latin typeface="Montserrat" pitchFamily="2" charset="0"/>
              </a:rPr>
              <a:t> Глеб, </a:t>
            </a:r>
            <a:r>
              <a:rPr lang="en-US" sz="1800" dirty="0" err="1">
                <a:latin typeface="Montserrat" pitchFamily="2" charset="0"/>
              </a:rPr>
              <a:t>Gleb</a:t>
            </a:r>
            <a:r>
              <a:rPr lang="ru-RU" sz="1800" dirty="0">
                <a:latin typeface="Montserrat" pitchFamily="2" charset="0"/>
              </a:rPr>
              <a:t> </a:t>
            </a:r>
            <a:r>
              <a:rPr lang="en-US" sz="1800" dirty="0">
                <a:latin typeface="Montserrat" pitchFamily="2" charset="0"/>
              </a:rPr>
              <a:t>SEO</a:t>
            </a:r>
            <a:endParaRPr lang="ru-RU" sz="1800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C70E1-F1F4-FF1C-427A-5F51C43DC2FE}"/>
              </a:ext>
            </a:extLst>
          </p:cNvPr>
          <p:cNvSpPr txBox="1"/>
          <p:nvPr/>
        </p:nvSpPr>
        <p:spPr>
          <a:xfrm>
            <a:off x="261258" y="4277288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IBM Plex Sans Medium" panose="020B0503050203000203" pitchFamily="34" charset="0"/>
                <a:cs typeface="Heebo" pitchFamily="2" charset="-79"/>
              </a:rPr>
              <a:t>@</a:t>
            </a:r>
            <a:r>
              <a:rPr lang="en-US" sz="1000" i="1" dirty="0" err="1">
                <a:latin typeface="IBM Plex Sans Medium" panose="020B0503050203000203" pitchFamily="34" charset="0"/>
                <a:cs typeface="Heebo" pitchFamily="2" charset="-79"/>
              </a:rPr>
              <a:t>GlebSEO</a:t>
            </a:r>
            <a:endParaRPr lang="en-US" sz="1000" i="1" dirty="0">
              <a:latin typeface="IBM Plex Sans Medium" panose="020B0503050203000203" pitchFamily="34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0EDA5-AA0E-9DE1-0D5A-80B140007B9C}"/>
              </a:ext>
            </a:extLst>
          </p:cNvPr>
          <p:cNvGrpSpPr/>
          <p:nvPr/>
        </p:nvGrpSpPr>
        <p:grpSpPr>
          <a:xfrm>
            <a:off x="9349192" y="540387"/>
            <a:ext cx="652474" cy="373136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17BE5B7-73D8-52A5-93DB-6CB929CDB4D6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3CD15D1-0EC8-1987-38F0-7EFF6FA49CA8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E0067E8-419C-2CF4-7AE4-1E433008AA40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BFC0E06-51C9-47DE-F097-F0DC18CC3A19}"/>
              </a:ext>
            </a:extLst>
          </p:cNvPr>
          <p:cNvSpPr/>
          <p:nvPr/>
        </p:nvSpPr>
        <p:spPr>
          <a:xfrm>
            <a:off x="11429106" y="4268939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AD9EF1-0D63-64CC-682B-D151E8D1B2DA}"/>
              </a:ext>
            </a:extLst>
          </p:cNvPr>
          <p:cNvSpPr/>
          <p:nvPr/>
        </p:nvSpPr>
        <p:spPr>
          <a:xfrm>
            <a:off x="11254477" y="4277288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EDE436-C664-25AA-4872-FF164BDBD932}"/>
              </a:ext>
            </a:extLst>
          </p:cNvPr>
          <p:cNvGrpSpPr/>
          <p:nvPr/>
        </p:nvGrpSpPr>
        <p:grpSpPr>
          <a:xfrm>
            <a:off x="3999832" y="5175344"/>
            <a:ext cx="434947" cy="434947"/>
            <a:chOff x="6091235" y="5910188"/>
            <a:chExt cx="434947" cy="4349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95F229-852D-701A-698A-9686649023DE}"/>
                </a:ext>
              </a:extLst>
            </p:cNvPr>
            <p:cNvSpPr/>
            <p:nvPr/>
          </p:nvSpPr>
          <p:spPr>
            <a:xfrm>
              <a:off x="6091235" y="5910188"/>
              <a:ext cx="434947" cy="434947"/>
            </a:xfrm>
            <a:prstGeom prst="ellipse">
              <a:avLst/>
            </a:prstGeom>
            <a:solidFill>
              <a:srgbClr val="1211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7C8321AF-1F9F-B9DE-A9F7-F74CEF74D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227428" y="6013361"/>
              <a:ext cx="203200" cy="2286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FB3DA3-75EE-0CE3-BC4C-20857A0B453F}"/>
              </a:ext>
            </a:extLst>
          </p:cNvPr>
          <p:cNvGrpSpPr/>
          <p:nvPr/>
        </p:nvGrpSpPr>
        <p:grpSpPr>
          <a:xfrm>
            <a:off x="1816054" y="5693226"/>
            <a:ext cx="840473" cy="782347"/>
            <a:chOff x="1949508" y="5453221"/>
            <a:chExt cx="840473" cy="782347"/>
          </a:xfrm>
          <a:solidFill>
            <a:srgbClr val="3644FF"/>
          </a:solidFill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612C3B3-C5EB-C006-2F36-A56EA7240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949508" y="5537068"/>
              <a:ext cx="698500" cy="6985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305C47-38FF-5A91-097B-50D6A6388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356884" y="5453221"/>
              <a:ext cx="433097" cy="433097"/>
            </a:xfrm>
            <a:prstGeom prst="rect">
              <a:avLst/>
            </a:prstGeom>
          </p:spPr>
        </p:pic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2A90C4-CDF7-B77A-645B-F8725001DC79}"/>
              </a:ext>
            </a:extLst>
          </p:cNvPr>
          <p:cNvSpPr/>
          <p:nvPr/>
        </p:nvSpPr>
        <p:spPr>
          <a:xfrm>
            <a:off x="3659629" y="3844906"/>
            <a:ext cx="4911715" cy="783781"/>
          </a:xfrm>
          <a:prstGeom prst="roundRect">
            <a:avLst>
              <a:gd name="adj" fmla="val 50000"/>
            </a:avLst>
          </a:pr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121113"/>
                </a:solidFill>
                <a:latin typeface="Montserrat" pitchFamily="2" charset="0"/>
              </a:rPr>
              <a:t>Как продвигать </a:t>
            </a:r>
            <a:r>
              <a:rPr lang="ru-RU" sz="2400" b="1" dirty="0" smtClean="0">
                <a:solidFill>
                  <a:srgbClr val="121113"/>
                </a:solidFill>
                <a:latin typeface="Montserrat" pitchFamily="2" charset="0"/>
              </a:rPr>
              <a:t>бизнес на картах</a:t>
            </a:r>
            <a:endParaRPr lang="en-US" sz="2400" dirty="0">
              <a:solidFill>
                <a:srgbClr val="121113"/>
              </a:solidFill>
              <a:latin typeface="Montserrat" pitchFamily="2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23F4DA6-A043-7D8A-B365-155057409FCD}"/>
              </a:ext>
            </a:extLst>
          </p:cNvPr>
          <p:cNvGrpSpPr/>
          <p:nvPr/>
        </p:nvGrpSpPr>
        <p:grpSpPr>
          <a:xfrm>
            <a:off x="438873" y="128621"/>
            <a:ext cx="3325036" cy="1110962"/>
            <a:chOff x="2573432" y="7707086"/>
            <a:chExt cx="7424788" cy="248077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E454EE8-2BD6-A055-1A6C-FA7F2518C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415" r="18824"/>
            <a:stretch/>
          </p:blipFill>
          <p:spPr>
            <a:xfrm>
              <a:off x="2573432" y="8490856"/>
              <a:ext cx="6309311" cy="1697003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7728688-6F7B-C885-5899-3279228FB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186" t="20205" r="3991"/>
            <a:stretch/>
          </p:blipFill>
          <p:spPr>
            <a:xfrm>
              <a:off x="8846099" y="7707086"/>
              <a:ext cx="1152121" cy="24807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E7299F6-F80A-8B2C-77D5-D5581EDC642A}"/>
              </a:ext>
            </a:extLst>
          </p:cNvPr>
          <p:cNvGrpSpPr/>
          <p:nvPr/>
        </p:nvGrpSpPr>
        <p:grpSpPr>
          <a:xfrm>
            <a:off x="10461957" y="369164"/>
            <a:ext cx="1175875" cy="715584"/>
            <a:chOff x="557445" y="3046763"/>
            <a:chExt cx="1334835" cy="812320"/>
          </a:xfrm>
        </p:grpSpPr>
        <p:sp>
          <p:nvSpPr>
            <p:cNvPr id="34" name="Oval 16">
              <a:extLst>
                <a:ext uri="{FF2B5EF4-FFF2-40B4-BE49-F238E27FC236}">
                  <a16:creationId xmlns:a16="http://schemas.microsoft.com/office/drawing/2014/main" id="{FE104291-BD08-BB3B-DFCD-EFBAA5E5E33F}"/>
                </a:ext>
              </a:extLst>
            </p:cNvPr>
            <p:cNvSpPr/>
            <p:nvPr/>
          </p:nvSpPr>
          <p:spPr>
            <a:xfrm>
              <a:off x="557445" y="3046763"/>
              <a:ext cx="812320" cy="812320"/>
            </a:xfrm>
            <a:prstGeom prst="ellipse">
              <a:avLst/>
            </a:prstGeom>
            <a:solidFill>
              <a:srgbClr val="3644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346B4628-8E42-6239-D895-BFB4E010E2BB}"/>
                </a:ext>
              </a:extLst>
            </p:cNvPr>
            <p:cNvSpPr/>
            <p:nvPr/>
          </p:nvSpPr>
          <p:spPr>
            <a:xfrm>
              <a:off x="1079960" y="3046763"/>
              <a:ext cx="812320" cy="81232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211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D788DFAA-9E2D-3537-1245-9F36ADEE6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232829" y="3187456"/>
              <a:ext cx="530934" cy="530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96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F65EF-BD98-D753-5DE6-B2558931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5C83C4F-C950-54B1-FC2F-281716044F45}"/>
              </a:ext>
            </a:extLst>
          </p:cNvPr>
          <p:cNvSpPr/>
          <p:nvPr/>
        </p:nvSpPr>
        <p:spPr>
          <a:xfrm>
            <a:off x="1" y="628168"/>
            <a:ext cx="8229600" cy="3197742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4F0E6-CD14-E4A5-7BCC-E9FFF5AB0B5E}"/>
              </a:ext>
            </a:extLst>
          </p:cNvPr>
          <p:cNvSpPr txBox="1"/>
          <p:nvPr/>
        </p:nvSpPr>
        <p:spPr>
          <a:xfrm>
            <a:off x="783962" y="1375340"/>
            <a:ext cx="6837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Montserrat" pitchFamily="2" charset="0"/>
              </a:rPr>
              <a:t>Яндекс Бизнес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45304-3B89-1458-A746-21AD7944F0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9537-BE73-BAEE-167B-0E3B47E99B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A84DAA-B068-0428-7F04-3BE311A272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AD6FF2-831D-4F15-76F9-780F4601026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48B5AC8-48B9-DF64-F2E5-494039719E2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EE9F19-DAFB-3FB3-1070-ED952624921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10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9D4CB1-828C-485F-C657-6C65C5457FD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E435D29-0FB3-71E4-D96C-EBB4034E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616007" y="3232038"/>
            <a:ext cx="483962" cy="39392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5BB23F-68CF-D529-A805-431E1832412F}"/>
              </a:ext>
            </a:extLst>
          </p:cNvPr>
          <p:cNvSpPr/>
          <p:nvPr/>
        </p:nvSpPr>
        <p:spPr>
          <a:xfrm>
            <a:off x="2570375" y="3101084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6D8A2A8-2917-2E83-79B8-ABBC122C1769}"/>
              </a:ext>
            </a:extLst>
          </p:cNvPr>
          <p:cNvSpPr/>
          <p:nvPr/>
        </p:nvSpPr>
        <p:spPr>
          <a:xfrm rot="5400000">
            <a:off x="-244613" y="1100119"/>
            <a:ext cx="1114343" cy="625118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C1848C81-33D3-CE22-B853-B3C32E282313}"/>
              </a:ext>
            </a:extLst>
          </p:cNvPr>
          <p:cNvSpPr txBox="1">
            <a:spLocks/>
          </p:cNvSpPr>
          <p:nvPr/>
        </p:nvSpPr>
        <p:spPr>
          <a:xfrm>
            <a:off x="504273" y="4194481"/>
            <a:ext cx="5619436" cy="29282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Получение галочки верификации +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Рейтинг 5.0 от 20-22 отзывов 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3 рубрики (по </a:t>
            </a:r>
            <a:r>
              <a:rPr lang="ru-RU" sz="2000" dirty="0" smtClean="0">
                <a:latin typeface="TT Interphases" panose="02000503020000020004" pitchFamily="2" charset="0"/>
              </a:rPr>
              <a:t>возможности), можно и больше +</a:t>
            </a:r>
            <a:endParaRPr lang="ru-RU" sz="2000" dirty="0">
              <a:latin typeface="TT Interphases" panose="02000503020000020004" pitchFamily="2" charset="0"/>
            </a:endParaRP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Фото от 5 в каждый раздел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Новостной раздел (рег. ведение)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26D16B-B432-37BA-0032-96B0D95FB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4063196"/>
            <a:ext cx="530235" cy="497095"/>
          </a:xfrm>
          <a:prstGeom prst="ellipse">
            <a:avLst/>
          </a:prstGeom>
        </p:spPr>
      </p:pic>
      <p:sp>
        <p:nvSpPr>
          <p:cNvPr id="18" name="Текст 2">
            <a:extLst>
              <a:ext uri="{FF2B5EF4-FFF2-40B4-BE49-F238E27FC236}">
                <a16:creationId xmlns:a16="http://schemas.microsoft.com/office/drawing/2014/main" id="{987FF513-BE9A-A9FB-0F5E-605204E810F6}"/>
              </a:ext>
            </a:extLst>
          </p:cNvPr>
          <p:cNvSpPr txBox="1">
            <a:spLocks/>
          </p:cNvSpPr>
          <p:nvPr/>
        </p:nvSpPr>
        <p:spPr>
          <a:xfrm>
            <a:off x="6456838" y="4194482"/>
            <a:ext cx="5485818" cy="2473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Ключи в товары и услуги </a:t>
            </a:r>
            <a:r>
              <a:rPr lang="ru-RU" sz="2000" dirty="0" smtClean="0">
                <a:latin typeface="TT Interphases" panose="02000503020000020004" pitchFamily="2" charset="0"/>
              </a:rPr>
              <a:t> +</a:t>
            </a:r>
            <a:r>
              <a:rPr lang="ru-RU" sz="2000" dirty="0">
                <a:latin typeface="TT Interphases" panose="02000503020000020004" pitchFamily="2" charset="0"/>
              </a:rPr>
              <a:t/>
            </a:r>
            <a:br>
              <a:rPr lang="ru-RU" sz="2000" dirty="0">
                <a:latin typeface="TT Interphases" panose="02000503020000020004" pitchFamily="2" charset="0"/>
              </a:rPr>
            </a:br>
            <a:r>
              <a:rPr lang="ru-RU" sz="2000" dirty="0">
                <a:latin typeface="TT Interphases" panose="02000503020000020004" pitchFamily="2" charset="0"/>
              </a:rPr>
              <a:t>  </a:t>
            </a:r>
            <a:r>
              <a:rPr lang="ru-RU" sz="1800" i="1" dirty="0">
                <a:latin typeface="TT Interphases Thin" panose="02000503020000020004" pitchFamily="2" charset="0"/>
              </a:rPr>
              <a:t>(пишем без сокращений и в одном виде)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Истории </a:t>
            </a:r>
            <a:r>
              <a:rPr lang="ru-RU" sz="2000" dirty="0" smtClean="0">
                <a:latin typeface="TT Interphases" panose="02000503020000020004" pitchFamily="2" charset="0"/>
              </a:rPr>
              <a:t>+</a:t>
            </a:r>
            <a:endParaRPr lang="ru-RU" sz="2000" dirty="0">
              <a:latin typeface="TT Interphases" panose="02000503020000020004" pitchFamily="2" charset="0"/>
            </a:endParaRP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Ключи в отзывы 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Перелинковка с </a:t>
            </a:r>
            <a:r>
              <a:rPr lang="ru-RU" sz="2000" dirty="0" smtClean="0">
                <a:latin typeface="TT Interphases" panose="02000503020000020004" pitchFamily="2" charset="0"/>
              </a:rPr>
              <a:t>сайтом +</a:t>
            </a:r>
            <a:endParaRPr lang="ru-RU" sz="2000" dirty="0">
              <a:latin typeface="TT Interphases" panose="02000503020000020004" pitchFamily="2" charset="0"/>
            </a:endParaRP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Реклама </a:t>
            </a:r>
          </a:p>
        </p:txBody>
      </p:sp>
    </p:spTree>
    <p:extLst>
      <p:ext uri="{BB962C8B-B14F-4D97-AF65-F5344CB8AC3E}">
        <p14:creationId xmlns:p14="http://schemas.microsoft.com/office/powerpoint/2010/main" val="297159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F65EF-BD98-D753-5DE6-B2558931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5C83C4F-C950-54B1-FC2F-281716044F45}"/>
              </a:ext>
            </a:extLst>
          </p:cNvPr>
          <p:cNvSpPr/>
          <p:nvPr/>
        </p:nvSpPr>
        <p:spPr>
          <a:xfrm>
            <a:off x="1" y="628168"/>
            <a:ext cx="8229600" cy="3197742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4F0E6-CD14-E4A5-7BCC-E9FFF5AB0B5E}"/>
              </a:ext>
            </a:extLst>
          </p:cNvPr>
          <p:cNvSpPr txBox="1"/>
          <p:nvPr/>
        </p:nvSpPr>
        <p:spPr>
          <a:xfrm>
            <a:off x="504273" y="949848"/>
            <a:ext cx="6724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ontserrat" pitchFamily="2" charset="0"/>
              </a:rPr>
              <a:t>Галочка верификации</a:t>
            </a:r>
            <a:endParaRPr lang="ru-RU" sz="54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45304-3B89-1458-A746-21AD7944F0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9537-BE73-BAEE-167B-0E3B47E99B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A84DAA-B068-0428-7F04-3BE311A272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AD6FF2-831D-4F15-76F9-780F4601026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48B5AC8-48B9-DF64-F2E5-494039719E2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EE9F19-DAFB-3FB3-1070-ED952624921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11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9D4CB1-828C-485F-C657-6C65C5457FD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E435D29-0FB3-71E4-D96C-EBB4034E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616007" y="3232038"/>
            <a:ext cx="483962" cy="39392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5BB23F-68CF-D529-A805-431E1832412F}"/>
              </a:ext>
            </a:extLst>
          </p:cNvPr>
          <p:cNvSpPr/>
          <p:nvPr/>
        </p:nvSpPr>
        <p:spPr>
          <a:xfrm>
            <a:off x="2570375" y="3101084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6D8A2A8-2917-2E83-79B8-ABBC122C1769}"/>
              </a:ext>
            </a:extLst>
          </p:cNvPr>
          <p:cNvSpPr/>
          <p:nvPr/>
        </p:nvSpPr>
        <p:spPr>
          <a:xfrm rot="5400000">
            <a:off x="-244613" y="1100119"/>
            <a:ext cx="1114343" cy="625118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075" y="3575233"/>
            <a:ext cx="2676899" cy="3077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135" y="715090"/>
            <a:ext cx="3407341" cy="60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5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F65EF-BD98-D753-5DE6-B2558931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5C83C4F-C950-54B1-FC2F-281716044F45}"/>
              </a:ext>
            </a:extLst>
          </p:cNvPr>
          <p:cNvSpPr/>
          <p:nvPr/>
        </p:nvSpPr>
        <p:spPr>
          <a:xfrm>
            <a:off x="1" y="628168"/>
            <a:ext cx="7547607" cy="2586087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4F0E6-CD14-E4A5-7BCC-E9FFF5AB0B5E}"/>
              </a:ext>
            </a:extLst>
          </p:cNvPr>
          <p:cNvSpPr txBox="1"/>
          <p:nvPr/>
        </p:nvSpPr>
        <p:spPr>
          <a:xfrm>
            <a:off x="0" y="1055474"/>
            <a:ext cx="695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tserrat" pitchFamily="2" charset="0"/>
              </a:rPr>
              <a:t>3 рубрики</a:t>
            </a:r>
            <a:endParaRPr lang="ru-RU" sz="6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45304-3B89-1458-A746-21AD7944F0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9537-BE73-BAEE-167B-0E3B47E99B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A84DAA-B068-0428-7F04-3BE311A272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AD6FF2-831D-4F15-76F9-780F4601026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48B5AC8-48B9-DF64-F2E5-494039719E2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EE9F19-DAFB-3FB3-1070-ED952624921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12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9D4CB1-828C-485F-C657-6C65C5457FD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E435D29-0FB3-71E4-D96C-EBB4034E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616007" y="3232038"/>
            <a:ext cx="483962" cy="39392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5BB23F-68CF-D529-A805-431E1832412F}"/>
              </a:ext>
            </a:extLst>
          </p:cNvPr>
          <p:cNvSpPr/>
          <p:nvPr/>
        </p:nvSpPr>
        <p:spPr>
          <a:xfrm>
            <a:off x="2292537" y="2599552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6D8A2A8-2917-2E83-79B8-ABBC122C1769}"/>
              </a:ext>
            </a:extLst>
          </p:cNvPr>
          <p:cNvSpPr/>
          <p:nvPr/>
        </p:nvSpPr>
        <p:spPr>
          <a:xfrm rot="5400000">
            <a:off x="-244613" y="1100119"/>
            <a:ext cx="1114343" cy="625118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3284107"/>
            <a:ext cx="6334106" cy="3390455"/>
          </a:xfrm>
          <a:prstGeom prst="rect">
            <a:avLst/>
          </a:prstGeom>
        </p:spPr>
      </p:pic>
      <p:sp>
        <p:nvSpPr>
          <p:cNvPr id="20" name="Текст 2">
            <a:extLst>
              <a:ext uri="{FF2B5EF4-FFF2-40B4-BE49-F238E27FC236}">
                <a16:creationId xmlns:a16="http://schemas.microsoft.com/office/drawing/2014/main" id="{987FF513-BE9A-A9FB-0F5E-605204E810F6}"/>
              </a:ext>
            </a:extLst>
          </p:cNvPr>
          <p:cNvSpPr txBox="1">
            <a:spLocks/>
          </p:cNvSpPr>
          <p:nvPr/>
        </p:nvSpPr>
        <p:spPr>
          <a:xfrm>
            <a:off x="8034907" y="628168"/>
            <a:ext cx="5485818" cy="21587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    </a:t>
            </a:r>
            <a:r>
              <a:rPr lang="ru-RU" sz="2400" b="1" i="1" dirty="0" smtClean="0">
                <a:latin typeface="TT Interphases" panose="02000503020000020004" pitchFamily="2" charset="0"/>
              </a:rPr>
              <a:t>Больше рубрик:</a:t>
            </a:r>
          </a:p>
          <a:p>
            <a:pPr marL="0" indent="0">
              <a:buSzPct val="90000"/>
              <a:buNone/>
            </a:pPr>
            <a:endParaRPr lang="ru-RU" sz="2400" b="1" i="1" dirty="0" smtClean="0">
              <a:latin typeface="TT Interphases Thin" panose="02000503020000020004" pitchFamily="2" charset="0"/>
            </a:endParaRP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</a:t>
            </a:r>
            <a:r>
              <a:rPr lang="ru-RU" sz="2000" dirty="0" smtClean="0">
                <a:latin typeface="TT Interphases" panose="02000503020000020004" pitchFamily="2" charset="0"/>
              </a:rPr>
              <a:t>Пишем отзыв </a:t>
            </a:r>
            <a:endParaRPr lang="ru-RU" sz="2000" dirty="0">
              <a:latin typeface="TT Interphases" panose="02000503020000020004" pitchFamily="2" charset="0"/>
            </a:endParaRP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 smtClean="0">
                <a:latin typeface="TT Interphases" panose="02000503020000020004" pitchFamily="2" charset="0"/>
              </a:rPr>
              <a:t>  Пишем в поддержку</a:t>
            </a:r>
            <a:endParaRPr lang="ru-RU" sz="2000" dirty="0">
              <a:latin typeface="TT Interphases" panose="02000503020000020004" pitchFamily="2" charset="0"/>
            </a:endParaRPr>
          </a:p>
          <a:p>
            <a:pPr marL="0" indent="0">
              <a:buSzPct val="90000"/>
              <a:buNone/>
            </a:pPr>
            <a:endParaRPr lang="ru-RU" sz="2000" dirty="0">
              <a:latin typeface="TT Interphas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43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F65EF-BD98-D753-5DE6-B2558931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5C83C4F-C950-54B1-FC2F-281716044F45}"/>
              </a:ext>
            </a:extLst>
          </p:cNvPr>
          <p:cNvSpPr/>
          <p:nvPr/>
        </p:nvSpPr>
        <p:spPr>
          <a:xfrm>
            <a:off x="1" y="628168"/>
            <a:ext cx="7547607" cy="2586087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4F0E6-CD14-E4A5-7BCC-E9FFF5AB0B5E}"/>
              </a:ext>
            </a:extLst>
          </p:cNvPr>
          <p:cNvSpPr txBox="1"/>
          <p:nvPr/>
        </p:nvSpPr>
        <p:spPr>
          <a:xfrm>
            <a:off x="0" y="1055474"/>
            <a:ext cx="695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tserrat" pitchFamily="2" charset="0"/>
              </a:rPr>
              <a:t>Истории </a:t>
            </a:r>
            <a:endParaRPr lang="ru-RU" sz="6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45304-3B89-1458-A746-21AD7944F0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9537-BE73-BAEE-167B-0E3B47E99B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A84DAA-B068-0428-7F04-3BE311A272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AD6FF2-831D-4F15-76F9-780F4601026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48B5AC8-48B9-DF64-F2E5-494039719E2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EE9F19-DAFB-3FB3-1070-ED952624921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13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9D4CB1-828C-485F-C657-6C65C5457FD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E435D29-0FB3-71E4-D96C-EBB4034E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616007" y="3232038"/>
            <a:ext cx="483962" cy="39392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5BB23F-68CF-D529-A805-431E1832412F}"/>
              </a:ext>
            </a:extLst>
          </p:cNvPr>
          <p:cNvSpPr/>
          <p:nvPr/>
        </p:nvSpPr>
        <p:spPr>
          <a:xfrm>
            <a:off x="2292537" y="2599552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6D8A2A8-2917-2E83-79B8-ABBC122C1769}"/>
              </a:ext>
            </a:extLst>
          </p:cNvPr>
          <p:cNvSpPr/>
          <p:nvPr/>
        </p:nvSpPr>
        <p:spPr>
          <a:xfrm rot="5400000">
            <a:off x="-244613" y="1100119"/>
            <a:ext cx="1114343" cy="625118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987FF513-BE9A-A9FB-0F5E-605204E810F6}"/>
              </a:ext>
            </a:extLst>
          </p:cNvPr>
          <p:cNvSpPr txBox="1">
            <a:spLocks/>
          </p:cNvSpPr>
          <p:nvPr/>
        </p:nvSpPr>
        <p:spPr>
          <a:xfrm>
            <a:off x="261258" y="3899635"/>
            <a:ext cx="4988023" cy="2243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ru-RU" b="1" i="1" dirty="0" smtClean="0">
                <a:latin typeface="TT Interphases" panose="02000503020000020004" pitchFamily="2" charset="0"/>
              </a:rPr>
              <a:t>Не социальные сети!</a:t>
            </a:r>
          </a:p>
          <a:p>
            <a:pPr marL="0" indent="0">
              <a:buSzPct val="90000"/>
              <a:buNone/>
            </a:pPr>
            <a:r>
              <a:rPr lang="ru-RU" i="1" dirty="0" smtClean="0">
                <a:latin typeface="TT Interphases Thin" panose="02000503020000020004" pitchFamily="2" charset="0"/>
              </a:rPr>
              <a:t>Не участвуют в ранжировании!</a:t>
            </a:r>
          </a:p>
          <a:p>
            <a:pPr marL="0" indent="0">
              <a:buSzPct val="90000"/>
              <a:buNone/>
            </a:pPr>
            <a:r>
              <a:rPr lang="ru-RU" i="1" dirty="0" smtClean="0">
                <a:latin typeface="TT Interphases Thin" panose="02000503020000020004" pitchFamily="2" charset="0"/>
              </a:rPr>
              <a:t>Грузятся через карты!</a:t>
            </a:r>
          </a:p>
          <a:p>
            <a:pPr marL="0" indent="0">
              <a:buSzPct val="90000"/>
              <a:buNone/>
            </a:pPr>
            <a:endParaRPr lang="ru-RU" sz="2000" dirty="0">
              <a:latin typeface="TT Interphases" panose="0200050302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177" y="3899635"/>
            <a:ext cx="6848704" cy="17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F65EF-BD98-D753-5DE6-B2558931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5C83C4F-C950-54B1-FC2F-281716044F45}"/>
              </a:ext>
            </a:extLst>
          </p:cNvPr>
          <p:cNvSpPr/>
          <p:nvPr/>
        </p:nvSpPr>
        <p:spPr>
          <a:xfrm>
            <a:off x="1" y="628168"/>
            <a:ext cx="7547607" cy="2586087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4F0E6-CD14-E4A5-7BCC-E9FFF5AB0B5E}"/>
              </a:ext>
            </a:extLst>
          </p:cNvPr>
          <p:cNvSpPr txBox="1"/>
          <p:nvPr/>
        </p:nvSpPr>
        <p:spPr>
          <a:xfrm>
            <a:off x="0" y="1055474"/>
            <a:ext cx="695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Montserrat" pitchFamily="2" charset="0"/>
              </a:rPr>
              <a:t>Истории </a:t>
            </a:r>
            <a:endParaRPr lang="ru-RU" sz="6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45304-3B89-1458-A746-21AD7944F0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9537-BE73-BAEE-167B-0E3B47E99B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A84DAA-B068-0428-7F04-3BE311A272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AD6FF2-831D-4F15-76F9-780F4601026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48B5AC8-48B9-DF64-F2E5-494039719E2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EE9F19-DAFB-3FB3-1070-ED952624921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14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9D4CB1-828C-485F-C657-6C65C5457FD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E435D29-0FB3-71E4-D96C-EBB4034E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616007" y="3232038"/>
            <a:ext cx="483962" cy="39392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5BB23F-68CF-D529-A805-431E1832412F}"/>
              </a:ext>
            </a:extLst>
          </p:cNvPr>
          <p:cNvSpPr/>
          <p:nvPr/>
        </p:nvSpPr>
        <p:spPr>
          <a:xfrm>
            <a:off x="2292537" y="2599552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6D8A2A8-2917-2E83-79B8-ABBC122C1769}"/>
              </a:ext>
            </a:extLst>
          </p:cNvPr>
          <p:cNvSpPr/>
          <p:nvPr/>
        </p:nvSpPr>
        <p:spPr>
          <a:xfrm rot="5400000">
            <a:off x="-244613" y="1100119"/>
            <a:ext cx="1114343" cy="625118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987FF513-BE9A-A9FB-0F5E-605204E810F6}"/>
              </a:ext>
            </a:extLst>
          </p:cNvPr>
          <p:cNvSpPr txBox="1">
            <a:spLocks/>
          </p:cNvSpPr>
          <p:nvPr/>
        </p:nvSpPr>
        <p:spPr>
          <a:xfrm>
            <a:off x="617439" y="4057196"/>
            <a:ext cx="5485818" cy="22142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 </a:t>
            </a:r>
            <a:r>
              <a:rPr lang="ru-RU" sz="2000" dirty="0" smtClean="0">
                <a:latin typeface="TT Interphases" panose="02000503020000020004" pitchFamily="2" charset="0"/>
              </a:rPr>
              <a:t>Как пройти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Сотрудников (можно сделать кнопку)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Меню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Описание услуг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Примеры работ / до, после</a:t>
            </a:r>
          </a:p>
          <a:p>
            <a:pPr>
              <a:buSzPct val="90000"/>
              <a:buFont typeface="Системный шрифт, обычный"/>
              <a:buChar char="✅"/>
            </a:pPr>
            <a:endParaRPr lang="ru-RU" sz="2000" dirty="0">
              <a:latin typeface="TT Interphases" panose="02000503020000020004" pitchFamily="2" charset="0"/>
            </a:endParaRP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87FF513-BE9A-A9FB-0F5E-605204E810F6}"/>
              </a:ext>
            </a:extLst>
          </p:cNvPr>
          <p:cNvSpPr txBox="1">
            <a:spLocks/>
          </p:cNvSpPr>
          <p:nvPr/>
        </p:nvSpPr>
        <p:spPr>
          <a:xfrm>
            <a:off x="625118" y="3303926"/>
            <a:ext cx="2341560" cy="486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90000"/>
              <a:buNone/>
            </a:pPr>
            <a:r>
              <a:rPr lang="ru-RU" b="1" i="1" dirty="0" smtClean="0">
                <a:latin typeface="TT Interphases" panose="02000503020000020004" pitchFamily="2" charset="0"/>
              </a:rPr>
              <a:t>ПУБЛИКУЕМ:</a:t>
            </a:r>
            <a:endParaRPr lang="ru-RU" i="1" dirty="0" smtClean="0">
              <a:latin typeface="TT Interphases Thin" panose="02000503020000020004" pitchFamily="2" charset="0"/>
            </a:endParaRPr>
          </a:p>
          <a:p>
            <a:pPr marL="0" indent="0">
              <a:buSzPct val="90000"/>
              <a:buNone/>
            </a:pPr>
            <a:endParaRPr lang="ru-RU" sz="2000" dirty="0">
              <a:latin typeface="TT Interphases" panose="0200050302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269" y="829988"/>
            <a:ext cx="3251208" cy="1978145"/>
          </a:xfrm>
          <a:prstGeom prst="rect">
            <a:avLst/>
          </a:prstGeom>
        </p:spPr>
      </p:pic>
      <p:sp>
        <p:nvSpPr>
          <p:cNvPr id="21" name="Текст 2">
            <a:extLst>
              <a:ext uri="{FF2B5EF4-FFF2-40B4-BE49-F238E27FC236}">
                <a16:creationId xmlns:a16="http://schemas.microsoft.com/office/drawing/2014/main" id="{987FF513-BE9A-A9FB-0F5E-605204E810F6}"/>
              </a:ext>
            </a:extLst>
          </p:cNvPr>
          <p:cNvSpPr txBox="1">
            <a:spLocks/>
          </p:cNvSpPr>
          <p:nvPr/>
        </p:nvSpPr>
        <p:spPr>
          <a:xfrm>
            <a:off x="6456838" y="4063109"/>
            <a:ext cx="5485818" cy="2236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 smtClean="0">
                <a:latin typeface="TT Interphases" panose="02000503020000020004" pitchFamily="2" charset="0"/>
              </a:rPr>
              <a:t>   Специальные предложения / акции и скидки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 Оборудование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 Отзывы с 2 ГИС </a:t>
            </a:r>
          </a:p>
          <a:p>
            <a:pPr>
              <a:buSzPct val="90000"/>
              <a:buFont typeface="Системный шрифт, обычный"/>
              <a:buChar char="✅"/>
            </a:pP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  Награды и дипломы</a:t>
            </a:r>
          </a:p>
          <a:p>
            <a:pPr marL="0" indent="0">
              <a:buSzPct val="90000"/>
              <a:buNone/>
            </a:pPr>
            <a:r>
              <a:rPr lang="ru-RU" sz="2000" b="1" dirty="0" smtClean="0">
                <a:latin typeface="TT Interphases" panose="02000503020000020004" pitchFamily="2" charset="0"/>
              </a:rPr>
              <a:t>        ИСТОРИИ ВЕЧНЫЕ!!!</a:t>
            </a:r>
          </a:p>
          <a:p>
            <a:pPr>
              <a:buSzPct val="90000"/>
              <a:buFont typeface="Системный шрифт, обычный"/>
              <a:buChar char="✅"/>
            </a:pPr>
            <a:endParaRPr lang="ru-RU" sz="2000" dirty="0">
              <a:latin typeface="TT Interphas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4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F65EF-BD98-D753-5DE6-B25589319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E5C83C4F-C950-54B1-FC2F-281716044F45}"/>
              </a:ext>
            </a:extLst>
          </p:cNvPr>
          <p:cNvSpPr/>
          <p:nvPr/>
        </p:nvSpPr>
        <p:spPr>
          <a:xfrm>
            <a:off x="1" y="628168"/>
            <a:ext cx="6002837" cy="1265287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4F0E6-CD14-E4A5-7BCC-E9FFF5AB0B5E}"/>
              </a:ext>
            </a:extLst>
          </p:cNvPr>
          <p:cNvSpPr txBox="1"/>
          <p:nvPr/>
        </p:nvSpPr>
        <p:spPr>
          <a:xfrm>
            <a:off x="211176" y="780020"/>
            <a:ext cx="551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itchFamily="2" charset="0"/>
              </a:rPr>
              <a:t>Перелинковка </a:t>
            </a:r>
            <a:endParaRPr lang="ru-RU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F45304-3B89-1458-A746-21AD7944F0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B69537-BE73-BAEE-167B-0E3B47E99B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DA84DAA-B068-0428-7F04-3BE311A272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0AD6FF2-831D-4F15-76F9-780F4601026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48B5AC8-48B9-DF64-F2E5-494039719E2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EEE9F19-DAFB-3FB3-1070-ED952624921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15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9D4CB1-828C-485F-C657-6C65C5457FD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F5BB23F-68CF-D529-A805-431E1832412F}"/>
              </a:ext>
            </a:extLst>
          </p:cNvPr>
          <p:cNvSpPr/>
          <p:nvPr/>
        </p:nvSpPr>
        <p:spPr>
          <a:xfrm>
            <a:off x="1111527" y="1495945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F6D8A2A8-2917-2E83-79B8-ABBC122C1769}"/>
              </a:ext>
            </a:extLst>
          </p:cNvPr>
          <p:cNvSpPr/>
          <p:nvPr/>
        </p:nvSpPr>
        <p:spPr>
          <a:xfrm rot="5400000">
            <a:off x="-244613" y="1100119"/>
            <a:ext cx="1114343" cy="625118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7" y="2441542"/>
            <a:ext cx="11093359" cy="4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5215C0-FFF9-DEFB-2687-6C6624014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D0A46C2-1340-E72A-1806-B76530FD985D}"/>
              </a:ext>
            </a:extLst>
          </p:cNvPr>
          <p:cNvSpPr/>
          <p:nvPr/>
        </p:nvSpPr>
        <p:spPr>
          <a:xfrm>
            <a:off x="0" y="1298811"/>
            <a:ext cx="11809603" cy="4685549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BFD3D-FE6C-567D-9B01-B51EB713A2CA}"/>
              </a:ext>
            </a:extLst>
          </p:cNvPr>
          <p:cNvSpPr txBox="1"/>
          <p:nvPr/>
        </p:nvSpPr>
        <p:spPr>
          <a:xfrm>
            <a:off x="646087" y="1705194"/>
            <a:ext cx="6262243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ru-RU" sz="60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Популярный вопрос</a:t>
            </a:r>
            <a:endParaRPr lang="en-US" sz="6000" b="1" dirty="0">
              <a:solidFill>
                <a:srgbClr val="E1FD7B"/>
              </a:solidFill>
              <a:latin typeface="Montserrat" pitchFamily="2" charset="0"/>
              <a:cs typeface="Archivo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8E71A0-AD9C-1A7F-CD8B-76C33FCA8629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E98FEC-1002-E4A2-5325-6AD601F0F1F5}"/>
              </a:ext>
            </a:extLst>
          </p:cNvPr>
          <p:cNvSpPr txBox="1"/>
          <p:nvPr/>
        </p:nvSpPr>
        <p:spPr>
          <a:xfrm>
            <a:off x="261258" y="190356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вопросики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B71375-957D-14FF-31D6-AA9C5376B2AA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DE1D80F-FC78-47EA-65A3-3F929C4FD268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6656571-2085-F578-BBDF-D995F52C9DA7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985ACB4-3289-FF9A-F399-FC7D9BB2040C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394A4E0-B944-975A-DE12-2A5151401C4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16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FDB4D0-0184-B2FB-40AE-65F242F59657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36B28FB-05B6-DF04-218E-8EB419016584}"/>
              </a:ext>
            </a:extLst>
          </p:cNvPr>
          <p:cNvSpPr/>
          <p:nvPr/>
        </p:nvSpPr>
        <p:spPr>
          <a:xfrm>
            <a:off x="646087" y="4965725"/>
            <a:ext cx="3594133" cy="397307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2A8758B7-2629-6650-9A27-D45C71FA9CF8}"/>
              </a:ext>
            </a:extLst>
          </p:cNvPr>
          <p:cNvSpPr/>
          <p:nvPr/>
        </p:nvSpPr>
        <p:spPr>
          <a:xfrm>
            <a:off x="9872268" y="4050110"/>
            <a:ext cx="1831542" cy="1831231"/>
          </a:xfrm>
          <a:custGeom>
            <a:avLst/>
            <a:gdLst>
              <a:gd name="connsiteX0" fmla="*/ 238112 w 4115410"/>
              <a:gd name="connsiteY0" fmla="*/ 0 h 4114711"/>
              <a:gd name="connsiteX1" fmla="*/ 1790618 w 4115410"/>
              <a:gd name="connsiteY1" fmla="*/ 0 h 4114711"/>
              <a:gd name="connsiteX2" fmla="*/ 2028730 w 4115410"/>
              <a:gd name="connsiteY2" fmla="*/ 238112 h 4114711"/>
              <a:gd name="connsiteX3" fmla="*/ 2028730 w 4115410"/>
              <a:gd name="connsiteY3" fmla="*/ 276384 h 4114711"/>
              <a:gd name="connsiteX4" fmla="*/ 2026887 w 4115410"/>
              <a:gd name="connsiteY4" fmla="*/ 294666 h 4114711"/>
              <a:gd name="connsiteX5" fmla="*/ 2026887 w 4115410"/>
              <a:gd name="connsiteY5" fmla="*/ 1847172 h 4114711"/>
              <a:gd name="connsiteX6" fmla="*/ 2264999 w 4115410"/>
              <a:gd name="connsiteY6" fmla="*/ 2085284 h 4114711"/>
              <a:gd name="connsiteX7" fmla="*/ 2769555 w 4115410"/>
              <a:gd name="connsiteY7" fmla="*/ 2085284 h 4114711"/>
              <a:gd name="connsiteX8" fmla="*/ 2769555 w 4115410"/>
              <a:gd name="connsiteY8" fmla="*/ 2085981 h 4114711"/>
              <a:gd name="connsiteX9" fmla="*/ 3877298 w 4115410"/>
              <a:gd name="connsiteY9" fmla="*/ 2085981 h 4114711"/>
              <a:gd name="connsiteX10" fmla="*/ 4115410 w 4115410"/>
              <a:gd name="connsiteY10" fmla="*/ 2324093 h 4114711"/>
              <a:gd name="connsiteX11" fmla="*/ 4115410 w 4115410"/>
              <a:gd name="connsiteY11" fmla="*/ 3876599 h 4114711"/>
              <a:gd name="connsiteX12" fmla="*/ 3877298 w 4115410"/>
              <a:gd name="connsiteY12" fmla="*/ 4114711 h 4114711"/>
              <a:gd name="connsiteX13" fmla="*/ 2324792 w 4115410"/>
              <a:gd name="connsiteY13" fmla="*/ 4114711 h 4114711"/>
              <a:gd name="connsiteX14" fmla="*/ 2086680 w 4115410"/>
              <a:gd name="connsiteY14" fmla="*/ 3876599 h 4114711"/>
              <a:gd name="connsiteX15" fmla="*/ 2086680 w 4115410"/>
              <a:gd name="connsiteY15" fmla="*/ 3850543 h 4114711"/>
              <a:gd name="connsiteX16" fmla="*/ 2090360 w 4115410"/>
              <a:gd name="connsiteY16" fmla="*/ 3814038 h 4114711"/>
              <a:gd name="connsiteX17" fmla="*/ 2090360 w 4115410"/>
              <a:gd name="connsiteY17" fmla="*/ 2261532 h 4114711"/>
              <a:gd name="connsiteX18" fmla="*/ 1852248 w 4115410"/>
              <a:gd name="connsiteY18" fmla="*/ 2023420 h 4114711"/>
              <a:gd name="connsiteX19" fmla="*/ 299742 w 4115410"/>
              <a:gd name="connsiteY19" fmla="*/ 2023420 h 4114711"/>
              <a:gd name="connsiteX20" fmla="*/ 251754 w 4115410"/>
              <a:gd name="connsiteY20" fmla="*/ 2028258 h 4114711"/>
              <a:gd name="connsiteX21" fmla="*/ 250232 w 4115410"/>
              <a:gd name="connsiteY21" fmla="*/ 2028730 h 4114711"/>
              <a:gd name="connsiteX22" fmla="*/ 238112 w 4115410"/>
              <a:gd name="connsiteY22" fmla="*/ 2028730 h 4114711"/>
              <a:gd name="connsiteX23" fmla="*/ 0 w 4115410"/>
              <a:gd name="connsiteY23" fmla="*/ 1790618 h 4114711"/>
              <a:gd name="connsiteX24" fmla="*/ 0 w 4115410"/>
              <a:gd name="connsiteY24" fmla="*/ 238112 h 4114711"/>
              <a:gd name="connsiteX25" fmla="*/ 238112 w 4115410"/>
              <a:gd name="connsiteY25" fmla="*/ 0 h 41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15410" h="4114711">
                <a:moveTo>
                  <a:pt x="238112" y="0"/>
                </a:moveTo>
                <a:lnTo>
                  <a:pt x="1790618" y="0"/>
                </a:lnTo>
                <a:cubicBezTo>
                  <a:pt x="1922124" y="0"/>
                  <a:pt x="2028730" y="106606"/>
                  <a:pt x="2028730" y="238112"/>
                </a:cubicBezTo>
                <a:lnTo>
                  <a:pt x="2028730" y="276384"/>
                </a:lnTo>
                <a:lnTo>
                  <a:pt x="2026887" y="294666"/>
                </a:lnTo>
                <a:lnTo>
                  <a:pt x="2026887" y="1847172"/>
                </a:lnTo>
                <a:cubicBezTo>
                  <a:pt x="2026887" y="1978678"/>
                  <a:pt x="2133493" y="2085284"/>
                  <a:pt x="2264999" y="2085284"/>
                </a:cubicBezTo>
                <a:lnTo>
                  <a:pt x="2769555" y="2085284"/>
                </a:lnTo>
                <a:lnTo>
                  <a:pt x="2769555" y="2085981"/>
                </a:lnTo>
                <a:lnTo>
                  <a:pt x="3877298" y="2085981"/>
                </a:lnTo>
                <a:cubicBezTo>
                  <a:pt x="4008804" y="2085981"/>
                  <a:pt x="4115410" y="2192587"/>
                  <a:pt x="4115410" y="2324093"/>
                </a:cubicBezTo>
                <a:lnTo>
                  <a:pt x="4115410" y="3876599"/>
                </a:lnTo>
                <a:cubicBezTo>
                  <a:pt x="4115410" y="4008105"/>
                  <a:pt x="4008804" y="4114711"/>
                  <a:pt x="3877298" y="4114711"/>
                </a:cubicBezTo>
                <a:lnTo>
                  <a:pt x="2324792" y="4114711"/>
                </a:lnTo>
                <a:cubicBezTo>
                  <a:pt x="2193286" y="4114711"/>
                  <a:pt x="2086680" y="4008105"/>
                  <a:pt x="2086680" y="3876599"/>
                </a:cubicBezTo>
                <a:lnTo>
                  <a:pt x="2086680" y="3850543"/>
                </a:lnTo>
                <a:lnTo>
                  <a:pt x="2090360" y="3814038"/>
                </a:lnTo>
                <a:lnTo>
                  <a:pt x="2090360" y="2261532"/>
                </a:lnTo>
                <a:cubicBezTo>
                  <a:pt x="2090360" y="2130026"/>
                  <a:pt x="1983754" y="2023420"/>
                  <a:pt x="1852248" y="2023420"/>
                </a:cubicBezTo>
                <a:lnTo>
                  <a:pt x="299742" y="2023420"/>
                </a:lnTo>
                <a:cubicBezTo>
                  <a:pt x="283304" y="2023420"/>
                  <a:pt x="267255" y="2025086"/>
                  <a:pt x="251754" y="2028258"/>
                </a:cubicBezTo>
                <a:lnTo>
                  <a:pt x="250232" y="2028730"/>
                </a:lnTo>
                <a:lnTo>
                  <a:pt x="238112" y="2028730"/>
                </a:lnTo>
                <a:cubicBezTo>
                  <a:pt x="106606" y="2028730"/>
                  <a:pt x="0" y="1922124"/>
                  <a:pt x="0" y="1790618"/>
                </a:cubicBezTo>
                <a:lnTo>
                  <a:pt x="0" y="238112"/>
                </a:lnTo>
                <a:cubicBezTo>
                  <a:pt x="0" y="106606"/>
                  <a:pt x="106606" y="0"/>
                  <a:pt x="23811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9DFDD7-F33D-3DB1-5712-160EB6C86D41}"/>
              </a:ext>
            </a:extLst>
          </p:cNvPr>
          <p:cNvSpPr txBox="1"/>
          <p:nvPr/>
        </p:nvSpPr>
        <p:spPr>
          <a:xfrm>
            <a:off x="8477145" y="1634944"/>
            <a:ext cx="3208736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ru-RU" sz="96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???</a:t>
            </a:r>
            <a:endParaRPr lang="en-US" sz="9600" b="1" dirty="0">
              <a:solidFill>
                <a:srgbClr val="E1FD7B"/>
              </a:solidFill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30" name="Скругленная прямоугольная выноска 29">
            <a:extLst>
              <a:ext uri="{FF2B5EF4-FFF2-40B4-BE49-F238E27FC236}">
                <a16:creationId xmlns:a16="http://schemas.microsoft.com/office/drawing/2014/main" id="{5EF7C80B-874E-F757-68EC-8AD73F6A8FD1}"/>
              </a:ext>
            </a:extLst>
          </p:cNvPr>
          <p:cNvSpPr/>
          <p:nvPr/>
        </p:nvSpPr>
        <p:spPr>
          <a:xfrm>
            <a:off x="4217743" y="2679988"/>
            <a:ext cx="4726332" cy="1999587"/>
          </a:xfrm>
          <a:prstGeom prst="wedgeRoundRectCallout">
            <a:avLst>
              <a:gd name="adj1" fmla="val 35391"/>
              <a:gd name="adj2" fmla="val -793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0DB51-D593-D431-E7A7-66D269FEC015}"/>
              </a:ext>
            </a:extLst>
          </p:cNvPr>
          <p:cNvSpPr txBox="1"/>
          <p:nvPr/>
        </p:nvSpPr>
        <p:spPr>
          <a:xfrm>
            <a:off x="4424139" y="2924011"/>
            <a:ext cx="451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T Interphases" panose="02000503020000020004" pitchFamily="2" charset="0"/>
              </a:rPr>
              <a:t>Почему один отзыв проходит модерацию мгновенно,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а другой «ЗАВИСАЕТ»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на неопределенный срок?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586664D-84DF-4CC7-F12B-4D90E576B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48433" y="5132821"/>
            <a:ext cx="412087" cy="6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3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BCAE89-4F2D-9ED0-1B33-FA89574DADA8}"/>
              </a:ext>
            </a:extLst>
          </p:cNvPr>
          <p:cNvGrpSpPr/>
          <p:nvPr/>
        </p:nvGrpSpPr>
        <p:grpSpPr>
          <a:xfrm rot="4424877">
            <a:off x="766092" y="1692703"/>
            <a:ext cx="5214126" cy="4993133"/>
            <a:chOff x="3664268" y="1980805"/>
            <a:chExt cx="4316577" cy="41336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7B39A00-105F-C4E9-8C9F-DCE8E0E535CC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B4805A-601E-8726-F078-80EC68E4DE74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3FC3D20-130E-39DF-A999-E9E013F8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007730">
            <a:off x="3832546" y="4204676"/>
            <a:ext cx="1570355" cy="950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3914FD-098E-6A7A-727A-11054B6718A9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F65600-204E-90E5-01A6-B9C1E35BA7A9}"/>
              </a:ext>
            </a:extLst>
          </p:cNvPr>
          <p:cNvSpPr txBox="1"/>
          <p:nvPr/>
        </p:nvSpPr>
        <p:spPr>
          <a:xfrm>
            <a:off x="261258" y="190356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профиль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4859B5-DAD7-DEC7-6ADB-B583D76891E2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501DA7A-D914-D5A8-457E-49F15EA1E1F6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A481151-53FA-D2B1-08B4-4504029F638C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B26A812-8D95-B036-BD27-6774E2A05D52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E6A1A45-1034-94B8-45E7-AA4B2127F489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17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F2F7EDC-80F9-3EDA-7CDD-A6C15F026364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086DEE1-4572-094D-F0BF-388C42E87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08762">
            <a:off x="4296871" y="799111"/>
            <a:ext cx="595470" cy="80922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8E8E730-2F89-786F-96B1-84A6B28723FF}"/>
              </a:ext>
            </a:extLst>
          </p:cNvPr>
          <p:cNvSpPr/>
          <p:nvPr/>
        </p:nvSpPr>
        <p:spPr>
          <a:xfrm>
            <a:off x="5200850" y="1063286"/>
            <a:ext cx="5014752" cy="5191019"/>
          </a:xfrm>
          <a:prstGeom prst="roundRect">
            <a:avLst>
              <a:gd name="adj" fmla="val 5370"/>
            </a:avLst>
          </a:prstGeom>
          <a:solidFill>
            <a:srgbClr val="7FC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49938C-56C5-A20A-3AAA-CCA4B3A09221}"/>
              </a:ext>
            </a:extLst>
          </p:cNvPr>
          <p:cNvSpPr/>
          <p:nvPr/>
        </p:nvSpPr>
        <p:spPr>
          <a:xfrm>
            <a:off x="2655466" y="5389016"/>
            <a:ext cx="2885030" cy="1345093"/>
          </a:xfrm>
          <a:prstGeom prst="roundRect">
            <a:avLst>
              <a:gd name="adj" fmla="val 11844"/>
            </a:avLst>
          </a:prstGeom>
          <a:solidFill>
            <a:srgbClr val="121113"/>
          </a:solidFill>
          <a:ln>
            <a:noFill/>
          </a:ln>
          <a:effectLst>
            <a:outerShdw blurRad="754090" dist="389958" dir="1980000" sx="94000" sy="94000" algn="ctr" rotWithShape="0">
              <a:srgbClr val="000000">
                <a:alpha val="315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C56CA2-9B0B-02F2-F2C3-E2AA6E5274CC}"/>
              </a:ext>
            </a:extLst>
          </p:cNvPr>
          <p:cNvSpPr txBox="1"/>
          <p:nvPr/>
        </p:nvSpPr>
        <p:spPr>
          <a:xfrm>
            <a:off x="2884020" y="5678826"/>
            <a:ext cx="249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Итого: </a:t>
            </a:r>
            <a:b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</a:br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55 балл рейтинга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04BE3-240C-A235-5813-13041BCCCA2F}"/>
              </a:ext>
            </a:extLst>
          </p:cNvPr>
          <p:cNvSpPr txBox="1"/>
          <p:nvPr/>
        </p:nvSpPr>
        <p:spPr>
          <a:xfrm>
            <a:off x="5506113" y="1328044"/>
            <a:ext cx="4806190" cy="454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48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T Interphases" panose="02000503020000020004" pitchFamily="2" charset="0"/>
              </a:rPr>
              <a:t>Кинокритик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5 уровня</a:t>
            </a:r>
          </a:p>
          <a:p>
            <a:pPr marL="342900" indent="-342900">
              <a:lnSpc>
                <a:spcPts val="248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T Interphases" panose="02000503020000020004" pitchFamily="2" charset="0"/>
              </a:rPr>
              <a:t>Знаток города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3 уровня</a:t>
            </a:r>
          </a:p>
          <a:p>
            <a:pPr marL="342900" indent="-342900">
              <a:lnSpc>
                <a:spcPts val="248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T Interphases" panose="02000503020000020004" pitchFamily="2" charset="0"/>
              </a:rPr>
              <a:t>Давно создана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учетная запись</a:t>
            </a:r>
          </a:p>
          <a:p>
            <a:pPr marL="342900" indent="-342900">
              <a:lnSpc>
                <a:spcPts val="248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T Interphases" panose="02000503020000020004" pitchFamily="2" charset="0"/>
              </a:rPr>
              <a:t>Зарегистрированы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на </a:t>
            </a:r>
            <a:r>
              <a:rPr lang="ru-RU" sz="2400" dirty="0" err="1">
                <a:latin typeface="TT Interphases" panose="02000503020000020004" pitchFamily="2" charset="0"/>
              </a:rPr>
              <a:t>Яндекс.Маркете</a:t>
            </a:r>
            <a:r>
              <a:rPr lang="ru-RU" sz="2400" dirty="0">
                <a:latin typeface="TT Interphases" panose="02000503020000020004" pitchFamily="2" charset="0"/>
              </a:rPr>
              <a:t>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и вы активный покупатель </a:t>
            </a:r>
          </a:p>
          <a:p>
            <a:pPr marL="342900" indent="-342900">
              <a:lnSpc>
                <a:spcPts val="248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ru-RU" sz="2400" dirty="0">
                <a:latin typeface="TT Interphases" panose="02000503020000020004" pitchFamily="2" charset="0"/>
              </a:rPr>
              <a:t>Семейная подписка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 err="1">
                <a:latin typeface="TT Interphases" panose="02000503020000020004" pitchFamily="2" charset="0"/>
              </a:rPr>
              <a:t>Яндекс.Плюс</a:t>
            </a:r>
            <a:endParaRPr lang="ru-RU" sz="2400" dirty="0">
              <a:latin typeface="TT Interphases" panose="02000503020000020004" pitchFamily="2" charset="0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8EC6C1-2F34-12EF-BAD1-4F5E8C7CCCD6}"/>
              </a:ext>
            </a:extLst>
          </p:cNvPr>
          <p:cNvSpPr/>
          <p:nvPr/>
        </p:nvSpPr>
        <p:spPr>
          <a:xfrm>
            <a:off x="8877968" y="1407902"/>
            <a:ext cx="2193986" cy="526073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>
                <a:latin typeface="Montserrat" pitchFamily="2" charset="0"/>
              </a:rPr>
              <a:t>+ 14 </a:t>
            </a:r>
            <a:r>
              <a:rPr lang="ru-RU" dirty="0">
                <a:latin typeface="Montserrat" pitchFamily="2" charset="0"/>
              </a:rPr>
              <a:t>баллов</a:t>
            </a:r>
            <a:endParaRPr lang="en-US" dirty="0">
              <a:solidFill>
                <a:srgbClr val="121113"/>
              </a:solidFill>
              <a:latin typeface="Montserrat" pitchFamily="2" charset="0"/>
            </a:endParaRPr>
          </a:p>
        </p:txBody>
      </p:sp>
      <p:sp>
        <p:nvSpPr>
          <p:cNvPr id="31" name="Rounded Rectangle 28">
            <a:extLst>
              <a:ext uri="{FF2B5EF4-FFF2-40B4-BE49-F238E27FC236}">
                <a16:creationId xmlns:a16="http://schemas.microsoft.com/office/drawing/2014/main" id="{F8AD7091-4EC7-3D0B-8BB7-D04D76D986FA}"/>
              </a:ext>
            </a:extLst>
          </p:cNvPr>
          <p:cNvSpPr/>
          <p:nvPr/>
        </p:nvSpPr>
        <p:spPr>
          <a:xfrm>
            <a:off x="8871453" y="2262040"/>
            <a:ext cx="2193986" cy="526073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>
                <a:latin typeface="Montserrat" pitchFamily="2" charset="0"/>
              </a:rPr>
              <a:t>+ 10 </a:t>
            </a:r>
            <a:r>
              <a:rPr lang="ru-RU" dirty="0">
                <a:latin typeface="Montserrat" pitchFamily="2" charset="0"/>
              </a:rPr>
              <a:t>баллов</a:t>
            </a:r>
            <a:endParaRPr lang="en-US" dirty="0">
              <a:solidFill>
                <a:srgbClr val="121113"/>
              </a:solidFill>
              <a:latin typeface="Montserrat" pitchFamily="2" charset="0"/>
            </a:endParaRPr>
          </a:p>
        </p:txBody>
      </p:sp>
      <p:sp>
        <p:nvSpPr>
          <p:cNvPr id="32" name="Rounded Rectangle 28">
            <a:extLst>
              <a:ext uri="{FF2B5EF4-FFF2-40B4-BE49-F238E27FC236}">
                <a16:creationId xmlns:a16="http://schemas.microsoft.com/office/drawing/2014/main" id="{380562C7-D9EE-D355-B52F-98AE2F83533E}"/>
              </a:ext>
            </a:extLst>
          </p:cNvPr>
          <p:cNvSpPr/>
          <p:nvPr/>
        </p:nvSpPr>
        <p:spPr>
          <a:xfrm>
            <a:off x="8894183" y="3111196"/>
            <a:ext cx="2193986" cy="526073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>
                <a:latin typeface="Montserrat" pitchFamily="2" charset="0"/>
              </a:rPr>
              <a:t>+ 7 </a:t>
            </a:r>
            <a:r>
              <a:rPr lang="ru-RU" dirty="0">
                <a:latin typeface="Montserrat" pitchFamily="2" charset="0"/>
              </a:rPr>
              <a:t>баллов</a:t>
            </a:r>
            <a:endParaRPr lang="en-US" dirty="0">
              <a:solidFill>
                <a:srgbClr val="121113"/>
              </a:solidFill>
              <a:latin typeface="Montserrat" pitchFamily="2" charset="0"/>
            </a:endParaRPr>
          </a:p>
        </p:txBody>
      </p:sp>
      <p:sp>
        <p:nvSpPr>
          <p:cNvPr id="33" name="Rounded Rectangle 28">
            <a:extLst>
              <a:ext uri="{FF2B5EF4-FFF2-40B4-BE49-F238E27FC236}">
                <a16:creationId xmlns:a16="http://schemas.microsoft.com/office/drawing/2014/main" id="{45D7417F-2774-4032-A5C3-DFDA1BC352F3}"/>
              </a:ext>
            </a:extLst>
          </p:cNvPr>
          <p:cNvSpPr/>
          <p:nvPr/>
        </p:nvSpPr>
        <p:spPr>
          <a:xfrm>
            <a:off x="9641098" y="4126951"/>
            <a:ext cx="2193986" cy="526073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>
                <a:latin typeface="Montserrat" pitchFamily="2" charset="0"/>
              </a:rPr>
              <a:t>+ 15 </a:t>
            </a:r>
            <a:r>
              <a:rPr lang="ru-RU" dirty="0">
                <a:latin typeface="Montserrat" pitchFamily="2" charset="0"/>
              </a:rPr>
              <a:t>баллов</a:t>
            </a:r>
            <a:endParaRPr lang="en-US" dirty="0">
              <a:solidFill>
                <a:srgbClr val="121113"/>
              </a:solidFill>
              <a:latin typeface="Montserrat" pitchFamily="2" charset="0"/>
            </a:endParaRPr>
          </a:p>
        </p:txBody>
      </p:sp>
      <p:sp>
        <p:nvSpPr>
          <p:cNvPr id="34" name="Rounded Rectangle 28">
            <a:extLst>
              <a:ext uri="{FF2B5EF4-FFF2-40B4-BE49-F238E27FC236}">
                <a16:creationId xmlns:a16="http://schemas.microsoft.com/office/drawing/2014/main" id="{C3A4F2D4-AFB4-796F-15AD-8A9E30150072}"/>
              </a:ext>
            </a:extLst>
          </p:cNvPr>
          <p:cNvSpPr/>
          <p:nvPr/>
        </p:nvSpPr>
        <p:spPr>
          <a:xfrm>
            <a:off x="9641098" y="5220393"/>
            <a:ext cx="2193986" cy="526073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300" dirty="0">
                <a:latin typeface="Montserrat" pitchFamily="2" charset="0"/>
              </a:rPr>
              <a:t>+ 9 </a:t>
            </a:r>
            <a:r>
              <a:rPr lang="ru-RU" dirty="0">
                <a:latin typeface="Montserrat" pitchFamily="2" charset="0"/>
              </a:rPr>
              <a:t>баллов</a:t>
            </a:r>
            <a:endParaRPr lang="en-US" dirty="0">
              <a:solidFill>
                <a:srgbClr val="121113"/>
              </a:solidFill>
              <a:latin typeface="Montserrat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89824E-5E23-2B72-3F03-30B6E1E762EE}"/>
              </a:ext>
            </a:extLst>
          </p:cNvPr>
          <p:cNvSpPr txBox="1"/>
          <p:nvPr/>
        </p:nvSpPr>
        <p:spPr>
          <a:xfrm>
            <a:off x="308120" y="954808"/>
            <a:ext cx="4823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Вес </a:t>
            </a:r>
            <a:r>
              <a:rPr lang="ru-RU" sz="4000" b="1" dirty="0">
                <a:latin typeface="Montserrat" pitchFamily="2" charset="0"/>
              </a:rPr>
              <a:t>профиля</a:t>
            </a:r>
            <a:br>
              <a:rPr lang="ru-RU" sz="4000" b="1" dirty="0">
                <a:latin typeface="Montserrat" pitchFamily="2" charset="0"/>
              </a:rPr>
            </a:br>
            <a:r>
              <a:rPr lang="ru-RU" sz="4000" b="1" dirty="0">
                <a:latin typeface="Montserrat" pitchFamily="2" charset="0"/>
              </a:rPr>
              <a:t>пользователя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8579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6F7F5-E388-9E45-A7E4-D5729B73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FD69E94-F6A2-186E-A5A2-FAB289C58E46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16736C1-F355-2587-89E7-28AE0A34BDC5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53666F-7769-0D25-1B1F-553462B35D58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D6990DC-8A1D-5CFA-083D-E4E38360A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338916">
            <a:off x="9379475" y="-1574337"/>
            <a:ext cx="1570355" cy="950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EB450-9564-8A7F-1034-82DA3C8B71AA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67EC56-5B5C-345D-3526-3498D83F19B1}"/>
              </a:ext>
            </a:extLst>
          </p:cNvPr>
          <p:cNvSpPr txBox="1"/>
          <p:nvPr/>
        </p:nvSpPr>
        <p:spPr>
          <a:xfrm>
            <a:off x="261258" y="190356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профиль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4004A6-6DE1-3185-93EC-31F488A06EDF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81C759D-2B2C-9619-87E8-1335F09FECDB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4E2E7C6-C231-FEC3-97EF-002FBD5AE9A6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57CF18E-28D0-4901-CC4C-6A76C4BF95FF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391CDD9-90E3-3AC1-5392-FB96653BEF0D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18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CF78644-9DFA-9207-B8F7-F2864AD39C24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14CEDCB-B4AE-D096-1E9F-1E035CEF8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08762">
            <a:off x="4296871" y="799111"/>
            <a:ext cx="595470" cy="80922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1C2362B-4A87-7EAC-63BC-F87D6F87EB8D}"/>
              </a:ext>
            </a:extLst>
          </p:cNvPr>
          <p:cNvSpPr/>
          <p:nvPr/>
        </p:nvSpPr>
        <p:spPr>
          <a:xfrm>
            <a:off x="475947" y="2584305"/>
            <a:ext cx="4823410" cy="3406586"/>
          </a:xfrm>
          <a:prstGeom prst="roundRect">
            <a:avLst>
              <a:gd name="adj" fmla="val 5370"/>
            </a:avLst>
          </a:prstGeom>
          <a:solidFill>
            <a:srgbClr val="C4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5F662BE-B836-7785-001A-67FD6992D43D}"/>
              </a:ext>
            </a:extLst>
          </p:cNvPr>
          <p:cNvSpPr/>
          <p:nvPr/>
        </p:nvSpPr>
        <p:spPr>
          <a:xfrm>
            <a:off x="2655465" y="8826176"/>
            <a:ext cx="2885030" cy="1345093"/>
          </a:xfrm>
          <a:prstGeom prst="roundRect">
            <a:avLst>
              <a:gd name="adj" fmla="val 11844"/>
            </a:avLst>
          </a:prstGeom>
          <a:solidFill>
            <a:srgbClr val="121113"/>
          </a:solidFill>
          <a:ln>
            <a:noFill/>
          </a:ln>
          <a:effectLst>
            <a:outerShdw blurRad="754090" dist="389958" dir="1980000" sx="94000" sy="94000" algn="ctr" rotWithShape="0">
              <a:srgbClr val="000000">
                <a:alpha val="315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E90D3-F5DA-5BB9-64DD-3311B0EFCD35}"/>
              </a:ext>
            </a:extLst>
          </p:cNvPr>
          <p:cNvSpPr txBox="1"/>
          <p:nvPr/>
        </p:nvSpPr>
        <p:spPr>
          <a:xfrm>
            <a:off x="2884019" y="9115986"/>
            <a:ext cx="249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Итого: </a:t>
            </a:r>
            <a:b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</a:br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55 балл рейтинга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FFB37E-7E2B-51D8-5173-86B481293B4E}"/>
              </a:ext>
            </a:extLst>
          </p:cNvPr>
          <p:cNvSpPr txBox="1"/>
          <p:nvPr/>
        </p:nvSpPr>
        <p:spPr>
          <a:xfrm>
            <a:off x="781210" y="2849062"/>
            <a:ext cx="4067313" cy="294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  <a:spcAft>
                <a:spcPts val="1800"/>
              </a:spcAft>
            </a:pPr>
            <a:r>
              <a:rPr lang="ru-RU" sz="2400" b="1" dirty="0">
                <a:latin typeface="TT Interphases" panose="02000503020000020004" pitchFamily="2" charset="0"/>
              </a:rPr>
              <a:t>Активность профиля: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Регулярное обновление информации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Ответы на ВСЕ отзывы </a:t>
            </a:r>
            <a:r>
              <a:rPr lang="ru-RU" i="1" dirty="0">
                <a:latin typeface="TT Interphases Light" panose="02000503030000020004" pitchFamily="2" charset="0"/>
              </a:rPr>
              <a:t>(аналогия с соседями)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Ведение новостного раздела</a:t>
            </a:r>
            <a:br>
              <a:rPr lang="ru-RU" sz="2000" dirty="0">
                <a:latin typeface="TT Interphases" panose="02000503020000020004" pitchFamily="2" charset="0"/>
              </a:rPr>
            </a:br>
            <a:endParaRPr lang="ru-RU" sz="2000" dirty="0">
              <a:latin typeface="TT Interphas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141F02-1C13-EF0D-021D-AC9CA9E28AAC}"/>
              </a:ext>
            </a:extLst>
          </p:cNvPr>
          <p:cNvSpPr txBox="1"/>
          <p:nvPr/>
        </p:nvSpPr>
        <p:spPr>
          <a:xfrm>
            <a:off x="308120" y="954808"/>
            <a:ext cx="4823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Вес </a:t>
            </a:r>
            <a:r>
              <a:rPr lang="ru-RU" sz="4000" b="1" dirty="0">
                <a:latin typeface="Montserrat" pitchFamily="2" charset="0"/>
              </a:rPr>
              <a:t>профиля</a:t>
            </a:r>
            <a:br>
              <a:rPr lang="ru-RU" sz="4000" b="1" dirty="0">
                <a:latin typeface="Montserrat" pitchFamily="2" charset="0"/>
              </a:rPr>
            </a:br>
            <a:r>
              <a:rPr lang="ru-RU" sz="4000" b="1" dirty="0">
                <a:latin typeface="Montserrat" pitchFamily="2" charset="0"/>
              </a:rPr>
              <a:t>организации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92630E31-51BB-49DE-AEF9-E37BD371D0BD}"/>
              </a:ext>
            </a:extLst>
          </p:cNvPr>
          <p:cNvSpPr/>
          <p:nvPr/>
        </p:nvSpPr>
        <p:spPr>
          <a:xfrm>
            <a:off x="6167298" y="2584305"/>
            <a:ext cx="4823410" cy="3406586"/>
          </a:xfrm>
          <a:prstGeom prst="roundRect">
            <a:avLst>
              <a:gd name="adj" fmla="val 5370"/>
            </a:avLst>
          </a:prstGeom>
          <a:solidFill>
            <a:srgbClr val="C4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D39E8-83AF-55A3-8087-68F7829D6F29}"/>
              </a:ext>
            </a:extLst>
          </p:cNvPr>
          <p:cNvSpPr txBox="1"/>
          <p:nvPr/>
        </p:nvSpPr>
        <p:spPr>
          <a:xfrm>
            <a:off x="6472561" y="2849062"/>
            <a:ext cx="4067313" cy="212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  <a:spcAft>
                <a:spcPts val="1800"/>
              </a:spcAft>
            </a:pPr>
            <a:r>
              <a:rPr lang="ru-RU" sz="2400" b="1" dirty="0">
                <a:latin typeface="TT Interphases" panose="02000503020000020004" pitchFamily="2" charset="0"/>
              </a:rPr>
              <a:t>Доверие </a:t>
            </a:r>
            <a:br>
              <a:rPr lang="ru-RU" sz="2400" b="1" dirty="0">
                <a:latin typeface="TT Interphases" panose="02000503020000020004" pitchFamily="2" charset="0"/>
              </a:rPr>
            </a:br>
            <a:r>
              <a:rPr lang="ru-RU" sz="2400" b="1" dirty="0">
                <a:latin typeface="TT Interphases" panose="02000503020000020004" pitchFamily="2" charset="0"/>
              </a:rPr>
              <a:t>от пользователей: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Вес аккаунта, с которого оставлен отзыв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Содержание отзыва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4095FFD8-A46F-807F-707B-637A1D05BA59}"/>
              </a:ext>
            </a:extLst>
          </p:cNvPr>
          <p:cNvSpPr/>
          <p:nvPr/>
        </p:nvSpPr>
        <p:spPr>
          <a:xfrm>
            <a:off x="9512056" y="746729"/>
            <a:ext cx="1537195" cy="1537195"/>
          </a:xfrm>
          <a:prstGeom prst="ellipse">
            <a:avLst/>
          </a:pr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13">
            <a:extLst>
              <a:ext uri="{FF2B5EF4-FFF2-40B4-BE49-F238E27FC236}">
                <a16:creationId xmlns:a16="http://schemas.microsoft.com/office/drawing/2014/main" id="{0ED8CF06-EFEF-3AE2-72DE-F1629D6CA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64081" y="935660"/>
            <a:ext cx="1313248" cy="12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5B9DDA-C693-7273-AE2E-541D0241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28F068-CFFC-7185-FF6D-DF6926DF49DA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DC11FE-2A13-7B5F-C723-FBFAF6E48512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A914704-FD4C-FCB6-247A-4E86221DEF61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C7E7F91F-0807-E8E9-CE23-8946A4BDA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338916">
            <a:off x="9379475" y="-1574337"/>
            <a:ext cx="1570355" cy="950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1B7909-1841-CC2D-6BDD-EA5DEC28E40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AC1303-164B-F998-8C71-B45ECEE54B51}"/>
              </a:ext>
            </a:extLst>
          </p:cNvPr>
          <p:cNvSpPr txBox="1"/>
          <p:nvPr/>
        </p:nvSpPr>
        <p:spPr>
          <a:xfrm>
            <a:off x="261258" y="190356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реклама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CBDDB1-23EF-D40A-369D-B6BC74623FE4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04482C76-7C73-A447-97E9-93B2EC5414D1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D2B67F7-5CA5-03C2-F6C4-973DFE19410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415B61D-E564-D8EA-85B3-C4BE80138E95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84CE934-1127-5239-CB1E-A0AFE8CC8C7B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1</a:t>
            </a:r>
            <a:r>
              <a:rPr lang="ru-RU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9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42F473-B6EE-2781-6D51-E6ADD9ED28B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02408CE-AC34-4843-879C-9615FD744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08762">
            <a:off x="4296871" y="799111"/>
            <a:ext cx="595470" cy="809228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18DB1C6-90CA-A2C6-F2EF-39D46944B92C}"/>
              </a:ext>
            </a:extLst>
          </p:cNvPr>
          <p:cNvSpPr/>
          <p:nvPr/>
        </p:nvSpPr>
        <p:spPr>
          <a:xfrm>
            <a:off x="475947" y="2584305"/>
            <a:ext cx="4823410" cy="3406586"/>
          </a:xfrm>
          <a:prstGeom prst="roundRect">
            <a:avLst>
              <a:gd name="adj" fmla="val 5370"/>
            </a:avLst>
          </a:prstGeom>
          <a:solidFill>
            <a:srgbClr val="C4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5A869ED-52D1-6212-96AB-94CCC25BA051}"/>
              </a:ext>
            </a:extLst>
          </p:cNvPr>
          <p:cNvSpPr/>
          <p:nvPr/>
        </p:nvSpPr>
        <p:spPr>
          <a:xfrm>
            <a:off x="2655465" y="8826176"/>
            <a:ext cx="2885030" cy="1345093"/>
          </a:xfrm>
          <a:prstGeom prst="roundRect">
            <a:avLst>
              <a:gd name="adj" fmla="val 11844"/>
            </a:avLst>
          </a:prstGeom>
          <a:solidFill>
            <a:srgbClr val="121113"/>
          </a:solidFill>
          <a:ln>
            <a:noFill/>
          </a:ln>
          <a:effectLst>
            <a:outerShdw blurRad="754090" dist="389958" dir="1980000" sx="94000" sy="94000" algn="ctr" rotWithShape="0">
              <a:srgbClr val="000000">
                <a:alpha val="315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6B3BC3-2645-8B8F-B8F4-DB63434E0F09}"/>
              </a:ext>
            </a:extLst>
          </p:cNvPr>
          <p:cNvSpPr txBox="1"/>
          <p:nvPr/>
        </p:nvSpPr>
        <p:spPr>
          <a:xfrm>
            <a:off x="2884019" y="9115986"/>
            <a:ext cx="249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Итого: </a:t>
            </a:r>
            <a:b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</a:br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55 балл рейтинга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CF635-3786-220A-6121-E723AAC325BD}"/>
              </a:ext>
            </a:extLst>
          </p:cNvPr>
          <p:cNvSpPr txBox="1"/>
          <p:nvPr/>
        </p:nvSpPr>
        <p:spPr>
          <a:xfrm>
            <a:off x="781210" y="2849062"/>
            <a:ext cx="4067313" cy="3097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  <a:spcAft>
                <a:spcPts val="1800"/>
              </a:spcAft>
            </a:pPr>
            <a:r>
              <a:rPr lang="ru-RU" sz="2400" b="1" dirty="0">
                <a:latin typeface="TT Interphases" panose="02000503020000020004" pitchFamily="2" charset="0"/>
              </a:rPr>
              <a:t>Что дает?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Приоритет при ранжировании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Кнопку действия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Акции и спец. предложения</a:t>
            </a:r>
          </a:p>
          <a:p>
            <a:pPr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</a:pPr>
            <a:r>
              <a:rPr lang="ru-RU" sz="2000" dirty="0">
                <a:latin typeface="TT Interphases" panose="02000503020000020004" pitchFamily="2" charset="0"/>
              </a:rPr>
              <a:t/>
            </a:r>
            <a:br>
              <a:rPr lang="ru-RU" sz="2000" dirty="0">
                <a:latin typeface="TT Interphases" panose="02000503020000020004" pitchFamily="2" charset="0"/>
              </a:rPr>
            </a:br>
            <a:endParaRPr lang="ru-RU" sz="2000" dirty="0">
              <a:latin typeface="TT Interphas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DD493A-8CCB-EAA7-100D-EC2533B9EA7B}"/>
              </a:ext>
            </a:extLst>
          </p:cNvPr>
          <p:cNvSpPr txBox="1"/>
          <p:nvPr/>
        </p:nvSpPr>
        <p:spPr>
          <a:xfrm>
            <a:off x="308120" y="954808"/>
            <a:ext cx="4823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Реклама на Яндекс Бизнесе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9A8D6C87-1869-9ECA-1993-17EDEB0DF4A2}"/>
              </a:ext>
            </a:extLst>
          </p:cNvPr>
          <p:cNvSpPr/>
          <p:nvPr/>
        </p:nvSpPr>
        <p:spPr>
          <a:xfrm>
            <a:off x="6167298" y="2584305"/>
            <a:ext cx="4823410" cy="3406586"/>
          </a:xfrm>
          <a:prstGeom prst="roundRect">
            <a:avLst>
              <a:gd name="adj" fmla="val 5370"/>
            </a:avLst>
          </a:prstGeom>
          <a:solidFill>
            <a:srgbClr val="C4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31E2E-BDFB-86CF-741D-B230663482CD}"/>
              </a:ext>
            </a:extLst>
          </p:cNvPr>
          <p:cNvSpPr txBox="1"/>
          <p:nvPr/>
        </p:nvSpPr>
        <p:spPr>
          <a:xfrm>
            <a:off x="6472561" y="2849062"/>
            <a:ext cx="4067313" cy="2122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80"/>
              </a:lnSpc>
              <a:spcAft>
                <a:spcPts val="1800"/>
              </a:spcAft>
            </a:pPr>
            <a:r>
              <a:rPr lang="ru-RU" sz="2400" b="1" dirty="0">
                <a:latin typeface="TT Interphases" panose="02000503020000020004" pitchFamily="2" charset="0"/>
              </a:rPr>
              <a:t>На что обратить внимание: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Максимальное заполнение</a:t>
            </a:r>
          </a:p>
          <a:p>
            <a:pPr marL="342900" indent="-342900">
              <a:lnSpc>
                <a:spcPts val="2580"/>
              </a:lnSpc>
              <a:spcAft>
                <a:spcPts val="1200"/>
              </a:spcAft>
              <a:buClr>
                <a:srgbClr val="3644FF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Как можно больше объявлений с ключами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5B7279-13A2-F98A-345B-AD85C07E1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879" y="1070817"/>
            <a:ext cx="3197454" cy="6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100000">
              <a:srgbClr val="7FCEFE">
                <a:lumMod val="22114"/>
                <a:lumOff val="77886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D97739E-E46A-2CC7-B5C2-1214D3811CFB}"/>
              </a:ext>
            </a:extLst>
          </p:cNvPr>
          <p:cNvGrpSpPr/>
          <p:nvPr/>
        </p:nvGrpSpPr>
        <p:grpSpPr>
          <a:xfrm>
            <a:off x="4707453" y="161377"/>
            <a:ext cx="7739438" cy="7411413"/>
            <a:chOff x="3664268" y="1980805"/>
            <a:chExt cx="4316577" cy="413362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BE072B5-E4E2-411B-5B5E-C06C88A1A071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C58AC73-BCA4-D79C-A333-245CB76761D0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AD181-4A9B-7ADC-E3B4-B64E06330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95" y="1161708"/>
            <a:ext cx="5415283" cy="4590000"/>
          </a:xfrm>
          <a:prstGeom prst="roundRect">
            <a:avLst>
              <a:gd name="adj" fmla="val 4809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91879F-9D4D-827F-0B45-E0E5D81F32B8}"/>
              </a:ext>
            </a:extLst>
          </p:cNvPr>
          <p:cNvSpPr txBox="1"/>
          <p:nvPr/>
        </p:nvSpPr>
        <p:spPr>
          <a:xfrm>
            <a:off x="571696" y="1018582"/>
            <a:ext cx="611453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dirty="0">
                <a:latin typeface="TT Interphases" panose="02000503020000020004" pitchFamily="2" charset="0"/>
              </a:rPr>
              <a:t>Немного обо мне:</a:t>
            </a:r>
            <a:endParaRPr lang="en-US" sz="4200" b="1" dirty="0">
              <a:solidFill>
                <a:srgbClr val="121113"/>
              </a:solidFill>
              <a:latin typeface="TT Interphases" panose="02000503020000020004" pitchFamily="2" charset="0"/>
              <a:cs typeface="Archivo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118BE-2C2C-97DD-97CC-E69B0F45279D}"/>
              </a:ext>
            </a:extLst>
          </p:cNvPr>
          <p:cNvSpPr txBox="1"/>
          <p:nvPr/>
        </p:nvSpPr>
        <p:spPr>
          <a:xfrm>
            <a:off x="249695" y="1753527"/>
            <a:ext cx="5846305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В </a:t>
            </a:r>
            <a:r>
              <a:rPr lang="en-US" sz="2000" dirty="0">
                <a:latin typeface="TT Interphases" panose="02000503020000020004" pitchFamily="2" charset="0"/>
              </a:rPr>
              <a:t>SEO </a:t>
            </a:r>
            <a:r>
              <a:rPr lang="ru-RU" sz="2000" dirty="0">
                <a:latin typeface="TT Interphases" panose="02000503020000020004" pitchFamily="2" charset="0"/>
              </a:rPr>
              <a:t>пришел в 2019 году из спорта</a:t>
            </a:r>
            <a:endParaRPr lang="en-US" sz="2000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Пол года работал </a:t>
            </a:r>
            <a:r>
              <a:rPr lang="en-US" sz="2000" dirty="0">
                <a:latin typeface="TT Interphases" panose="02000503020000020004" pitchFamily="2" charset="0"/>
              </a:rPr>
              <a:t>SEO</a:t>
            </a:r>
            <a:r>
              <a:rPr lang="ru-RU" sz="2000" dirty="0">
                <a:latin typeface="TT Interphases" panose="02000503020000020004" pitchFamily="2" charset="0"/>
              </a:rPr>
              <a:t>-шником в 2-х агентствах одновременно, по 12 часов в день</a:t>
            </a: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Первая работа в </a:t>
            </a:r>
            <a:r>
              <a:rPr lang="en-US" sz="2000" dirty="0">
                <a:latin typeface="TT Interphases" panose="02000503020000020004" pitchFamily="2" charset="0"/>
              </a:rPr>
              <a:t>SEO – </a:t>
            </a:r>
            <a:r>
              <a:rPr lang="ru-RU" sz="2000" dirty="0">
                <a:latin typeface="TT Interphases" panose="02000503020000020004" pitchFamily="2" charset="0"/>
              </a:rPr>
              <a:t>ремонт бытовой техники</a:t>
            </a: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Специализация: продвижение локального бизнеса + </a:t>
            </a:r>
            <a:r>
              <a:rPr lang="en-US" sz="2000" dirty="0">
                <a:latin typeface="TT Interphases" panose="02000503020000020004" pitchFamily="2" charset="0"/>
              </a:rPr>
              <a:t>SEO</a:t>
            </a:r>
            <a:endParaRPr lang="ru-RU" sz="2000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Мастер спорта по ТА и армрестлингу</a:t>
            </a: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Победитель первенства России </a:t>
            </a:r>
            <a:r>
              <a:rPr lang="en-US" sz="2000" dirty="0">
                <a:latin typeface="TT Interphases" panose="02000503020000020004" pitchFamily="2" charset="0"/>
              </a:rPr>
              <a:t>U21</a:t>
            </a:r>
            <a:endParaRPr lang="ru-RU" sz="2000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Бронзовый призер первенства Мира</a:t>
            </a: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r>
              <a:rPr lang="ru-RU" sz="2000" dirty="0">
                <a:latin typeface="TT Interphases" panose="02000503020000020004" pitchFamily="2" charset="0"/>
              </a:rPr>
              <a:t>Бронзовый призер первенства Европы</a:t>
            </a:r>
          </a:p>
          <a:p>
            <a:pPr marL="342900" indent="-342900">
              <a:lnSpc>
                <a:spcPts val="2100"/>
              </a:lnSpc>
              <a:spcAft>
                <a:spcPts val="800"/>
              </a:spcAft>
              <a:buClr>
                <a:srgbClr val="9A96F8"/>
              </a:buClr>
              <a:buFont typeface="Системный шрифт, обычный"/>
              <a:buChar char="→"/>
            </a:pPr>
            <a:endParaRPr lang="ru-RU" sz="2000" dirty="0">
              <a:latin typeface="TT Interphases" panose="0200050302000002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CDD3B2-85BE-5A35-02E7-6F6AEF674D10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47AF54-F944-BA3B-A81A-C75420F44C3C}"/>
              </a:ext>
            </a:extLst>
          </p:cNvPr>
          <p:cNvSpPr txBox="1"/>
          <p:nvPr/>
        </p:nvSpPr>
        <p:spPr>
          <a:xfrm>
            <a:off x="261258" y="190356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обо мне 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771AFC-4B28-2D63-6D5E-72C5D31D25EA}"/>
              </a:ext>
            </a:extLst>
          </p:cNvPr>
          <p:cNvGrpSpPr/>
          <p:nvPr/>
        </p:nvGrpSpPr>
        <p:grpSpPr>
          <a:xfrm>
            <a:off x="7962328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263BE28-5482-1A75-4CA1-380CD9A50B3B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2B245D3-B391-4DF7-8C54-A58ACA403220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DCFC8DA-2CB6-AF0D-C29B-747DAA5A3C99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F6328982-1F1C-47F4-8C24-0803BDFD9F97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A3F4E8-825F-C64B-BAB5-A75564347833}"/>
              </a:ext>
            </a:extLst>
          </p:cNvPr>
          <p:cNvGrpSpPr/>
          <p:nvPr/>
        </p:nvGrpSpPr>
        <p:grpSpPr>
          <a:xfrm>
            <a:off x="5420285" y="5319162"/>
            <a:ext cx="1433057" cy="1606972"/>
            <a:chOff x="5224226" y="2137856"/>
            <a:chExt cx="1818874" cy="2039611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6D0CE956-A964-B5A0-FF76-3C356676A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327363" y="2137856"/>
              <a:ext cx="1715737" cy="1715737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3167EB0-D891-C62D-8700-FC7362803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224226" y="3211192"/>
              <a:ext cx="966275" cy="966275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CF0A975-0BB4-11F4-90AD-3AB89AC59567}"/>
              </a:ext>
            </a:extLst>
          </p:cNvPr>
          <p:cNvGrpSpPr/>
          <p:nvPr/>
        </p:nvGrpSpPr>
        <p:grpSpPr>
          <a:xfrm>
            <a:off x="642433" y="703006"/>
            <a:ext cx="488916" cy="297532"/>
            <a:chOff x="557445" y="3046763"/>
            <a:chExt cx="1334835" cy="8123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15FD7E9-CB0C-AAE7-8ADA-6FFC54163483}"/>
                </a:ext>
              </a:extLst>
            </p:cNvPr>
            <p:cNvSpPr/>
            <p:nvPr/>
          </p:nvSpPr>
          <p:spPr>
            <a:xfrm>
              <a:off x="557445" y="3046763"/>
              <a:ext cx="812320" cy="812320"/>
            </a:xfrm>
            <a:prstGeom prst="ellipse">
              <a:avLst/>
            </a:prstGeom>
            <a:solidFill>
              <a:srgbClr val="9A9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90CF3C4-10C2-190D-0727-61C32D2C9826}"/>
                </a:ext>
              </a:extLst>
            </p:cNvPr>
            <p:cNvSpPr/>
            <p:nvPr/>
          </p:nvSpPr>
          <p:spPr>
            <a:xfrm>
              <a:off x="1079960" y="3046763"/>
              <a:ext cx="812320" cy="81232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12111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T Interphases" panose="02000503020000020004" pitchFamily="2" charset="0"/>
              </a:endParaRP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AD77D9B4-B78A-2FC5-50B3-F1BDC255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32829" y="3187456"/>
              <a:ext cx="530934" cy="530934"/>
            </a:xfrm>
            <a:prstGeom prst="rect">
              <a:avLst/>
            </a:prstGeom>
          </p:spPr>
        </p:pic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90BA4CFD-5A0C-52B2-2746-E11FDC1D0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03359" y="-860628"/>
            <a:ext cx="557547" cy="461418"/>
          </a:xfrm>
          <a:prstGeom prst="rect">
            <a:avLst/>
          </a:prstGeom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A19F22E1-A127-3733-7304-48BC1D561E37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02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3430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CCA24-CCFA-AAC6-FC70-2FE5FFE6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E2C0885-C8E5-F3E6-E606-FECB20F4CC43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C9A0776-D4DB-93A9-4F1C-935AAA940AE1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FA714C-7898-95EB-3C40-3BFFD4C21806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FEE52ED-8B12-2EF3-71F3-4847B0A8E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338916">
            <a:off x="9379475" y="-1574337"/>
            <a:ext cx="1570355" cy="950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588F5A-4A70-3B23-978B-1004DB9C83C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0B2DF9-DB2F-C487-8D5C-D1AF76E692D6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F90A7A-AA0F-3635-C626-46521825A31D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50A9784-FCDC-46F8-5358-D35DE8A55723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9FF7DF-3CAB-F40D-E67B-0D7C5E490340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96781C4-5870-0AAE-2616-0B41889F516A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20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B2646C4-7C52-D036-966F-5D21E03B4EA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8A82A70-B997-F57F-F01D-283077FA5A72}"/>
              </a:ext>
            </a:extLst>
          </p:cNvPr>
          <p:cNvSpPr/>
          <p:nvPr/>
        </p:nvSpPr>
        <p:spPr>
          <a:xfrm>
            <a:off x="2655465" y="8826176"/>
            <a:ext cx="2885030" cy="1345093"/>
          </a:xfrm>
          <a:prstGeom prst="roundRect">
            <a:avLst>
              <a:gd name="adj" fmla="val 11844"/>
            </a:avLst>
          </a:prstGeom>
          <a:solidFill>
            <a:srgbClr val="121113"/>
          </a:solidFill>
          <a:ln>
            <a:noFill/>
          </a:ln>
          <a:effectLst>
            <a:outerShdw blurRad="754090" dist="389958" dir="1980000" sx="94000" sy="94000" algn="ctr" rotWithShape="0">
              <a:srgbClr val="000000">
                <a:alpha val="3157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005E64-F72A-FC34-FFC4-B5110839F806}"/>
              </a:ext>
            </a:extLst>
          </p:cNvPr>
          <p:cNvSpPr txBox="1"/>
          <p:nvPr/>
        </p:nvSpPr>
        <p:spPr>
          <a:xfrm>
            <a:off x="2884019" y="9115986"/>
            <a:ext cx="2496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Итого: </a:t>
            </a:r>
            <a:b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</a:br>
            <a:r>
              <a:rPr lang="ru-RU" sz="2000" b="1" dirty="0">
                <a:solidFill>
                  <a:srgbClr val="E1FD7B"/>
                </a:solidFill>
                <a:latin typeface="TT Interphases" panose="02000503020000020004" pitchFamily="2" charset="0"/>
              </a:rPr>
              <a:t>55 балл рейтинга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9195EE-C18F-BBB4-F3D3-43B166351EF0}"/>
              </a:ext>
            </a:extLst>
          </p:cNvPr>
          <p:cNvSpPr txBox="1"/>
          <p:nvPr/>
        </p:nvSpPr>
        <p:spPr>
          <a:xfrm>
            <a:off x="781210" y="2619340"/>
            <a:ext cx="6092556" cy="3452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T Interphases" panose="02000503020000020004" pitchFamily="2" charset="0"/>
              </a:rPr>
              <a:t>Контроль </a:t>
            </a:r>
            <a:r>
              <a:rPr lang="ru-RU" sz="2400" dirty="0">
                <a:latin typeface="TT Interphases" panose="02000503020000020004" pitchFamily="2" charset="0"/>
              </a:rPr>
              <a:t>новых </a:t>
            </a:r>
            <a:r>
              <a:rPr lang="ru-RU" sz="2400" dirty="0" smtClean="0">
                <a:latin typeface="TT Interphases" panose="02000503020000020004" pitchFamily="2" charset="0"/>
              </a:rPr>
              <a:t>мастеров при работе на выезде </a:t>
            </a:r>
            <a:r>
              <a:rPr lang="ru-RU" sz="2000" i="1" dirty="0" smtClean="0">
                <a:latin typeface="TT Interphases Light" panose="02000503030000020004" pitchFamily="2" charset="0"/>
              </a:rPr>
              <a:t>(</a:t>
            </a:r>
            <a:r>
              <a:rPr lang="ru-RU" sz="2000" i="1" dirty="0" err="1" smtClean="0">
                <a:latin typeface="TT Interphases Light" panose="02000503030000020004" pitchFamily="2" charset="0"/>
              </a:rPr>
              <a:t>обзвон</a:t>
            </a:r>
            <a:r>
              <a:rPr lang="ru-RU" sz="2000" i="1" dirty="0">
                <a:latin typeface="TT Interphases Light" panose="02000503030000020004" pitchFamily="2" charset="0"/>
              </a:rPr>
              <a:t>)</a:t>
            </a:r>
          </a:p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>
                <a:latin typeface="TT Interphases" panose="02000503020000020004" pitchFamily="2" charset="0"/>
              </a:rPr>
              <a:t>Делаем обзвон и ищем решение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000" i="1" dirty="0">
                <a:latin typeface="TT Interphases Light" panose="02000503030000020004" pitchFamily="2" charset="0"/>
              </a:rPr>
              <a:t>(на негатив)</a:t>
            </a:r>
          </a:p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>
                <a:latin typeface="TT Interphases" panose="02000503020000020004" pitchFamily="2" charset="0"/>
              </a:rPr>
              <a:t>Просим удалить отзыв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при решении конфликта</a:t>
            </a:r>
          </a:p>
          <a:p>
            <a:pPr>
              <a:lnSpc>
                <a:spcPts val="2580"/>
              </a:lnSpc>
              <a:spcAft>
                <a:spcPts val="1800"/>
              </a:spcAft>
            </a:pPr>
            <a:r>
              <a:rPr lang="ru-RU" sz="2400" dirty="0">
                <a:latin typeface="TT Interphases" panose="02000503020000020004" pitchFamily="2" charset="0"/>
              </a:rPr>
              <a:t/>
            </a:r>
            <a:br>
              <a:rPr lang="ru-RU" sz="2400" dirty="0">
                <a:latin typeface="TT Interphases" panose="02000503020000020004" pitchFamily="2" charset="0"/>
              </a:rPr>
            </a:br>
            <a:endParaRPr lang="ru-RU" sz="2400" dirty="0">
              <a:latin typeface="TT Interphas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A76405-AF3C-3820-6496-5DB729973D40}"/>
              </a:ext>
            </a:extLst>
          </p:cNvPr>
          <p:cNvSpPr txBox="1"/>
          <p:nvPr/>
        </p:nvSpPr>
        <p:spPr>
          <a:xfrm>
            <a:off x="308120" y="954808"/>
            <a:ext cx="4823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Работа </a:t>
            </a:r>
            <a:b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</a:br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с негативом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64E90-7B12-DB12-E314-EA370BD0EFBA}"/>
              </a:ext>
            </a:extLst>
          </p:cNvPr>
          <p:cNvSpPr txBox="1"/>
          <p:nvPr/>
        </p:nvSpPr>
        <p:spPr>
          <a:xfrm>
            <a:off x="3128790" y="757292"/>
            <a:ext cx="482341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Системный шрифт, обычный"/>
              <a:buChar char="🤬"/>
            </a:pPr>
            <a:r>
              <a:rPr lang="ru-RU" sz="11500" b="1" dirty="0">
                <a:latin typeface="TT Interphases" panose="02000503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78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D5F58-BF07-DF4B-12ED-FFEB873AE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5DCB5329-A08C-D5BD-A822-37D2D6EFAAC9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C8613C76-D2B2-82DD-35AC-DAA540BE70C4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C3AF226E-4A68-BDF4-006D-981DB6F6DE28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6">
            <a:extLst>
              <a:ext uri="{FF2B5EF4-FFF2-40B4-BE49-F238E27FC236}">
                <a16:creationId xmlns:a16="http://schemas.microsoft.com/office/drawing/2014/main" id="{4AE16001-5389-8C5D-B56E-1692E2E64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766779" flipH="1">
            <a:off x="7163918" y="3194828"/>
            <a:ext cx="1570355" cy="950478"/>
          </a:xfrm>
          <a:prstGeom prst="rect">
            <a:avLst/>
          </a:prstGeom>
        </p:spPr>
      </p:pic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30BD9008-EC8E-0B8B-6020-FE2F019AF540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006528-848B-31CB-3107-62E0F9DC4515}"/>
              </a:ext>
            </a:extLst>
          </p:cNvPr>
          <p:cNvSpPr txBox="1"/>
          <p:nvPr/>
        </p:nvSpPr>
        <p:spPr>
          <a:xfrm>
            <a:off x="261258" y="19035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отзывы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894E6801-D108-6301-9C9D-9D1098DD69B0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22" name="Rounded Rectangle 14">
              <a:extLst>
                <a:ext uri="{FF2B5EF4-FFF2-40B4-BE49-F238E27FC236}">
                  <a16:creationId xmlns:a16="http://schemas.microsoft.com/office/drawing/2014/main" id="{2926EE7B-23DF-D4CB-0395-AC8B2DDC6EB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C8E89AE2-E3D0-B492-3452-CD082584EFA1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E5E605F8-53DA-9EE6-C311-697A08072B1C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F0932B11-6385-C787-B880-CD0952B9874A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21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8D4BAA00-A91C-1265-F2BE-824C882EECB1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BAD439-6B21-6A00-43F2-4604C9F4176B}"/>
              </a:ext>
            </a:extLst>
          </p:cNvPr>
          <p:cNvSpPr txBox="1"/>
          <p:nvPr/>
        </p:nvSpPr>
        <p:spPr>
          <a:xfrm>
            <a:off x="781210" y="2619340"/>
            <a:ext cx="6092556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>
                <a:latin typeface="TT Interphases" panose="02000503020000020004" pitchFamily="2" charset="0"/>
              </a:rPr>
              <a:t>Отзыв оставлен с неактивного аккаунта и с вымышленным </a:t>
            </a:r>
            <a:r>
              <a:rPr lang="ru-RU" sz="2400" dirty="0" smtClean="0">
                <a:latin typeface="TT Interphases" panose="02000503020000020004" pitchFamily="2" charset="0"/>
              </a:rPr>
              <a:t>именем (малый процент)</a:t>
            </a:r>
            <a:endParaRPr lang="ru-RU" sz="2400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>
                <a:latin typeface="TT Interphases" panose="02000503020000020004" pitchFamily="2" charset="0"/>
              </a:rPr>
              <a:t>Текст нескольких отзывов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одинаков на </a:t>
            </a:r>
            <a:r>
              <a:rPr lang="ru-RU" sz="2400" b="1" dirty="0">
                <a:latin typeface="TT Interphases" panose="02000503020000020004" pitchFamily="2" charset="0"/>
              </a:rPr>
              <a:t>80-100%</a:t>
            </a:r>
          </a:p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T Interphases" panose="02000503020000020004" pitchFamily="2" charset="0"/>
              </a:rPr>
              <a:t>Ложная информация </a:t>
            </a:r>
            <a:br>
              <a:rPr lang="ru-RU" sz="2400" dirty="0" smtClean="0">
                <a:latin typeface="TT Interphases" panose="02000503020000020004" pitchFamily="2" charset="0"/>
              </a:rPr>
            </a:br>
            <a:r>
              <a:rPr lang="ru-RU" sz="2000" i="1" dirty="0" smtClean="0">
                <a:latin typeface="TT Interphases Light" panose="02000503030000020004" pitchFamily="2" charset="0"/>
              </a:rPr>
              <a:t>(не тот адрес или название)</a:t>
            </a:r>
          </a:p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T Interphases" panose="02000503020000020004" pitchFamily="2" charset="0"/>
              </a:rPr>
              <a:t>Оскорбления</a:t>
            </a:r>
            <a:endParaRPr lang="ru-RU" sz="2400" i="1" dirty="0" smtClean="0">
              <a:latin typeface="TT Interphases Light" panose="02000503030000020004" pitchFamily="2" charset="0"/>
            </a:endParaRPr>
          </a:p>
          <a:p>
            <a:pPr marL="342900" indent="-342900">
              <a:lnSpc>
                <a:spcPts val="258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T Interphases" panose="02000503020000020004" pitchFamily="2" charset="0"/>
              </a:rPr>
              <a:t>Спам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2B56CA-6BCE-D13B-A2C0-893685B7D8BC}"/>
              </a:ext>
            </a:extLst>
          </p:cNvPr>
          <p:cNvSpPr txBox="1"/>
          <p:nvPr/>
        </p:nvSpPr>
        <p:spPr>
          <a:xfrm>
            <a:off x="330858" y="1019462"/>
            <a:ext cx="5514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tserrat" pitchFamily="2" charset="0"/>
                <a:cs typeface="Archivo" pitchFamily="2" charset="77"/>
              </a:rPr>
              <a:t>Какие отзывы можно удалить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E8C8052-161F-BC3F-F677-2CB0DDA83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21" t="24438" r="11299" b="26219"/>
          <a:stretch/>
        </p:blipFill>
        <p:spPr>
          <a:xfrm>
            <a:off x="6015741" y="602460"/>
            <a:ext cx="3527877" cy="2028134"/>
          </a:xfrm>
          <a:prstGeom prst="roundRect">
            <a:avLst>
              <a:gd name="adj" fmla="val 14705"/>
            </a:avLst>
          </a:prstGeom>
        </p:spPr>
      </p:pic>
    </p:spTree>
    <p:extLst>
      <p:ext uri="{BB962C8B-B14F-4D97-AF65-F5344CB8AC3E}">
        <p14:creationId xmlns:p14="http://schemas.microsoft.com/office/powerpoint/2010/main" val="1624055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018819-6670-B418-B532-ACE5D12A5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874E93C-354A-029C-5B30-B1C45A227B38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CDD7868F-48EB-AFCF-E077-AF352D15E339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0FDDF2A0-EB64-3350-F3A3-47C53A757116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7DA7B6A2-DC39-1646-5B44-FA872F1F5392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3118CA-77EB-A868-4B74-B79B7DFF802C}"/>
              </a:ext>
            </a:extLst>
          </p:cNvPr>
          <p:cNvSpPr txBox="1"/>
          <p:nvPr/>
        </p:nvSpPr>
        <p:spPr>
          <a:xfrm>
            <a:off x="261258" y="19035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отзывы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2C4F570F-0DDF-6833-C438-0AB4A043AA20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22" name="Rounded Rectangle 14">
              <a:extLst>
                <a:ext uri="{FF2B5EF4-FFF2-40B4-BE49-F238E27FC236}">
                  <a16:creationId xmlns:a16="http://schemas.microsoft.com/office/drawing/2014/main" id="{2CFE4A44-2A4A-D148-6F52-EFD1530EDB4D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ED557D06-AC17-879E-F571-417F679CE2B0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4E52E0ED-A4EB-C075-C7DB-1C25AE82C20F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C414B0C6-E215-D8BA-A302-71629009DBE1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22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C756E669-B441-8E14-ED3F-122838BA834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92A41C-C348-EF02-43FC-A6499DE9F48A}"/>
              </a:ext>
            </a:extLst>
          </p:cNvPr>
          <p:cNvSpPr txBox="1"/>
          <p:nvPr/>
        </p:nvSpPr>
        <p:spPr>
          <a:xfrm>
            <a:off x="781210" y="2619340"/>
            <a:ext cx="6092556" cy="365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2580"/>
              </a:lnSpc>
              <a:spcAft>
                <a:spcPts val="2400"/>
              </a:spcAft>
              <a:buSzPct val="90000"/>
              <a:buFont typeface="Системный шрифт, обычный"/>
              <a:buChar char="❌"/>
            </a:pPr>
            <a:r>
              <a:rPr lang="ru-RU" sz="2400" dirty="0" smtClean="0">
                <a:latin typeface="TT Interphases" panose="02000503020000020004" pitchFamily="2" charset="0"/>
              </a:rPr>
              <a:t>Пожаловаться </a:t>
            </a:r>
            <a:r>
              <a:rPr lang="ru-RU" sz="2400" dirty="0">
                <a:latin typeface="TT Interphases" panose="02000503020000020004" pitchFamily="2" charset="0"/>
              </a:rPr>
              <a:t>на отзыв через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кнопку в ЛК </a:t>
            </a:r>
            <a:r>
              <a:rPr lang="ru-RU" sz="2000" i="1" dirty="0">
                <a:latin typeface="TT Interphases Light" panose="02000503030000020004" pitchFamily="2" charset="0"/>
              </a:rPr>
              <a:t>(придет ответ об отказе)</a:t>
            </a:r>
          </a:p>
          <a:p>
            <a:pPr marL="342900" indent="-342900">
              <a:lnSpc>
                <a:spcPts val="2580"/>
              </a:lnSpc>
              <a:spcAft>
                <a:spcPts val="2400"/>
              </a:spcAft>
              <a:buSzPct val="90000"/>
              <a:buFont typeface="Системный шрифт, обычный"/>
              <a:buChar char="❌"/>
            </a:pPr>
            <a:r>
              <a:rPr lang="ru-RU" sz="2400" dirty="0">
                <a:latin typeface="TT Interphases" panose="02000503020000020004" pitchFamily="2" charset="0"/>
              </a:rPr>
              <a:t>Обратитесь в службу поддержки Яндекса напрямую через чат</a:t>
            </a:r>
          </a:p>
          <a:p>
            <a:pPr marL="342900" indent="-342900">
              <a:lnSpc>
                <a:spcPts val="2580"/>
              </a:lnSpc>
              <a:spcAft>
                <a:spcPts val="2400"/>
              </a:spcAft>
              <a:buSzPct val="90000"/>
              <a:buFont typeface="Системный шрифт, обычный"/>
              <a:buChar char="❌"/>
            </a:pPr>
            <a:r>
              <a:rPr lang="ru-RU" sz="2400" dirty="0">
                <a:latin typeface="TT Interphases" panose="02000503020000020004" pitchFamily="2" charset="0"/>
              </a:rPr>
              <a:t>Предоставьте объективные ответы</a:t>
            </a:r>
          </a:p>
          <a:p>
            <a:pPr marL="342900" indent="-342900">
              <a:lnSpc>
                <a:spcPts val="2580"/>
              </a:lnSpc>
              <a:spcAft>
                <a:spcPts val="2400"/>
              </a:spcAft>
              <a:buSzPct val="90000"/>
              <a:buFont typeface="Системный шрифт, обычный"/>
              <a:buChar char="❌"/>
            </a:pPr>
            <a:r>
              <a:rPr lang="ru-RU" sz="2400" dirty="0">
                <a:latin typeface="TT Interphases" panose="02000503020000020004" pitchFamily="2" charset="0"/>
              </a:rPr>
              <a:t>Подчеркните положительные отзывы</a:t>
            </a:r>
          </a:p>
          <a:p>
            <a:pPr marL="342900" indent="-342900">
              <a:lnSpc>
                <a:spcPts val="2580"/>
              </a:lnSpc>
              <a:spcAft>
                <a:spcPts val="2400"/>
              </a:spcAft>
              <a:buSzPct val="90000"/>
              <a:buFont typeface="Системный шрифт, обычный"/>
              <a:buChar char="❌"/>
            </a:pPr>
            <a:endParaRPr lang="ru-RU" sz="2400" dirty="0">
              <a:latin typeface="TT Interphases" panose="02000503020000020004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9F7FA39-A6DB-2F91-10B3-39F02A5D4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21" t="24438" r="11299" b="26219"/>
          <a:stretch/>
        </p:blipFill>
        <p:spPr>
          <a:xfrm>
            <a:off x="5612729" y="587146"/>
            <a:ext cx="3527877" cy="2028134"/>
          </a:xfrm>
          <a:prstGeom prst="roundRect">
            <a:avLst>
              <a:gd name="adj" fmla="val 14705"/>
            </a:avLst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2B56CA-6BCE-D13B-A2C0-893685B7D8BC}"/>
              </a:ext>
            </a:extLst>
          </p:cNvPr>
          <p:cNvSpPr txBox="1"/>
          <p:nvPr/>
        </p:nvSpPr>
        <p:spPr>
          <a:xfrm>
            <a:off x="308119" y="954808"/>
            <a:ext cx="55143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Процесс удаления отзывов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450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8C44EA-9B8F-BDA4-D02B-CBE04AE4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7BA7C0B9-0429-51E3-C04D-A069006165C7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43927F13-7D75-057E-1976-1A51E13D69BE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CB060590-CE61-B6F7-88E5-83B2C5B92EA2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A937563D-6356-80B8-C1CA-442C3AFE65A4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4B6CC-0E3D-D30C-7143-D6243CF677B9}"/>
              </a:ext>
            </a:extLst>
          </p:cNvPr>
          <p:cNvSpPr txBox="1"/>
          <p:nvPr/>
        </p:nvSpPr>
        <p:spPr>
          <a:xfrm>
            <a:off x="261258" y="19035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отзывы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F208B023-F143-0A54-DAAF-591DF30025DF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22" name="Rounded Rectangle 14">
              <a:extLst>
                <a:ext uri="{FF2B5EF4-FFF2-40B4-BE49-F238E27FC236}">
                  <a16:creationId xmlns:a16="http://schemas.microsoft.com/office/drawing/2014/main" id="{7A5C2DA0-9BCB-59B7-769D-E077842DD6E1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6CCA5FCE-FD7E-1724-A9FA-2D72FFBEF19A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4FF3225E-28A0-2C63-48F6-BBBC333B8661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67955B31-8562-6F9E-819C-BBE63DC5CFD9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23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7B40553C-0D61-A9E2-032E-112C634B2A46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A34E2-BF32-7849-104F-D0291BD1766B}"/>
              </a:ext>
            </a:extLst>
          </p:cNvPr>
          <p:cNvSpPr txBox="1"/>
          <p:nvPr/>
        </p:nvSpPr>
        <p:spPr>
          <a:xfrm>
            <a:off x="781210" y="2619340"/>
            <a:ext cx="5314790" cy="334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2580"/>
              </a:lnSpc>
              <a:spcAft>
                <a:spcPts val="2400"/>
              </a:spcAft>
              <a:buClr>
                <a:srgbClr val="3644FF"/>
              </a:buClr>
              <a:buSzPct val="100000"/>
              <a:buFont typeface="+mj-lt"/>
              <a:buAutoNum type="arabicPeriod"/>
            </a:pPr>
            <a:r>
              <a:rPr lang="ru-RU" sz="2400" dirty="0">
                <a:latin typeface="TT Interphases" panose="02000503020000020004" pitchFamily="2" charset="0"/>
              </a:rPr>
              <a:t>Попросите предоставить чек </a:t>
            </a:r>
            <a:br>
              <a:rPr lang="ru-RU" sz="2400" dirty="0">
                <a:latin typeface="TT Interphases" panose="02000503020000020004" pitchFamily="2" charset="0"/>
              </a:rPr>
            </a:br>
            <a:r>
              <a:rPr lang="ru-RU" sz="2400" dirty="0">
                <a:latin typeface="TT Interphases" panose="02000503020000020004" pitchFamily="2" charset="0"/>
              </a:rPr>
              <a:t>и дату оказания услуги</a:t>
            </a:r>
          </a:p>
          <a:p>
            <a:pPr marL="457200" indent="-457200">
              <a:lnSpc>
                <a:spcPts val="2580"/>
              </a:lnSpc>
              <a:spcAft>
                <a:spcPts val="2400"/>
              </a:spcAft>
              <a:buClr>
                <a:srgbClr val="3644FF"/>
              </a:buClr>
              <a:buSzPct val="100000"/>
              <a:buFont typeface="+mj-lt"/>
              <a:buAutoNum type="arabicPeriod"/>
            </a:pPr>
            <a:r>
              <a:rPr lang="ru-RU" sz="2400" dirty="0">
                <a:latin typeface="TT Interphases" panose="02000503020000020004" pitchFamily="2" charset="0"/>
              </a:rPr>
              <a:t>Через 2 недели подайте жалобу</a:t>
            </a:r>
          </a:p>
          <a:p>
            <a:pPr marL="457200" indent="-457200">
              <a:lnSpc>
                <a:spcPts val="2580"/>
              </a:lnSpc>
              <a:spcAft>
                <a:spcPts val="2400"/>
              </a:spcAft>
              <a:buClr>
                <a:srgbClr val="3644FF"/>
              </a:buClr>
              <a:buSzPct val="100000"/>
              <a:buFont typeface="+mj-lt"/>
              <a:buAutoNum type="arabicPeriod"/>
            </a:pPr>
            <a:r>
              <a:rPr lang="ru-RU" sz="2400" dirty="0">
                <a:latin typeface="TT Interphases" panose="02000503020000020004" pitchFamily="2" charset="0"/>
              </a:rPr>
              <a:t>Отзыв переместится в неподтвержденные</a:t>
            </a:r>
            <a:br>
              <a:rPr lang="ru-RU" sz="2400" dirty="0">
                <a:latin typeface="TT Interphases" panose="02000503020000020004" pitchFamily="2" charset="0"/>
              </a:rPr>
            </a:br>
            <a:endParaRPr lang="ru-RU" sz="2400" dirty="0">
              <a:latin typeface="TT Interphases" panose="02000503020000020004" pitchFamily="2" charset="0"/>
            </a:endParaRPr>
          </a:p>
          <a:p>
            <a:pPr marL="457200" indent="-457200">
              <a:lnSpc>
                <a:spcPts val="2580"/>
              </a:lnSpc>
              <a:spcAft>
                <a:spcPts val="2400"/>
              </a:spcAft>
              <a:buClr>
                <a:srgbClr val="3644FF"/>
              </a:buClr>
              <a:buSzPct val="100000"/>
              <a:buFont typeface="+mj-lt"/>
              <a:buAutoNum type="arabicPeriod"/>
            </a:pPr>
            <a:endParaRPr lang="ru-RU" sz="2400" dirty="0">
              <a:latin typeface="TT Interphases" panose="0200050302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825BD-20BB-BA93-7D60-79CB4054654B}"/>
              </a:ext>
            </a:extLst>
          </p:cNvPr>
          <p:cNvSpPr txBox="1"/>
          <p:nvPr/>
        </p:nvSpPr>
        <p:spPr>
          <a:xfrm>
            <a:off x="308119" y="954808"/>
            <a:ext cx="5192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tserrat" pitchFamily="2" charset="0"/>
                <a:cs typeface="Archivo" pitchFamily="2" charset="77"/>
              </a:rPr>
              <a:t>У</a:t>
            </a:r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даления отзывов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8BE68-1081-0686-1059-CEF7BC42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605" y="1028433"/>
            <a:ext cx="4175814" cy="11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FFFFFF"/>
            </a:gs>
            <a:gs pos="99000">
              <a:srgbClr val="9A96F8">
                <a:lumMod val="59076"/>
                <a:lumOff val="40924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B3DD4F-7002-3B0E-685D-B3C4E96B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F5CA2667-81F3-BD3F-DD5F-DBF539DD5252}"/>
              </a:ext>
            </a:extLst>
          </p:cNvPr>
          <p:cNvGrpSpPr/>
          <p:nvPr/>
        </p:nvGrpSpPr>
        <p:grpSpPr>
          <a:xfrm rot="4424877">
            <a:off x="6283900" y="-167564"/>
            <a:ext cx="5855367" cy="7007809"/>
            <a:chOff x="3664268" y="1980805"/>
            <a:chExt cx="4316577" cy="4133624"/>
          </a:xfrm>
        </p:grpSpPr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A1107E36-E53C-3582-84DA-8D30C41A2BE7}"/>
                </a:ext>
              </a:extLst>
            </p:cNvPr>
            <p:cNvSpPr/>
            <p:nvPr/>
          </p:nvSpPr>
          <p:spPr>
            <a:xfrm rot="20054828">
              <a:off x="3664268" y="2401880"/>
              <a:ext cx="3236436" cy="3712549"/>
            </a:xfrm>
            <a:prstGeom prst="ellipse">
              <a:avLst/>
            </a:prstGeom>
            <a:solidFill>
              <a:srgbClr val="E1FD7B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FC13FD31-D6DA-0AE5-2117-A15B26D1ECFB}"/>
                </a:ext>
              </a:extLst>
            </p:cNvPr>
            <p:cNvSpPr/>
            <p:nvPr/>
          </p:nvSpPr>
          <p:spPr>
            <a:xfrm rot="3028551">
              <a:off x="4365687" y="1980805"/>
              <a:ext cx="3615158" cy="3615158"/>
            </a:xfrm>
            <a:prstGeom prst="ellipse">
              <a:avLst/>
            </a:prstGeom>
            <a:gradFill>
              <a:gsLst>
                <a:gs pos="14000">
                  <a:srgbClr val="FFFFFF">
                    <a:alpha val="0"/>
                  </a:srgbClr>
                </a:gs>
                <a:gs pos="75000">
                  <a:srgbClr val="E1FD7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id="{A1C834E1-16DF-2E68-890D-A67D7F488FE7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D97BA7E-E77F-06F8-4A5D-F75C69832201}"/>
              </a:ext>
            </a:extLst>
          </p:cNvPr>
          <p:cNvSpPr txBox="1"/>
          <p:nvPr/>
        </p:nvSpPr>
        <p:spPr>
          <a:xfrm>
            <a:off x="261258" y="19035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отзывы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65F8C4DF-5AFD-101F-D056-20A3C33CB536}"/>
              </a:ext>
            </a:extLst>
          </p:cNvPr>
          <p:cNvGrpSpPr/>
          <p:nvPr/>
        </p:nvGrpSpPr>
        <p:grpSpPr>
          <a:xfrm>
            <a:off x="8919335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22" name="Rounded Rectangle 14">
              <a:extLst>
                <a:ext uri="{FF2B5EF4-FFF2-40B4-BE49-F238E27FC236}">
                  <a16:creationId xmlns:a16="http://schemas.microsoft.com/office/drawing/2014/main" id="{6D796476-53BA-CD79-C04B-1309199F766A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15">
              <a:extLst>
                <a:ext uri="{FF2B5EF4-FFF2-40B4-BE49-F238E27FC236}">
                  <a16:creationId xmlns:a16="http://schemas.microsoft.com/office/drawing/2014/main" id="{DBA7AB9F-9E91-7E93-AD3B-39203218255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6">
              <a:extLst>
                <a:ext uri="{FF2B5EF4-FFF2-40B4-BE49-F238E27FC236}">
                  <a16:creationId xmlns:a16="http://schemas.microsoft.com/office/drawing/2014/main" id="{E9F27EAB-2F29-CC9B-616B-E85026F0CA6A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5C45B32D-3A33-D4AA-BCAC-2B24414C0CA5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24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8905873D-2DA0-1C18-E82E-2481774633FE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16DB9-8E37-75DB-EFEA-4B21B16B8FA3}"/>
              </a:ext>
            </a:extLst>
          </p:cNvPr>
          <p:cNvSpPr txBox="1"/>
          <p:nvPr/>
        </p:nvSpPr>
        <p:spPr>
          <a:xfrm>
            <a:off x="781210" y="3417897"/>
            <a:ext cx="531479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580"/>
              </a:lnSpc>
              <a:spcAft>
                <a:spcPts val="3000"/>
              </a:spcAft>
              <a:buClr>
                <a:srgbClr val="3644FF"/>
              </a:buClr>
              <a:buSzPct val="100000"/>
              <a:buFont typeface="+mj-lt"/>
              <a:buAutoNum type="arabicPeriod"/>
            </a:pPr>
            <a:r>
              <a:rPr lang="ru-RU" sz="3600" dirty="0">
                <a:latin typeface="TT Interphases" panose="02000503020000020004" pitchFamily="2" charset="0"/>
              </a:rPr>
              <a:t>Платите только </a:t>
            </a:r>
            <a:br>
              <a:rPr lang="ru-RU" sz="3600" dirty="0">
                <a:latin typeface="TT Interphases" panose="02000503020000020004" pitchFamily="2" charset="0"/>
              </a:rPr>
            </a:br>
            <a:r>
              <a:rPr lang="ru-RU" sz="3600" dirty="0">
                <a:latin typeface="TT Interphases" panose="02000503020000020004" pitchFamily="2" charset="0"/>
              </a:rPr>
              <a:t>после модерации</a:t>
            </a:r>
          </a:p>
          <a:p>
            <a:pPr marL="457200" indent="-457200">
              <a:lnSpc>
                <a:spcPts val="3580"/>
              </a:lnSpc>
              <a:spcAft>
                <a:spcPts val="3000"/>
              </a:spcAft>
              <a:buClr>
                <a:srgbClr val="3644FF"/>
              </a:buClr>
              <a:buSzPct val="100000"/>
              <a:buFont typeface="+mj-lt"/>
              <a:buAutoNum type="arabicPeriod"/>
            </a:pPr>
            <a:r>
              <a:rPr lang="ru-RU" sz="3600" dirty="0">
                <a:latin typeface="TT Interphases" panose="02000503020000020004" pitchFamily="2" charset="0"/>
              </a:rPr>
              <a:t>Согласовывайте текст </a:t>
            </a:r>
            <a:br>
              <a:rPr lang="ru-RU" sz="3600" dirty="0">
                <a:latin typeface="TT Interphases" panose="02000503020000020004" pitchFamily="2" charset="0"/>
              </a:rPr>
            </a:br>
            <a:r>
              <a:rPr lang="ru-RU" sz="3600" dirty="0">
                <a:latin typeface="TT Interphases" panose="02000503020000020004" pitchFamily="2" charset="0"/>
              </a:rPr>
              <a:t>отзыва заранее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08EE3-89E6-71C9-17B9-9771AE728248}"/>
              </a:ext>
            </a:extLst>
          </p:cNvPr>
          <p:cNvSpPr txBox="1"/>
          <p:nvPr/>
        </p:nvSpPr>
        <p:spPr>
          <a:xfrm>
            <a:off x="308119" y="954808"/>
            <a:ext cx="76148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none" strike="noStrike" dirty="0">
                <a:effectLst/>
                <a:latin typeface="Montserrat" pitchFamily="2" charset="0"/>
                <a:cs typeface="Archivo" pitchFamily="2" charset="77"/>
              </a:rPr>
              <a:t>На что обратить внимание при покупке отзывов</a:t>
            </a:r>
            <a:endParaRPr lang="en-US" sz="4000" b="1" dirty="0">
              <a:latin typeface="Montserrat" pitchFamily="2" charset="0"/>
              <a:cs typeface="Archiv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078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9F199-C5E1-B790-C3F6-8DA754FBF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99C1E2F-6E2F-ADDC-E522-D9FAABDBC1D3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5E331AD-427C-95B3-1727-0D27FFCB4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3B4CA2-9DAC-0C86-8685-0D52366DF201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1A1581-4123-5C2C-F1EC-2FE2EBEEC64D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126DFB7-B371-DA87-668F-FA9BF83BED98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CB9495-4142-F767-117C-5A4ADA3ABC9D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B9B6D79-DDBF-F203-41A3-00764DFA950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79A8E97-FCDE-B5F8-6774-6F9CDC28A9F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25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EA7DDC-EB3F-0B7E-C381-98A1F69E7766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BF1AF-E3B0-7427-3098-EBEF04907CF3}"/>
              </a:ext>
            </a:extLst>
          </p:cNvPr>
          <p:cNvSpPr txBox="1"/>
          <p:nvPr/>
        </p:nvSpPr>
        <p:spPr>
          <a:xfrm>
            <a:off x="261258" y="190356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какие ошибки бывают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89229-6CB5-D3DD-41C1-69D2816A64B9}"/>
              </a:ext>
            </a:extLst>
          </p:cNvPr>
          <p:cNvSpPr txBox="1"/>
          <p:nvPr/>
        </p:nvSpPr>
        <p:spPr>
          <a:xfrm>
            <a:off x="530571" y="897265"/>
            <a:ext cx="47822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ru-RU" sz="2800" b="1" dirty="0">
                <a:latin typeface="TT Interphases" panose="02000503020000020004" pitchFamily="2" charset="0"/>
              </a:rPr>
              <a:t>Примеры ошибок</a:t>
            </a: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87099A8C-80DC-F249-6975-4B78E148A7F2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585E56-3E7D-5EC7-4593-347466DE8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61"/>
          <a:stretch/>
        </p:blipFill>
        <p:spPr>
          <a:xfrm>
            <a:off x="655688" y="1790284"/>
            <a:ext cx="2873767" cy="4969913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09C09F59-23E9-8EA8-3B6D-2052750CDD45}"/>
              </a:ext>
            </a:extLst>
          </p:cNvPr>
          <p:cNvSpPr txBox="1">
            <a:spLocks/>
          </p:cNvSpPr>
          <p:nvPr/>
        </p:nvSpPr>
        <p:spPr>
          <a:xfrm>
            <a:off x="4095414" y="896834"/>
            <a:ext cx="2275773" cy="648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Отсутствие новостей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8E9C4B-DD78-B3EF-F0A0-976FBA7C6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313" y="1790285"/>
            <a:ext cx="5295202" cy="5035058"/>
          </a:xfrm>
          <a:prstGeom prst="rect">
            <a:avLst/>
          </a:prstGeom>
        </p:spPr>
      </p:pic>
      <p:sp>
        <p:nvSpPr>
          <p:cNvPr id="16" name="Текст 2">
            <a:extLst>
              <a:ext uri="{FF2B5EF4-FFF2-40B4-BE49-F238E27FC236}">
                <a16:creationId xmlns:a16="http://schemas.microsoft.com/office/drawing/2014/main" id="{F75677DE-AA8E-E5A7-59B0-AD85068EEED2}"/>
              </a:ext>
            </a:extLst>
          </p:cNvPr>
          <p:cNvSpPr txBox="1">
            <a:spLocks/>
          </p:cNvSpPr>
          <p:nvPr/>
        </p:nvSpPr>
        <p:spPr>
          <a:xfrm>
            <a:off x="6482733" y="896835"/>
            <a:ext cx="2358394" cy="638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Нет историй 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0B38647-50EC-513D-278C-7D32DDB86C98}"/>
              </a:ext>
            </a:extLst>
          </p:cNvPr>
          <p:cNvSpPr txBox="1">
            <a:spLocks/>
          </p:cNvSpPr>
          <p:nvPr/>
        </p:nvSpPr>
        <p:spPr>
          <a:xfrm>
            <a:off x="8952673" y="896835"/>
            <a:ext cx="2992583" cy="648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Нет товаров </a:t>
            </a:r>
            <a:br>
              <a:rPr lang="ru-RU" sz="2000" dirty="0">
                <a:latin typeface="TT Interphases" panose="02000503020000020004" pitchFamily="2" charset="0"/>
              </a:rPr>
            </a:br>
            <a:r>
              <a:rPr lang="ru-RU" sz="2000" dirty="0">
                <a:latin typeface="TT Interphases" panose="02000503020000020004" pitchFamily="2" charset="0"/>
              </a:rPr>
              <a:t>и услуг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CDDA7A78-A41B-549E-0CEF-70B1EAD42262}"/>
              </a:ext>
            </a:extLst>
          </p:cNvPr>
          <p:cNvCxnSpPr>
            <a:cxnSpLocks/>
          </p:cNvCxnSpPr>
          <p:nvPr/>
        </p:nvCxnSpPr>
        <p:spPr>
          <a:xfrm>
            <a:off x="4371313" y="1717362"/>
            <a:ext cx="7573944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51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14F21-A3B8-F75D-9ACE-9703AFAD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293A77F-788C-40F4-C2FA-87657DE437F1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463967D-9AC1-44D9-8854-8EE068C40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5639E2-19E5-D336-5E02-C074A15CCFB9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2D1599-CAEE-93A1-280B-254612098535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52003F7-2219-4190-ECD3-CA7E1F113186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249CB31-4F53-1575-781B-3F0A10DFB67E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AE639B8-820A-12E9-69B4-E929EFF0288C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AFBBE17-60C2-E3FB-251D-4150D9E684D6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26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F3F153-FFFC-C795-385F-9A4EBC416885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9449BF-6408-18FF-0855-EC26DE010700}"/>
              </a:ext>
            </a:extLst>
          </p:cNvPr>
          <p:cNvSpPr txBox="1"/>
          <p:nvPr/>
        </p:nvSpPr>
        <p:spPr>
          <a:xfrm>
            <a:off x="530571" y="897265"/>
            <a:ext cx="47822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ru-RU" sz="2800" b="1" dirty="0">
                <a:latin typeface="TT Interphases" panose="02000503020000020004" pitchFamily="2" charset="0"/>
              </a:rPr>
              <a:t>Примеры ошибок</a:t>
            </a: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F031B67F-F7E1-CFF3-3BE4-E2FC5A8C05CF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ACE0706-0C83-E5B3-B9B3-1DF3C094E1D4}"/>
              </a:ext>
            </a:extLst>
          </p:cNvPr>
          <p:cNvSpPr txBox="1">
            <a:spLocks/>
          </p:cNvSpPr>
          <p:nvPr/>
        </p:nvSpPr>
        <p:spPr>
          <a:xfrm>
            <a:off x="4095414" y="896834"/>
            <a:ext cx="3591745" cy="648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Не полностью прописано название товара</a:t>
            </a:r>
          </a:p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endParaRPr lang="ru-RU" sz="2000" dirty="0">
              <a:latin typeface="TT Interphases" panose="02000503020000020004" pitchFamily="2" charset="0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35EB1F62-F768-3E10-4EEF-7E251CEA8256}"/>
              </a:ext>
            </a:extLst>
          </p:cNvPr>
          <p:cNvSpPr txBox="1">
            <a:spLocks/>
          </p:cNvSpPr>
          <p:nvPr/>
        </p:nvSpPr>
        <p:spPr>
          <a:xfrm>
            <a:off x="7906041" y="896835"/>
            <a:ext cx="2358394" cy="638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Нет пробелов после точки</a:t>
            </a:r>
          </a:p>
          <a:p>
            <a:pPr>
              <a:buClr>
                <a:srgbClr val="3644FF"/>
              </a:buClr>
              <a:buSzPct val="90000"/>
              <a:buFont typeface="Courier New" panose="02070309020205020404" pitchFamily="49" charset="0"/>
              <a:buChar char="o"/>
            </a:pPr>
            <a:endParaRPr lang="ru-RU" sz="2000" dirty="0">
              <a:latin typeface="TT Interphases" panose="02000503020000020004" pitchFamily="2" charset="0"/>
            </a:endParaRP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642EB854-FEAE-B32B-BAAD-0EC561023A98}"/>
              </a:ext>
            </a:extLst>
          </p:cNvPr>
          <p:cNvCxnSpPr>
            <a:cxnSpLocks/>
          </p:cNvCxnSpPr>
          <p:nvPr/>
        </p:nvCxnSpPr>
        <p:spPr>
          <a:xfrm>
            <a:off x="4371313" y="1717362"/>
            <a:ext cx="7573944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ECF8CD-6D85-8864-FF78-215E6FDFA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33" y="1738653"/>
            <a:ext cx="6639852" cy="5087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0C104-AF0D-DB95-B392-181288DE70ED}"/>
              </a:ext>
            </a:extLst>
          </p:cNvPr>
          <p:cNvSpPr txBox="1"/>
          <p:nvPr/>
        </p:nvSpPr>
        <p:spPr>
          <a:xfrm>
            <a:off x="261258" y="190356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какие ошибки бывают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652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965F7A-591C-A348-0A41-188B08D6B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1A3FC65-0F38-FF76-55D8-833AFD0F4BC7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FE33F0F-BB6B-EBE2-7E55-37A3F4332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213D6-9ABA-3CF0-37AF-87B166E83DEC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B23F3C-8173-F6B1-7395-44724584B918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26624DE-6FB6-4BD0-F2B4-78EA05264D48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25F931D-460E-7E23-AF91-7443C893E2CB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8CFABA3-15E2-08E9-310D-C2FE62BB76D5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6A1AE9D-D094-2E17-748A-F024E4976D2E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27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C9C75F-8ED2-4A79-96E9-114A96C20987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954DF-8B09-6493-4F00-67619A3C9450}"/>
              </a:ext>
            </a:extLst>
          </p:cNvPr>
          <p:cNvSpPr txBox="1"/>
          <p:nvPr/>
        </p:nvSpPr>
        <p:spPr>
          <a:xfrm>
            <a:off x="530571" y="897265"/>
            <a:ext cx="47822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ru-RU" sz="2800" b="1" dirty="0">
                <a:latin typeface="TT Interphases" panose="02000503020000020004" pitchFamily="2" charset="0"/>
              </a:rPr>
              <a:t>Примеры ошибок</a:t>
            </a: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B38ADDF0-ED46-E57C-33A6-186BBF65ECAC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15BEB5AD-2FC2-A520-D92F-42EB47C2F4FC}"/>
              </a:ext>
            </a:extLst>
          </p:cNvPr>
          <p:cNvSpPr txBox="1">
            <a:spLocks/>
          </p:cNvSpPr>
          <p:nvPr/>
        </p:nvSpPr>
        <p:spPr>
          <a:xfrm>
            <a:off x="584726" y="2799504"/>
            <a:ext cx="2336983" cy="648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644FF"/>
              </a:buClr>
              <a:buSzPct val="90000"/>
              <a:buNone/>
            </a:pPr>
            <a:r>
              <a:rPr lang="ru-RU" sz="2400" dirty="0">
                <a:latin typeface="TT Interphases" panose="02000503020000020004" pitchFamily="2" charset="0"/>
              </a:rPr>
              <a:t>Пустая карточка</a:t>
            </a:r>
          </a:p>
          <a:p>
            <a:pPr marL="0" indent="0">
              <a:buClr>
                <a:srgbClr val="3644FF"/>
              </a:buClr>
              <a:buSzPct val="90000"/>
              <a:buNone/>
            </a:pPr>
            <a:endParaRPr lang="ru-RU" sz="2400" dirty="0">
              <a:latin typeface="TT Interphases" panose="02000503020000020004" pitchFamily="2" charset="0"/>
            </a:endParaRPr>
          </a:p>
          <a:p>
            <a:pPr marL="0" indent="0">
              <a:buClr>
                <a:srgbClr val="3644FF"/>
              </a:buClr>
              <a:buSzPct val="90000"/>
              <a:buNone/>
            </a:pPr>
            <a:endParaRPr lang="ru-RU" sz="2400" dirty="0">
              <a:latin typeface="TT Interphases" panose="02000503020000020004" pitchFamily="2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9EC0C81-337D-36DB-F043-5DD65A08B071}"/>
              </a:ext>
            </a:extLst>
          </p:cNvPr>
          <p:cNvGrpSpPr/>
          <p:nvPr/>
        </p:nvGrpSpPr>
        <p:grpSpPr>
          <a:xfrm>
            <a:off x="4362616" y="761006"/>
            <a:ext cx="7111001" cy="5801981"/>
            <a:chOff x="4362617" y="761007"/>
            <a:chExt cx="6372870" cy="519972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62A36BEC-9A32-8B4E-1617-1DAFF711F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188"/>
            <a:stretch/>
          </p:blipFill>
          <p:spPr>
            <a:xfrm>
              <a:off x="4388833" y="1085477"/>
              <a:ext cx="6346654" cy="4875258"/>
            </a:xfrm>
            <a:prstGeom prst="rect">
              <a:avLst/>
            </a:prstGeom>
          </p:spPr>
        </p:pic>
        <p:sp>
          <p:nvSpPr>
            <p:cNvPr id="7" name="Текст 2">
              <a:extLst>
                <a:ext uri="{FF2B5EF4-FFF2-40B4-BE49-F238E27FC236}">
                  <a16:creationId xmlns:a16="http://schemas.microsoft.com/office/drawing/2014/main" id="{CF6B6531-ADD0-A82F-270E-391E8DAFB36C}"/>
                </a:ext>
              </a:extLst>
            </p:cNvPr>
            <p:cNvSpPr txBox="1">
              <a:spLocks/>
            </p:cNvSpPr>
            <p:nvPr/>
          </p:nvSpPr>
          <p:spPr>
            <a:xfrm>
              <a:off x="4362617" y="761007"/>
              <a:ext cx="3591745" cy="64893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IBM Plex Sans" panose="020B050305020300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3644FF"/>
                </a:buClr>
                <a:buSzPct val="90000"/>
                <a:buNone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T Interphases" panose="02000503020000020004" pitchFamily="2" charset="0"/>
                </a:rPr>
                <a:t>Ортопедический салон</a:t>
              </a:r>
            </a:p>
          </p:txBody>
        </p:sp>
      </p:grp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510C9959-2504-EF15-F4F0-2CD9CE68F96B}"/>
              </a:ext>
            </a:extLst>
          </p:cNvPr>
          <p:cNvCxnSpPr>
            <a:cxnSpLocks/>
          </p:cNvCxnSpPr>
          <p:nvPr/>
        </p:nvCxnSpPr>
        <p:spPr>
          <a:xfrm>
            <a:off x="627180" y="1583874"/>
            <a:ext cx="3066996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B8E5A0-CBE2-9150-1EA5-C945ED0A51A0}"/>
              </a:ext>
            </a:extLst>
          </p:cNvPr>
          <p:cNvSpPr txBox="1"/>
          <p:nvPr/>
        </p:nvSpPr>
        <p:spPr>
          <a:xfrm>
            <a:off x="261258" y="190356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какие ошибки бывают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0798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471BD6-3DE6-6953-312F-EBEE02030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3BA4A26-AF58-A849-A28F-4016330D5CC3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73F1DC5-5B39-31D2-76E5-BA096F4B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28B0AD-FDD1-C8BF-F3E4-F5689E567632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3B9A2-729B-CF50-BFB4-98FB67B8106C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7E6F797-A711-8DF1-7A6E-98E92A3D8548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A4E3F34-A540-D000-956A-3C2D71F58A4F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6D5F4B5-154C-22E0-2894-29C9F09868AB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0BB8A4B-CEFC-CC23-2E04-1801ABCA5225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28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7F71B8-51C1-5E60-C94A-A6B64956AF1D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324E-ED7A-6E86-450B-91FC3729A5C9}"/>
              </a:ext>
            </a:extLst>
          </p:cNvPr>
          <p:cNvSpPr txBox="1"/>
          <p:nvPr/>
        </p:nvSpPr>
        <p:spPr>
          <a:xfrm>
            <a:off x="530571" y="897265"/>
            <a:ext cx="47822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ru-RU" sz="2800" b="1" dirty="0">
                <a:latin typeface="TT Interphases" panose="02000503020000020004" pitchFamily="2" charset="0"/>
              </a:rPr>
              <a:t>Примеры ошибок</a:t>
            </a: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9694E02C-77D4-FBA1-0386-E9BFEA7449CD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9E57D75F-EBD2-6B57-6D77-960887BBBB36}"/>
              </a:ext>
            </a:extLst>
          </p:cNvPr>
          <p:cNvSpPr txBox="1">
            <a:spLocks/>
          </p:cNvSpPr>
          <p:nvPr/>
        </p:nvSpPr>
        <p:spPr>
          <a:xfrm>
            <a:off x="530571" y="2780063"/>
            <a:ext cx="2616689" cy="648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644FF"/>
              </a:buClr>
              <a:buSzPct val="90000"/>
              <a:buNone/>
            </a:pPr>
            <a:r>
              <a:rPr lang="ru-RU" sz="2400" dirty="0">
                <a:latin typeface="TT Interphases" panose="02000503020000020004" pitchFamily="2" charset="0"/>
              </a:rPr>
              <a:t>Найдем грубую ошибку?</a:t>
            </a:r>
          </a:p>
          <a:p>
            <a:pPr marL="0" indent="0">
              <a:buClr>
                <a:srgbClr val="3644FF"/>
              </a:buClr>
              <a:buSzPct val="90000"/>
              <a:buNone/>
            </a:pPr>
            <a:endParaRPr lang="ru-RU" sz="2400" dirty="0">
              <a:latin typeface="TT Interphases" panose="02000503020000020004" pitchFamily="2" charset="0"/>
            </a:endParaRPr>
          </a:p>
          <a:p>
            <a:pPr marL="0" indent="0">
              <a:buClr>
                <a:srgbClr val="3644FF"/>
              </a:buClr>
              <a:buSzPct val="90000"/>
              <a:buNone/>
            </a:pPr>
            <a:endParaRPr lang="ru-RU" sz="2400" dirty="0">
              <a:latin typeface="TT Interphases" panose="02000503020000020004" pitchFamily="2" charset="0"/>
            </a:endParaRP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3DD26C88-A9BE-299F-7A0A-AD44994E4500}"/>
              </a:ext>
            </a:extLst>
          </p:cNvPr>
          <p:cNvCxnSpPr>
            <a:cxnSpLocks/>
          </p:cNvCxnSpPr>
          <p:nvPr/>
        </p:nvCxnSpPr>
        <p:spPr>
          <a:xfrm>
            <a:off x="627180" y="1583874"/>
            <a:ext cx="3066996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6376C-39FF-D4CC-3254-A09F3267D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775" y="637581"/>
            <a:ext cx="6089041" cy="6099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1D7AB-FE25-332F-90D3-790E1AB96EF4}"/>
              </a:ext>
            </a:extLst>
          </p:cNvPr>
          <p:cNvSpPr txBox="1"/>
          <p:nvPr/>
        </p:nvSpPr>
        <p:spPr>
          <a:xfrm>
            <a:off x="261258" y="190356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какие ошибки бывают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2746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776AE-7381-2FA1-F3C5-E55B66DAE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94BC111-008F-3D4A-D8F4-1202B6FDD881}"/>
              </a:ext>
            </a:extLst>
          </p:cNvPr>
          <p:cNvSpPr/>
          <p:nvPr/>
        </p:nvSpPr>
        <p:spPr>
          <a:xfrm>
            <a:off x="0" y="1298811"/>
            <a:ext cx="11809603" cy="4685549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7FF69-F27A-9C19-07A5-258A9A38CCC7}"/>
              </a:ext>
            </a:extLst>
          </p:cNvPr>
          <p:cNvSpPr txBox="1"/>
          <p:nvPr/>
        </p:nvSpPr>
        <p:spPr>
          <a:xfrm>
            <a:off x="646087" y="2252540"/>
            <a:ext cx="6262243" cy="193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100"/>
              </a:lnSpc>
            </a:pPr>
            <a:r>
              <a:rPr lang="ru-RU" sz="80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Немного </a:t>
            </a:r>
            <a:br>
              <a:rPr lang="ru-RU" sz="80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</a:br>
            <a:r>
              <a:rPr lang="ru-RU" sz="80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о цифрах</a:t>
            </a:r>
            <a:endParaRPr lang="en-US" sz="8000" b="1" dirty="0">
              <a:solidFill>
                <a:srgbClr val="E1FD7B"/>
              </a:solidFill>
              <a:latin typeface="Montserrat" pitchFamily="2" charset="0"/>
              <a:cs typeface="Archivo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460157-1178-CBC1-3AC1-1E29B89B9B0E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C75C8D-E122-8CC1-1FA7-96AC90FB7091}"/>
              </a:ext>
            </a:extLst>
          </p:cNvPr>
          <p:cNvSpPr txBox="1"/>
          <p:nvPr/>
        </p:nvSpPr>
        <p:spPr>
          <a:xfrm>
            <a:off x="261258" y="190356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цифры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4BBC3A-09BB-3E21-6FE2-5ABC37FEF9C8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3B1D03-127E-CAA1-158B-AAAD32F2E3AF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AEDA267-E27B-E924-7D29-2017B964269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8B253F6-AC80-6F3C-004A-D03C73C9B092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0502A03-F031-C662-17D4-CE0FB5B1E785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29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C8B1FC-6AA2-829D-660E-68F6CEE4EF1B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B882895-2580-9C6D-78EA-6F5D0E6C5DB1}"/>
              </a:ext>
            </a:extLst>
          </p:cNvPr>
          <p:cNvSpPr/>
          <p:nvPr/>
        </p:nvSpPr>
        <p:spPr>
          <a:xfrm>
            <a:off x="646087" y="4965725"/>
            <a:ext cx="3594133" cy="397307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graphicFrame>
        <p:nvGraphicFramePr>
          <p:cNvPr id="6" name="Chart 23">
            <a:extLst>
              <a:ext uri="{FF2B5EF4-FFF2-40B4-BE49-F238E27FC236}">
                <a16:creationId xmlns:a16="http://schemas.microsoft.com/office/drawing/2014/main" id="{DA228BB7-BAF2-568C-21B8-2FBCD8C3F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72068"/>
              </p:ext>
            </p:extLst>
          </p:nvPr>
        </p:nvGraphicFramePr>
        <p:xfrm>
          <a:off x="7343271" y="1989582"/>
          <a:ext cx="3030167" cy="268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93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5F883-74EE-6780-720F-D7046FE0C31F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EF4CF6-4B23-E6FA-E2FB-660EAD58B5FE}"/>
              </a:ext>
            </a:extLst>
          </p:cNvPr>
          <p:cNvSpPr txBox="1"/>
          <p:nvPr/>
        </p:nvSpPr>
        <p:spPr>
          <a:xfrm>
            <a:off x="261258" y="1903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T Interphases" panose="02000503020000020004" pitchFamily="2" charset="0"/>
                <a:cs typeface="Heebo" pitchFamily="2" charset="-79"/>
              </a:rPr>
              <a:t>о преимуществах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94D-F6D0-892F-F985-0066EB47071D}"/>
              </a:ext>
            </a:extLst>
          </p:cNvPr>
          <p:cNvGrpSpPr/>
          <p:nvPr/>
        </p:nvGrpSpPr>
        <p:grpSpPr>
          <a:xfrm>
            <a:off x="6699977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972DA26-17BE-328C-B4D2-C6B7C1480C4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1A0273-30F3-C6CC-9E6D-238D523AFA6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57A51C-E221-74F3-DDCD-0FBC4703741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360EA-38C0-935A-6466-888106F53B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03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72BFC-E23F-7936-B2D9-CDE733C79E9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B17532-4971-B57A-0A6E-52DCAACAF627}"/>
              </a:ext>
            </a:extLst>
          </p:cNvPr>
          <p:cNvCxnSpPr>
            <a:cxnSpLocks/>
          </p:cNvCxnSpPr>
          <p:nvPr/>
        </p:nvCxnSpPr>
        <p:spPr>
          <a:xfrm flipH="1">
            <a:off x="586523" y="1321451"/>
            <a:ext cx="599788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4AD346E-2546-D753-51B8-863EC6E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18103" y="5864507"/>
            <a:ext cx="655434" cy="655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0A3D2-DDF3-8C49-0839-54F35D811EE0}"/>
              </a:ext>
            </a:extLst>
          </p:cNvPr>
          <p:cNvSpPr txBox="1"/>
          <p:nvPr/>
        </p:nvSpPr>
        <p:spPr>
          <a:xfrm>
            <a:off x="1690255" y="635873"/>
            <a:ext cx="695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T Interphases" panose="02000503020000020004" pitchFamily="2" charset="0"/>
              </a:rPr>
              <a:t>Плюсы Яндекс карт</a:t>
            </a:r>
            <a:endParaRPr lang="ru-RU" sz="2800" b="1" i="1" dirty="0">
              <a:latin typeface="TT Interphas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B4F8-BB33-13EA-E7BF-A0A988D4B9DA}"/>
              </a:ext>
            </a:extLst>
          </p:cNvPr>
          <p:cNvSpPr txBox="1"/>
          <p:nvPr/>
        </p:nvSpPr>
        <p:spPr>
          <a:xfrm>
            <a:off x="998661" y="1557860"/>
            <a:ext cx="5104596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М</a:t>
            </a:r>
            <a:r>
              <a:rPr lang="ru-RU" sz="2000" dirty="0" smtClean="0">
                <a:latin typeface="TT Interphases" panose="02000503020000020004" pitchFamily="2" charset="0"/>
              </a:rPr>
              <a:t>алая конкуренция (регионы) +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T Interphases" panose="02000503020000020004" pitchFamily="2" charset="0"/>
              </a:rPr>
              <a:t>Конкуренция в радиусе </a:t>
            </a:r>
            <a:r>
              <a:rPr lang="ru-RU" sz="2000" b="1" dirty="0" smtClean="0">
                <a:latin typeface="TT Interphases" panose="02000503020000020004" pitchFamily="2" charset="0"/>
              </a:rPr>
              <a:t>1-5 км </a:t>
            </a:r>
            <a:r>
              <a:rPr lang="ru-RU" sz="2000" dirty="0" smtClean="0">
                <a:latin typeface="TT Interphases" panose="02000503020000020004" pitchFamily="2" charset="0"/>
              </a:rPr>
              <a:t>+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b="1" dirty="0">
                <a:latin typeface="TT Interphases" panose="02000503020000020004" pitchFamily="2" charset="0"/>
              </a:rPr>
              <a:t>Лучшее </a:t>
            </a:r>
            <a:r>
              <a:rPr lang="ru-RU" sz="2000" dirty="0">
                <a:latin typeface="TT Interphases" panose="02000503020000020004" pitchFamily="2" charset="0"/>
              </a:rPr>
              <a:t>место для </a:t>
            </a:r>
            <a:r>
              <a:rPr lang="ru-RU" sz="2000" dirty="0" smtClean="0">
                <a:latin typeface="TT Interphases" panose="02000503020000020004" pitchFamily="2" charset="0"/>
              </a:rPr>
              <a:t>репутации</a:t>
            </a:r>
            <a:endParaRPr lang="ru-RU" sz="2000" b="1" dirty="0" smtClean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Возможность показываться </a:t>
            </a:r>
            <a:br>
              <a:rPr lang="ru-RU" sz="2000" dirty="0">
                <a:latin typeface="TT Interphases" panose="02000503020000020004" pitchFamily="2" charset="0"/>
              </a:rPr>
            </a:br>
            <a:r>
              <a:rPr lang="ru-RU" sz="2000" b="1" dirty="0">
                <a:latin typeface="TT Interphases" panose="02000503020000020004" pitchFamily="2" charset="0"/>
              </a:rPr>
              <a:t>выше </a:t>
            </a:r>
            <a:r>
              <a:rPr lang="ru-RU" sz="2000" b="1" dirty="0" smtClean="0">
                <a:latin typeface="TT Interphases" panose="02000503020000020004" pitchFamily="2" charset="0"/>
              </a:rPr>
              <a:t>органики +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b="1" dirty="0" smtClean="0">
                <a:latin typeface="TT Interphases" panose="02000503020000020004" pitchFamily="2" charset="0"/>
              </a:rPr>
              <a:t>Самая </a:t>
            </a:r>
            <a:r>
              <a:rPr lang="ru-RU" sz="2000" b="1" dirty="0">
                <a:latin typeface="TT Interphases" panose="02000503020000020004" pitchFamily="2" charset="0"/>
              </a:rPr>
              <a:t>дешевая</a:t>
            </a:r>
            <a:r>
              <a:rPr lang="ru-RU" sz="2000" dirty="0">
                <a:latin typeface="TT Interphases" panose="02000503020000020004" pitchFamily="2" charset="0"/>
              </a:rPr>
              <a:t> </a:t>
            </a:r>
            <a:r>
              <a:rPr lang="ru-RU" sz="2000" dirty="0" smtClean="0">
                <a:latin typeface="TT Interphases" panose="02000503020000020004" pitchFamily="2" charset="0"/>
              </a:rPr>
              <a:t>реклама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b="1" dirty="0" smtClean="0">
                <a:latin typeface="TT Interphases" panose="02000503020000020004" pitchFamily="2" charset="0"/>
              </a:rPr>
              <a:t>Цены</a:t>
            </a:r>
            <a:r>
              <a:rPr lang="ru-RU" sz="2000" dirty="0" smtClean="0">
                <a:latin typeface="TT Interphases" panose="02000503020000020004" pitchFamily="2" charset="0"/>
              </a:rPr>
              <a:t> на продвижение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T Interphases" panose="02000503020000020004" pitchFamily="2" charset="0"/>
              </a:rPr>
              <a:t>Быстрый вывод в </a:t>
            </a:r>
            <a:r>
              <a:rPr lang="ru-RU" sz="2000" b="1" dirty="0" smtClean="0">
                <a:latin typeface="TT Interphases" panose="02000503020000020004" pitchFamily="2" charset="0"/>
              </a:rPr>
              <a:t>ТОП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b="1" dirty="0" smtClean="0">
                <a:latin typeface="TT Interphases" panose="02000503020000020004" pitchFamily="2" charset="0"/>
              </a:rPr>
              <a:t>Популярность +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2000" b="1" dirty="0">
              <a:latin typeface="TT Interphases" panose="0200050302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515" y="1395501"/>
            <a:ext cx="6396593" cy="43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B59B3-7AE9-81A6-879F-CA6EEBB4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2E9C573-DBDE-993A-62E2-E17265E5D2F3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BCF862E-82AE-6C42-710C-75563165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091F02-56A7-0455-19B7-DEF8B8F52EA1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06D04E-4D56-B44F-A55E-8F62FEC2698C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FF24D4F-DF7B-68E9-9E20-B3CFB23EF544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A43E712-5FF7-5992-71A7-2AFF02541F8C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E4A9662-D75A-B534-3197-4B96AE15926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BB83AEE-058D-2FA1-9886-6B983F799CD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30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8C80F8-FC53-27F7-4279-1B828C3332DD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BEA98-9617-E2B0-3872-CB0E867E43DB}"/>
              </a:ext>
            </a:extLst>
          </p:cNvPr>
          <p:cNvSpPr txBox="1"/>
          <p:nvPr/>
        </p:nvSpPr>
        <p:spPr>
          <a:xfrm>
            <a:off x="261258" y="190356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немного о цифрах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B1CD237B-954B-AD44-D92B-49E1CDB238CC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721494-8617-C185-906E-6F49407BF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4823"/>
            <a:ext cx="6123709" cy="47560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10CA42-37AB-8446-FB81-8EAA7BA7B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09" y="2264255"/>
            <a:ext cx="6068291" cy="213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4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E99AA-8A42-210F-E663-ECB35BC9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3F4E0E6-9252-0E54-250A-0BB8E03DFDB2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90068F-5DFE-5D1B-E9C2-1A2B2222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95F345-27AD-8128-7AAA-F7A14774FE68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FBDC5-0BE5-88AB-D69D-0B822A3EEE24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F642763-5C7B-C7AA-F135-250FFC83AF42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5CD2F5A-3AF8-C370-C067-4322B8C8EDEB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0C4D13-9DB4-2781-C569-1CCD6CB82772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7BD856-8A0D-B5EE-7CC8-1AFD72E83997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31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EADB739-77D9-9F47-59BC-C0CF836FD187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1AD7D-41C1-F66E-B9EB-B8490109ED75}"/>
              </a:ext>
            </a:extLst>
          </p:cNvPr>
          <p:cNvSpPr txBox="1"/>
          <p:nvPr/>
        </p:nvSpPr>
        <p:spPr>
          <a:xfrm>
            <a:off x="261258" y="190356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немного о цифрах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9F100869-5FB0-683F-BC18-FC2989158706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FC6169-F063-5EA4-F76F-8FF3CF0E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947" y="472664"/>
            <a:ext cx="8106106" cy="63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55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A4349D-DC69-88EC-2A99-442D4BD54E8B}"/>
              </a:ext>
            </a:extLst>
          </p:cNvPr>
          <p:cNvSpPr/>
          <p:nvPr/>
        </p:nvSpPr>
        <p:spPr>
          <a:xfrm>
            <a:off x="1116949" y="812987"/>
            <a:ext cx="10298198" cy="2882365"/>
          </a:xfrm>
          <a:prstGeom prst="roundRect">
            <a:avLst>
              <a:gd name="adj" fmla="val 8391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8734F7-F2C9-3F24-8409-0C872293172A}"/>
              </a:ext>
            </a:extLst>
          </p:cNvPr>
          <p:cNvSpPr txBox="1"/>
          <p:nvPr/>
        </p:nvSpPr>
        <p:spPr>
          <a:xfrm>
            <a:off x="1116949" y="5165205"/>
            <a:ext cx="185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Работаем </a:t>
            </a:r>
            <a:b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</a:br>
            <a: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с 2021 года</a:t>
            </a:r>
          </a:p>
          <a:p>
            <a:endParaRPr lang="ru-RU" sz="2000" u="none" strike="noStrike" dirty="0">
              <a:solidFill>
                <a:srgbClr val="FFFFFF"/>
              </a:solidFill>
              <a:effectLst/>
              <a:latin typeface="TT Interphases Light" panose="02000503030000020004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165BBF-808E-F021-09C9-A93143AB1470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FAF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BC0375-2ABC-DC3B-B124-C1812DDD674C}"/>
              </a:ext>
            </a:extLst>
          </p:cNvPr>
          <p:cNvSpPr txBox="1"/>
          <p:nvPr/>
        </p:nvSpPr>
        <p:spPr>
          <a:xfrm>
            <a:off x="261258" y="190356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AFDF8"/>
                </a:solidFill>
                <a:latin typeface="TT Interphases" panose="02000503020000020004" pitchFamily="2" charset="0"/>
                <a:cs typeface="Heebo" pitchFamily="2" charset="-79"/>
              </a:rPr>
              <a:t>история</a:t>
            </a:r>
            <a:endParaRPr lang="en-US" sz="1000" dirty="0">
              <a:solidFill>
                <a:srgbClr val="FAFDF8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71AE12-916A-E68A-1073-386CB0B97FD6}"/>
              </a:ext>
            </a:extLst>
          </p:cNvPr>
          <p:cNvGrpSpPr/>
          <p:nvPr/>
        </p:nvGrpSpPr>
        <p:grpSpPr>
          <a:xfrm>
            <a:off x="7253288" y="246871"/>
            <a:ext cx="221271" cy="126540"/>
            <a:chOff x="320675" y="85486"/>
            <a:chExt cx="396876" cy="226965"/>
          </a:xfrm>
          <a:solidFill>
            <a:srgbClr val="5C566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C25A515-4CBE-F1D9-C1E8-96F8F0A82912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T Interphases" panose="02000503020000020004" pitchFamily="2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718017F-E440-DE38-F932-9D9D33799105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T Interphases" panose="02000503020000020004" pitchFamily="2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11A6053-CBEC-1A41-1614-021DEF84E53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T Interphases" panose="02000503020000020004" pitchFamily="2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2BDE53-6032-9B5A-667F-4B9571AF7FF9}"/>
              </a:ext>
            </a:extLst>
          </p:cNvPr>
          <p:cNvSpPr/>
          <p:nvPr/>
        </p:nvSpPr>
        <p:spPr>
          <a:xfrm>
            <a:off x="11445435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32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EEBE5B-976A-854C-F092-5C2B19463651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T Interphases" panose="02000503020000020004" pitchFamily="2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87FD8D9-E874-72EF-1C8A-C2CDD74655C7}"/>
              </a:ext>
            </a:extLst>
          </p:cNvPr>
          <p:cNvSpPr/>
          <p:nvPr/>
        </p:nvSpPr>
        <p:spPr>
          <a:xfrm>
            <a:off x="6427803" y="2209751"/>
            <a:ext cx="2637184" cy="1479393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80F6806-02ED-D9ED-1B2C-A98AB1C24BD6}"/>
              </a:ext>
            </a:extLst>
          </p:cNvPr>
          <p:cNvSpPr/>
          <p:nvPr/>
        </p:nvSpPr>
        <p:spPr>
          <a:xfrm>
            <a:off x="1117657" y="820031"/>
            <a:ext cx="1048907" cy="1590505"/>
          </a:xfrm>
          <a:custGeom>
            <a:avLst/>
            <a:gdLst>
              <a:gd name="connsiteX0" fmla="*/ 241859 w 1048907"/>
              <a:gd name="connsiteY0" fmla="*/ 0 h 1590505"/>
              <a:gd name="connsiteX1" fmla="*/ 883804 w 1048907"/>
              <a:gd name="connsiteY1" fmla="*/ 0 h 1590505"/>
              <a:gd name="connsiteX2" fmla="*/ 967679 w 1048907"/>
              <a:gd name="connsiteY2" fmla="*/ 154528 h 1590505"/>
              <a:gd name="connsiteX3" fmla="*/ 1048907 w 1048907"/>
              <a:gd name="connsiteY3" fmla="*/ 556867 h 1590505"/>
              <a:gd name="connsiteX4" fmla="*/ 15269 w 1048907"/>
              <a:gd name="connsiteY4" fmla="*/ 1590505 h 1590505"/>
              <a:gd name="connsiteX5" fmla="*/ 0 w 1048907"/>
              <a:gd name="connsiteY5" fmla="*/ 1589734 h 1590505"/>
              <a:gd name="connsiteX6" fmla="*/ 0 w 1048907"/>
              <a:gd name="connsiteY6" fmla="*/ 241859 h 1590505"/>
              <a:gd name="connsiteX7" fmla="*/ 241859 w 1048907"/>
              <a:gd name="connsiteY7" fmla="*/ 0 h 159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907" h="1590505">
                <a:moveTo>
                  <a:pt x="241859" y="0"/>
                </a:moveTo>
                <a:lnTo>
                  <a:pt x="883804" y="0"/>
                </a:lnTo>
                <a:lnTo>
                  <a:pt x="967679" y="154528"/>
                </a:lnTo>
                <a:cubicBezTo>
                  <a:pt x="1019984" y="278191"/>
                  <a:pt x="1048907" y="414151"/>
                  <a:pt x="1048907" y="556867"/>
                </a:cubicBezTo>
                <a:cubicBezTo>
                  <a:pt x="1048907" y="1127730"/>
                  <a:pt x="586132" y="1590505"/>
                  <a:pt x="15269" y="1590505"/>
                </a:cubicBezTo>
                <a:lnTo>
                  <a:pt x="0" y="1589734"/>
                </a:lnTo>
                <a:lnTo>
                  <a:pt x="0" y="241859"/>
                </a:lnTo>
                <a:cubicBezTo>
                  <a:pt x="0" y="108284"/>
                  <a:pt x="108284" y="0"/>
                  <a:pt x="241859" y="0"/>
                </a:cubicBezTo>
                <a:close/>
              </a:path>
            </a:pathLst>
          </a:custGeom>
          <a:solidFill>
            <a:srgbClr val="3644FF"/>
          </a:solidFill>
          <a:ln w="349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3DE8F59-B91B-2887-E125-8EA8F8DDB2F4}"/>
              </a:ext>
            </a:extLst>
          </p:cNvPr>
          <p:cNvSpPr/>
          <p:nvPr/>
        </p:nvSpPr>
        <p:spPr>
          <a:xfrm>
            <a:off x="7687710" y="3531940"/>
            <a:ext cx="3540023" cy="350362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C5CEC55-7321-2B80-021F-F3BF0E1F9EB8}"/>
              </a:ext>
            </a:extLst>
          </p:cNvPr>
          <p:cNvSpPr/>
          <p:nvPr/>
        </p:nvSpPr>
        <p:spPr>
          <a:xfrm>
            <a:off x="1875442" y="2692975"/>
            <a:ext cx="742121" cy="742121"/>
          </a:xfrm>
          <a:prstGeom prst="ellipse">
            <a:avLst/>
          </a:prstGeom>
          <a:solidFill>
            <a:srgbClr val="7FC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1ED3D9-D091-87F5-61F4-6D5E50A26797}"/>
              </a:ext>
            </a:extLst>
          </p:cNvPr>
          <p:cNvSpPr txBox="1"/>
          <p:nvPr/>
        </p:nvSpPr>
        <p:spPr>
          <a:xfrm>
            <a:off x="2295247" y="1399194"/>
            <a:ext cx="6442078" cy="151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ru-RU" sz="6000" b="1" dirty="0">
                <a:latin typeface="Montserrat" pitchFamily="2" charset="0"/>
              </a:rPr>
              <a:t>Немного предыстории </a:t>
            </a:r>
            <a:endParaRPr lang="en-US" sz="6000" b="1" dirty="0">
              <a:solidFill>
                <a:srgbClr val="121113"/>
              </a:solidFill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A49BB-7E63-32BC-8C26-25295739A530}"/>
              </a:ext>
            </a:extLst>
          </p:cNvPr>
          <p:cNvSpPr txBox="1"/>
          <p:nvPr/>
        </p:nvSpPr>
        <p:spPr>
          <a:xfrm>
            <a:off x="3472697" y="5165205"/>
            <a:ext cx="293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Дело гиблое </a:t>
            </a:r>
            <a:b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</a:br>
            <a: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(кредиты, долги, надежды на </a:t>
            </a:r>
            <a:r>
              <a:rPr lang="en-ID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SEO)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23DC0-4453-4DA6-6ED2-7107AC2E3F50}"/>
              </a:ext>
            </a:extLst>
          </p:cNvPr>
          <p:cNvSpPr txBox="1"/>
          <p:nvPr/>
        </p:nvSpPr>
        <p:spPr>
          <a:xfrm>
            <a:off x="6775208" y="5165205"/>
            <a:ext cx="2182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Сайт требует больших доработок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B1C7BC-C520-3CC4-B389-9CD7B4C83A93}"/>
              </a:ext>
            </a:extLst>
          </p:cNvPr>
          <p:cNvSpPr txBox="1"/>
          <p:nvPr/>
        </p:nvSpPr>
        <p:spPr>
          <a:xfrm>
            <a:off x="9622324" y="5165204"/>
            <a:ext cx="171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none" strike="noStrike" dirty="0">
                <a:solidFill>
                  <a:srgbClr val="FFFFFF"/>
                </a:solidFill>
                <a:effectLst/>
                <a:latin typeface="TT Interphases Light" panose="02000503030000020004" pitchFamily="2" charset="0"/>
              </a:rPr>
              <a:t>Честность превыше всего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460467-EB40-C99F-09FC-0F24B3D6B3E0}"/>
              </a:ext>
            </a:extLst>
          </p:cNvPr>
          <p:cNvSpPr txBox="1"/>
          <p:nvPr/>
        </p:nvSpPr>
        <p:spPr>
          <a:xfrm>
            <a:off x="1076919" y="4101354"/>
            <a:ext cx="104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T Interphases" panose="02000503020000020004" pitchFamily="2" charset="0"/>
              </a:rPr>
              <a:t>01</a:t>
            </a:r>
            <a:endParaRPr lang="ru-RU" sz="4800" b="1" u="none" strike="noStrike" dirty="0">
              <a:solidFill>
                <a:schemeClr val="bg2">
                  <a:lumMod val="50000"/>
                </a:schemeClr>
              </a:solidFill>
              <a:effectLst/>
              <a:latin typeface="TT Interphases" panose="0200050302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66425E-43EF-BCF1-CAE7-175D614B7C78}"/>
              </a:ext>
            </a:extLst>
          </p:cNvPr>
          <p:cNvSpPr txBox="1"/>
          <p:nvPr/>
        </p:nvSpPr>
        <p:spPr>
          <a:xfrm>
            <a:off x="3495581" y="4101353"/>
            <a:ext cx="104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T Interphases" panose="02000503020000020004" pitchFamily="2" charset="0"/>
              </a:rPr>
              <a:t>02</a:t>
            </a:r>
            <a:endParaRPr lang="ru-RU" sz="4800" b="1" u="none" strike="noStrike" dirty="0">
              <a:solidFill>
                <a:schemeClr val="bg2">
                  <a:lumMod val="50000"/>
                </a:schemeClr>
              </a:solidFill>
              <a:effectLst/>
              <a:latin typeface="TT Interphases" panose="0200050302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E68E56-715B-E3C0-9BA8-FCB86496D100}"/>
              </a:ext>
            </a:extLst>
          </p:cNvPr>
          <p:cNvSpPr txBox="1"/>
          <p:nvPr/>
        </p:nvSpPr>
        <p:spPr>
          <a:xfrm>
            <a:off x="6772734" y="4009283"/>
            <a:ext cx="104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T Interphases" panose="02000503020000020004" pitchFamily="2" charset="0"/>
              </a:rPr>
              <a:t>03</a:t>
            </a:r>
            <a:endParaRPr lang="ru-RU" sz="4800" b="1" u="none" strike="noStrike" dirty="0">
              <a:solidFill>
                <a:schemeClr val="bg2">
                  <a:lumMod val="50000"/>
                </a:schemeClr>
              </a:solidFill>
              <a:effectLst/>
              <a:latin typeface="TT Interphases" panose="0200050302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712E52-013F-173B-BF98-F26DC61552BE}"/>
              </a:ext>
            </a:extLst>
          </p:cNvPr>
          <p:cNvSpPr txBox="1"/>
          <p:nvPr/>
        </p:nvSpPr>
        <p:spPr>
          <a:xfrm>
            <a:off x="9622324" y="4009282"/>
            <a:ext cx="104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TT Interphases" panose="02000503020000020004" pitchFamily="2" charset="0"/>
              </a:rPr>
              <a:t>04</a:t>
            </a:r>
            <a:endParaRPr lang="ru-RU" sz="4800" b="1" u="none" strike="noStrike" dirty="0">
              <a:solidFill>
                <a:schemeClr val="bg2">
                  <a:lumMod val="50000"/>
                </a:schemeClr>
              </a:solidFill>
              <a:effectLst/>
              <a:latin typeface="TT Interphases" panose="02000503020000020004" pitchFamily="2" charset="0"/>
            </a:endParaRP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23CE1C62-0205-51B1-1AE6-C256946D4CF3}"/>
              </a:ext>
            </a:extLst>
          </p:cNvPr>
          <p:cNvSpPr/>
          <p:nvPr/>
        </p:nvSpPr>
        <p:spPr>
          <a:xfrm>
            <a:off x="1116949" y="4798939"/>
            <a:ext cx="1516633" cy="133412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ECCB103A-E9B6-FDA9-27AB-FB801BC0CE07}"/>
              </a:ext>
            </a:extLst>
          </p:cNvPr>
          <p:cNvSpPr/>
          <p:nvPr/>
        </p:nvSpPr>
        <p:spPr>
          <a:xfrm>
            <a:off x="3552378" y="4798939"/>
            <a:ext cx="1516633" cy="133412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A0849308-163A-9759-DF1C-723E59CE93FB}"/>
              </a:ext>
            </a:extLst>
          </p:cNvPr>
          <p:cNvSpPr/>
          <p:nvPr/>
        </p:nvSpPr>
        <p:spPr>
          <a:xfrm>
            <a:off x="6775208" y="4798939"/>
            <a:ext cx="1516633" cy="133412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17DE2C75-071E-B5E3-D0D2-7E60BF715B19}"/>
              </a:ext>
            </a:extLst>
          </p:cNvPr>
          <p:cNvSpPr/>
          <p:nvPr/>
        </p:nvSpPr>
        <p:spPr>
          <a:xfrm>
            <a:off x="9622324" y="4798939"/>
            <a:ext cx="1516633" cy="133412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FAA04D-4CB9-B41B-56F6-E4CBB40DB043}"/>
              </a:ext>
            </a:extLst>
          </p:cNvPr>
          <p:cNvSpPr txBox="1"/>
          <p:nvPr/>
        </p:nvSpPr>
        <p:spPr>
          <a:xfrm>
            <a:off x="9896753" y="1709709"/>
            <a:ext cx="6442078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ts val="5500"/>
              </a:lnSpc>
              <a:buFont typeface="Системный шрифт, обычный"/>
              <a:buChar char="🤓"/>
            </a:pPr>
            <a:r>
              <a:rPr lang="ru-RU" sz="9600" b="1" dirty="0">
                <a:solidFill>
                  <a:srgbClr val="121113"/>
                </a:solidFill>
                <a:latin typeface="Montserrat" pitchFamily="2" charset="0"/>
                <a:cs typeface="Archivo" pitchFamily="2" charset="77"/>
              </a:rPr>
              <a:t> </a:t>
            </a:r>
            <a:endParaRPr lang="en-US" sz="9600" b="1" dirty="0">
              <a:solidFill>
                <a:srgbClr val="121113"/>
              </a:solidFill>
              <a:latin typeface="Montserrat" pitchFamily="2" charset="0"/>
              <a:cs typeface="Archiv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7718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D374D-2749-C64D-CBC2-ABAD1DA49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1A629F45-272F-0DF1-DFB5-A75E22C65AD1}"/>
              </a:ext>
            </a:extLst>
          </p:cNvPr>
          <p:cNvSpPr/>
          <p:nvPr/>
        </p:nvSpPr>
        <p:spPr>
          <a:xfrm>
            <a:off x="3937554" y="4798938"/>
            <a:ext cx="3206435" cy="1471019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2BCB84BF-1FBB-D90C-9AF2-81B7AD0DFD74}"/>
              </a:ext>
            </a:extLst>
          </p:cNvPr>
          <p:cNvSpPr/>
          <p:nvPr/>
        </p:nvSpPr>
        <p:spPr>
          <a:xfrm>
            <a:off x="1117928" y="4798938"/>
            <a:ext cx="2354637" cy="1471019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42" name="Rounded Rectangle 16">
            <a:extLst>
              <a:ext uri="{FF2B5EF4-FFF2-40B4-BE49-F238E27FC236}">
                <a16:creationId xmlns:a16="http://schemas.microsoft.com/office/drawing/2014/main" id="{02FFB116-CEE2-6B21-7664-D2F193AC7AB4}"/>
              </a:ext>
            </a:extLst>
          </p:cNvPr>
          <p:cNvSpPr/>
          <p:nvPr/>
        </p:nvSpPr>
        <p:spPr>
          <a:xfrm>
            <a:off x="7687711" y="4798938"/>
            <a:ext cx="3773052" cy="1471019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3625AD3-C234-0DBD-EFE4-4445B551B42F}"/>
              </a:ext>
            </a:extLst>
          </p:cNvPr>
          <p:cNvSpPr/>
          <p:nvPr/>
        </p:nvSpPr>
        <p:spPr>
          <a:xfrm>
            <a:off x="1116949" y="812987"/>
            <a:ext cx="10298198" cy="2882365"/>
          </a:xfrm>
          <a:prstGeom prst="roundRect">
            <a:avLst>
              <a:gd name="adj" fmla="val 8391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FB63-BCCE-6D0E-5EDB-6B13B89DC676}"/>
              </a:ext>
            </a:extLst>
          </p:cNvPr>
          <p:cNvSpPr txBox="1"/>
          <p:nvPr/>
        </p:nvSpPr>
        <p:spPr>
          <a:xfrm>
            <a:off x="1474355" y="5165205"/>
            <a:ext cx="18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Interphases" panose="02000503020000020004" pitchFamily="2" charset="0"/>
              </a:rPr>
              <a:t>Весь ТОП – крутят ПФ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563284-42AE-003E-ADF5-F8E31D239EEE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FAFD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DB1CCC-5BF1-B396-9E36-BBEC97A90790}"/>
              </a:ext>
            </a:extLst>
          </p:cNvPr>
          <p:cNvSpPr txBox="1"/>
          <p:nvPr/>
        </p:nvSpPr>
        <p:spPr>
          <a:xfrm>
            <a:off x="261258" y="190356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FAFDF8"/>
                </a:solidFill>
                <a:latin typeface="TT Interphases" panose="02000503020000020004" pitchFamily="2" charset="0"/>
                <a:cs typeface="Heebo" pitchFamily="2" charset="-79"/>
              </a:rPr>
              <a:t>история</a:t>
            </a:r>
            <a:endParaRPr lang="en-US" sz="1000" dirty="0">
              <a:solidFill>
                <a:srgbClr val="FAFDF8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2C09A0-11AF-2187-5ECB-EFAF60F216A6}"/>
              </a:ext>
            </a:extLst>
          </p:cNvPr>
          <p:cNvGrpSpPr/>
          <p:nvPr/>
        </p:nvGrpSpPr>
        <p:grpSpPr>
          <a:xfrm>
            <a:off x="7253288" y="246871"/>
            <a:ext cx="221271" cy="126540"/>
            <a:chOff x="320675" y="85486"/>
            <a:chExt cx="396876" cy="226965"/>
          </a:xfrm>
          <a:solidFill>
            <a:srgbClr val="5C566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3E6C095-DFCB-CB68-8F16-DDE179FBEEE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T Interphases" panose="02000503020000020004" pitchFamily="2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274C286-A3D6-1620-FADE-C2E41BF0E8BE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T Interphases" panose="02000503020000020004" pitchFamily="2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3115F8F-1D67-2F1C-00A6-C9E79410F138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T Interphases" panose="02000503020000020004" pitchFamily="2" charset="0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39E3DA-C1A1-EDBB-922B-BCAB7288F8E9}"/>
              </a:ext>
            </a:extLst>
          </p:cNvPr>
          <p:cNvSpPr/>
          <p:nvPr/>
        </p:nvSpPr>
        <p:spPr>
          <a:xfrm>
            <a:off x="11445435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33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73486-6C58-7F69-D7F9-E27616434DC9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T Interphases" panose="02000503020000020004" pitchFamily="2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D2DDC47-E386-DA42-1C04-2AB8BFA4AB59}"/>
              </a:ext>
            </a:extLst>
          </p:cNvPr>
          <p:cNvSpPr/>
          <p:nvPr/>
        </p:nvSpPr>
        <p:spPr>
          <a:xfrm>
            <a:off x="6427803" y="2209751"/>
            <a:ext cx="2637184" cy="1479393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4434D5E-EA3F-A5B9-0438-A8BC1639E73F}"/>
              </a:ext>
            </a:extLst>
          </p:cNvPr>
          <p:cNvSpPr/>
          <p:nvPr/>
        </p:nvSpPr>
        <p:spPr>
          <a:xfrm>
            <a:off x="1117657" y="820031"/>
            <a:ext cx="1048907" cy="1590505"/>
          </a:xfrm>
          <a:custGeom>
            <a:avLst/>
            <a:gdLst>
              <a:gd name="connsiteX0" fmla="*/ 241859 w 1048907"/>
              <a:gd name="connsiteY0" fmla="*/ 0 h 1590505"/>
              <a:gd name="connsiteX1" fmla="*/ 883804 w 1048907"/>
              <a:gd name="connsiteY1" fmla="*/ 0 h 1590505"/>
              <a:gd name="connsiteX2" fmla="*/ 967679 w 1048907"/>
              <a:gd name="connsiteY2" fmla="*/ 154528 h 1590505"/>
              <a:gd name="connsiteX3" fmla="*/ 1048907 w 1048907"/>
              <a:gd name="connsiteY3" fmla="*/ 556867 h 1590505"/>
              <a:gd name="connsiteX4" fmla="*/ 15269 w 1048907"/>
              <a:gd name="connsiteY4" fmla="*/ 1590505 h 1590505"/>
              <a:gd name="connsiteX5" fmla="*/ 0 w 1048907"/>
              <a:gd name="connsiteY5" fmla="*/ 1589734 h 1590505"/>
              <a:gd name="connsiteX6" fmla="*/ 0 w 1048907"/>
              <a:gd name="connsiteY6" fmla="*/ 241859 h 1590505"/>
              <a:gd name="connsiteX7" fmla="*/ 241859 w 1048907"/>
              <a:gd name="connsiteY7" fmla="*/ 0 h 159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907" h="1590505">
                <a:moveTo>
                  <a:pt x="241859" y="0"/>
                </a:moveTo>
                <a:lnTo>
                  <a:pt x="883804" y="0"/>
                </a:lnTo>
                <a:lnTo>
                  <a:pt x="967679" y="154528"/>
                </a:lnTo>
                <a:cubicBezTo>
                  <a:pt x="1019984" y="278191"/>
                  <a:pt x="1048907" y="414151"/>
                  <a:pt x="1048907" y="556867"/>
                </a:cubicBezTo>
                <a:cubicBezTo>
                  <a:pt x="1048907" y="1127730"/>
                  <a:pt x="586132" y="1590505"/>
                  <a:pt x="15269" y="1590505"/>
                </a:cubicBezTo>
                <a:lnTo>
                  <a:pt x="0" y="1589734"/>
                </a:lnTo>
                <a:lnTo>
                  <a:pt x="0" y="241859"/>
                </a:lnTo>
                <a:cubicBezTo>
                  <a:pt x="0" y="108284"/>
                  <a:pt x="108284" y="0"/>
                  <a:pt x="241859" y="0"/>
                </a:cubicBezTo>
                <a:close/>
              </a:path>
            </a:pathLst>
          </a:custGeom>
          <a:solidFill>
            <a:srgbClr val="3644FF"/>
          </a:solidFill>
          <a:ln w="349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A00AE5-CE71-A508-52EC-77B0AC53215F}"/>
              </a:ext>
            </a:extLst>
          </p:cNvPr>
          <p:cNvSpPr/>
          <p:nvPr/>
        </p:nvSpPr>
        <p:spPr>
          <a:xfrm>
            <a:off x="7687710" y="3531940"/>
            <a:ext cx="3540023" cy="350362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55B0CF-3DCA-CBA3-B909-6FC8F67A0018}"/>
              </a:ext>
            </a:extLst>
          </p:cNvPr>
          <p:cNvSpPr/>
          <p:nvPr/>
        </p:nvSpPr>
        <p:spPr>
          <a:xfrm>
            <a:off x="1875442" y="2692975"/>
            <a:ext cx="742121" cy="742121"/>
          </a:xfrm>
          <a:prstGeom prst="ellipse">
            <a:avLst/>
          </a:prstGeom>
          <a:solidFill>
            <a:srgbClr val="7FCE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75026-A2B8-C29A-E59A-862A382E9D1D}"/>
              </a:ext>
            </a:extLst>
          </p:cNvPr>
          <p:cNvSpPr txBox="1"/>
          <p:nvPr/>
        </p:nvSpPr>
        <p:spPr>
          <a:xfrm>
            <a:off x="2295247" y="1399194"/>
            <a:ext cx="5285941" cy="151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ru-RU" sz="6000" b="1" dirty="0">
                <a:latin typeface="Montserrat" pitchFamily="2" charset="0"/>
              </a:rPr>
              <a:t>Сложности рынка</a:t>
            </a:r>
            <a:endParaRPr lang="en-US" sz="6000" b="1" dirty="0">
              <a:solidFill>
                <a:srgbClr val="121113"/>
              </a:solidFill>
              <a:latin typeface="Montserrat" pitchFamily="2" charset="0"/>
              <a:cs typeface="Archivo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1A1F6-9F31-947D-E5C4-434964A39CBA}"/>
              </a:ext>
            </a:extLst>
          </p:cNvPr>
          <p:cNvSpPr txBox="1"/>
          <p:nvPr/>
        </p:nvSpPr>
        <p:spPr>
          <a:xfrm>
            <a:off x="4497781" y="5165205"/>
            <a:ext cx="241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Interphases" panose="02000503020000020004" pitchFamily="2" charset="0"/>
              </a:rPr>
              <a:t>Нереальная цена клика в директе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88B597-13AE-9D8E-D9D7-59FEB68590C9}"/>
              </a:ext>
            </a:extLst>
          </p:cNvPr>
          <p:cNvSpPr txBox="1"/>
          <p:nvPr/>
        </p:nvSpPr>
        <p:spPr>
          <a:xfrm>
            <a:off x="8239009" y="5165205"/>
            <a:ext cx="2988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T Interphases" panose="02000503020000020004" pitchFamily="2" charset="0"/>
              </a:rPr>
              <a:t>Мало добросовестных мастеров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62182AA7-6C0F-3902-6950-F82B4D45A803}"/>
              </a:ext>
            </a:extLst>
          </p:cNvPr>
          <p:cNvSpPr/>
          <p:nvPr/>
        </p:nvSpPr>
        <p:spPr>
          <a:xfrm>
            <a:off x="1178856" y="4798938"/>
            <a:ext cx="10281907" cy="14710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364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21113"/>
              </a:solidFill>
              <a:latin typeface="TT Interphases" panose="02000503020000020004" pitchFamily="2" charset="0"/>
              <a:cs typeface="Archivo SemiBold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3A80A0-D551-6B86-98AA-268DA7800178}"/>
              </a:ext>
            </a:extLst>
          </p:cNvPr>
          <p:cNvSpPr txBox="1"/>
          <p:nvPr/>
        </p:nvSpPr>
        <p:spPr>
          <a:xfrm>
            <a:off x="8033132" y="1694820"/>
            <a:ext cx="2063709" cy="925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6050" lvl="4" indent="-857250">
              <a:lnSpc>
                <a:spcPts val="5500"/>
              </a:lnSpc>
              <a:buFont typeface="Системный шрифт, обычный"/>
              <a:buChar char="😱"/>
            </a:pPr>
            <a:r>
              <a:rPr lang="ru-RU" sz="9600" b="1" dirty="0">
                <a:solidFill>
                  <a:srgbClr val="121113"/>
                </a:solidFill>
                <a:latin typeface="Montserrat" pitchFamily="2" charset="0"/>
                <a:cs typeface="Archivo" pitchFamily="2" charset="77"/>
              </a:rPr>
              <a:t> </a:t>
            </a:r>
            <a:endParaRPr lang="en-US" sz="9600" b="1" dirty="0">
              <a:solidFill>
                <a:srgbClr val="121113"/>
              </a:solidFill>
              <a:latin typeface="Montserrat" pitchFamily="2" charset="0"/>
              <a:cs typeface="Archiv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236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1AFC4-6A4A-3D2E-39CB-91844AF81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B98D83E8-68A6-7531-D4E4-815F888A181C}"/>
              </a:ext>
            </a:extLst>
          </p:cNvPr>
          <p:cNvSpPr/>
          <p:nvPr/>
        </p:nvSpPr>
        <p:spPr>
          <a:xfrm>
            <a:off x="1" y="628168"/>
            <a:ext cx="8229600" cy="3197742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A41F8F-FE85-7069-2884-AA57D22A8984}"/>
              </a:ext>
            </a:extLst>
          </p:cNvPr>
          <p:cNvSpPr txBox="1"/>
          <p:nvPr/>
        </p:nvSpPr>
        <p:spPr>
          <a:xfrm>
            <a:off x="907624" y="918061"/>
            <a:ext cx="3710301" cy="160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8800" b="1" dirty="0">
                <a:solidFill>
                  <a:schemeClr val="bg1"/>
                </a:solidFill>
                <a:latin typeface="Montserrat" pitchFamily="2" charset="0"/>
              </a:rPr>
              <a:t>Цели</a:t>
            </a:r>
            <a:endParaRPr lang="en-US" sz="3800" b="1" dirty="0">
              <a:solidFill>
                <a:schemeClr val="bg1"/>
              </a:solidFill>
              <a:latin typeface="Montserrat" pitchFamily="2" charset="0"/>
              <a:cs typeface="Archivo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A87618-0F53-F4D1-A384-EF3F620DFB21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6AE4B8-94D8-4D67-0D9A-D3A712B9A7F3}"/>
              </a:ext>
            </a:extLst>
          </p:cNvPr>
          <p:cNvSpPr txBox="1"/>
          <p:nvPr/>
        </p:nvSpPr>
        <p:spPr>
          <a:xfrm>
            <a:off x="261258" y="190356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цели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905279-09A1-7679-F24F-FE557E94C36B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EF448E9-9D21-6DE9-1AE2-A05121D26DBF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9032526-74C2-1671-0D35-76F61EC0A6E2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469A3FF-5C56-A885-D905-FDD0D6B0DC0C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2F8A121-FA63-029D-8E71-D5F05826B4E9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TT Interphases" panose="02000503020000020004" pitchFamily="2" charset="0"/>
                <a:cs typeface="Heebo" pitchFamily="2" charset="-79"/>
              </a:rPr>
              <a:t>34</a:t>
            </a:r>
            <a:endParaRPr lang="en-US" sz="900" i="1" dirty="0">
              <a:solidFill>
                <a:srgbClr val="121113"/>
              </a:solidFill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4FF7EA-D462-790E-86FE-0AE200BA2D95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5D282-3771-5D9D-6119-ED0C64A88130}"/>
              </a:ext>
            </a:extLst>
          </p:cNvPr>
          <p:cNvSpPr txBox="1"/>
          <p:nvPr/>
        </p:nvSpPr>
        <p:spPr>
          <a:xfrm>
            <a:off x="702922" y="4827229"/>
            <a:ext cx="22051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>
                <a:latin typeface="TT Interphases" panose="02000503020000020004" pitchFamily="2" charset="0"/>
              </a:rPr>
              <a:t>Работать только с бесплатными источниками 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481E340-CF71-85F0-5E06-7B4C026B7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900000">
            <a:off x="7616007" y="3232038"/>
            <a:ext cx="483962" cy="39392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707717C-53C3-6FCE-2D0E-58CC22BB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76991" y="4964694"/>
            <a:ext cx="412087" cy="628975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A9F206C-DE19-D04B-050B-E2F947D4D988}"/>
              </a:ext>
            </a:extLst>
          </p:cNvPr>
          <p:cNvSpPr/>
          <p:nvPr/>
        </p:nvSpPr>
        <p:spPr>
          <a:xfrm>
            <a:off x="747288" y="3101084"/>
            <a:ext cx="3710301" cy="327916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76324E-0D6F-A7B2-C127-FD9193F1542C}"/>
              </a:ext>
            </a:extLst>
          </p:cNvPr>
          <p:cNvSpPr txBox="1"/>
          <p:nvPr/>
        </p:nvSpPr>
        <p:spPr>
          <a:xfrm>
            <a:off x="3714539" y="4964694"/>
            <a:ext cx="24330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>
                <a:latin typeface="TT Interphases" panose="02000503020000020004" pitchFamily="2" charset="0"/>
              </a:rPr>
              <a:t>Развивать репутацию (тел)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E1DD9C-36F6-E441-F3C6-6576A7ABF70B}"/>
              </a:ext>
            </a:extLst>
          </p:cNvPr>
          <p:cNvSpPr txBox="1"/>
          <p:nvPr/>
        </p:nvSpPr>
        <p:spPr>
          <a:xfrm>
            <a:off x="6779562" y="4964694"/>
            <a:ext cx="145004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>
                <a:latin typeface="TT Interphases" panose="02000503020000020004" pitchFamily="2" charset="0"/>
              </a:rPr>
              <a:t>Запустить сарафан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ADDA8C-D41B-0792-79C6-A2BEE86BF121}"/>
              </a:ext>
            </a:extLst>
          </p:cNvPr>
          <p:cNvSpPr txBox="1"/>
          <p:nvPr/>
        </p:nvSpPr>
        <p:spPr>
          <a:xfrm>
            <a:off x="9140485" y="4964694"/>
            <a:ext cx="22886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ru-RU" sz="2000" dirty="0">
                <a:latin typeface="TT Interphases" panose="02000503020000020004" pitchFamily="2" charset="0"/>
              </a:rPr>
              <a:t>Главная цель – лучшие в районе</a:t>
            </a:r>
          </a:p>
        </p:txBody>
      </p:sp>
      <p:pic>
        <p:nvPicPr>
          <p:cNvPr id="36" name="Graphic 15">
            <a:extLst>
              <a:ext uri="{FF2B5EF4-FFF2-40B4-BE49-F238E27FC236}">
                <a16:creationId xmlns:a16="http://schemas.microsoft.com/office/drawing/2014/main" id="{E1AD2213-1008-50FA-8B6B-B2684A3C2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517423" y="5093898"/>
            <a:ext cx="329391" cy="370565"/>
          </a:xfrm>
          <a:prstGeom prst="rect">
            <a:avLst/>
          </a:prstGeom>
        </p:spPr>
      </p:pic>
      <p:pic>
        <p:nvPicPr>
          <p:cNvPr id="38" name="Graphic 15">
            <a:extLst>
              <a:ext uri="{FF2B5EF4-FFF2-40B4-BE49-F238E27FC236}">
                <a16:creationId xmlns:a16="http://schemas.microsoft.com/office/drawing/2014/main" id="{E8EB16C7-FB56-C26C-F380-2AFE05A6BB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15981" y="5093898"/>
            <a:ext cx="329391" cy="370565"/>
          </a:xfrm>
          <a:prstGeom prst="rect">
            <a:avLst/>
          </a:prstGeom>
        </p:spPr>
      </p:pic>
      <p:pic>
        <p:nvPicPr>
          <p:cNvPr id="39" name="Graphic 15">
            <a:extLst>
              <a:ext uri="{FF2B5EF4-FFF2-40B4-BE49-F238E27FC236}">
                <a16:creationId xmlns:a16="http://schemas.microsoft.com/office/drawing/2014/main" id="{D3D3EE28-7C56-4D93-4FDF-6A4838164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71304" y="5093898"/>
            <a:ext cx="329391" cy="370565"/>
          </a:xfrm>
          <a:prstGeom prst="rect">
            <a:avLst/>
          </a:prstGeom>
        </p:spPr>
      </p:pic>
      <p:pic>
        <p:nvPicPr>
          <p:cNvPr id="40" name="Graphic 26">
            <a:extLst>
              <a:ext uri="{FF2B5EF4-FFF2-40B4-BE49-F238E27FC236}">
                <a16:creationId xmlns:a16="http://schemas.microsoft.com/office/drawing/2014/main" id="{95F0F430-24B7-965E-7FCB-F062BDE667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32927" y="963672"/>
            <a:ext cx="2465328" cy="2465328"/>
          </a:xfrm>
          <a:prstGeom prst="rect">
            <a:avLst/>
          </a:prstGeom>
        </p:spPr>
      </p:pic>
      <p:sp>
        <p:nvSpPr>
          <p:cNvPr id="41" name="Freeform 14">
            <a:extLst>
              <a:ext uri="{FF2B5EF4-FFF2-40B4-BE49-F238E27FC236}">
                <a16:creationId xmlns:a16="http://schemas.microsoft.com/office/drawing/2014/main" id="{4443C95F-524B-BEE4-B2B0-41D6A53A9930}"/>
              </a:ext>
            </a:extLst>
          </p:cNvPr>
          <p:cNvSpPr/>
          <p:nvPr/>
        </p:nvSpPr>
        <p:spPr>
          <a:xfrm rot="16200000">
            <a:off x="6299074" y="1330621"/>
            <a:ext cx="1671649" cy="937752"/>
          </a:xfrm>
          <a:custGeom>
            <a:avLst/>
            <a:gdLst>
              <a:gd name="connsiteX0" fmla="*/ 1318592 w 2637184"/>
              <a:gd name="connsiteY0" fmla="*/ 0 h 1479393"/>
              <a:gd name="connsiteX1" fmla="*/ 2637184 w 2637184"/>
              <a:gd name="connsiteY1" fmla="*/ 1318592 h 1479393"/>
              <a:gd name="connsiteX2" fmla="*/ 2620974 w 2637184"/>
              <a:gd name="connsiteY2" fmla="*/ 1479393 h 1479393"/>
              <a:gd name="connsiteX3" fmla="*/ 16211 w 2637184"/>
              <a:gd name="connsiteY3" fmla="*/ 1479393 h 1479393"/>
              <a:gd name="connsiteX4" fmla="*/ 0 w 2637184"/>
              <a:gd name="connsiteY4" fmla="*/ 1318592 h 1479393"/>
              <a:gd name="connsiteX5" fmla="*/ 1318592 w 2637184"/>
              <a:gd name="connsiteY5" fmla="*/ 0 h 147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7184" h="1479393">
                <a:moveTo>
                  <a:pt x="1318592" y="0"/>
                </a:moveTo>
                <a:cubicBezTo>
                  <a:pt x="2046830" y="0"/>
                  <a:pt x="2637184" y="590354"/>
                  <a:pt x="2637184" y="1318592"/>
                </a:cubicBezTo>
                <a:lnTo>
                  <a:pt x="2620974" y="1479393"/>
                </a:lnTo>
                <a:lnTo>
                  <a:pt x="16211" y="1479393"/>
                </a:lnTo>
                <a:lnTo>
                  <a:pt x="0" y="1318592"/>
                </a:lnTo>
                <a:cubicBezTo>
                  <a:pt x="0" y="590354"/>
                  <a:pt x="590354" y="0"/>
                  <a:pt x="1318592" y="0"/>
                </a:cubicBezTo>
                <a:close/>
              </a:path>
            </a:pathLst>
          </a:custGeom>
          <a:solidFill>
            <a:srgbClr val="E1FD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TT Interphase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01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73C02-07B9-2D44-600A-A579A41C3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AEFA999-36A7-93B1-BB96-F7A6F5AC4343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7EB23D9-9AF9-61DB-F378-C5DFA2DEB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5C4728-3E5E-5916-51E0-073AFFB8728C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064923-A7E5-36E3-61D9-039989E49EE1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543B716-A678-5765-4A75-76D25091FEEF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190F1A9-E728-1BEF-83BF-1FF36DB45562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E08D25C-6FF9-2E20-587D-06D482D3D9CF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960D20C-66B8-A023-4292-738A716E3C51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35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E26949-58A7-DD5E-5786-F4A2CC99CF1F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0F9894BA-CF3D-6071-25E4-5672D8929394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B22026-E085-5BE5-822A-97A12503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98" y="573725"/>
            <a:ext cx="7861451" cy="61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1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7564D-1497-50E0-D391-CEF83DBAB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B83C5E1-BC7C-FD03-60CE-936701ABD483}"/>
              </a:ext>
            </a:extLst>
          </p:cNvPr>
          <p:cNvSpPr/>
          <p:nvPr/>
        </p:nvSpPr>
        <p:spPr>
          <a:xfrm rot="2879705">
            <a:off x="-2067029" y="-573245"/>
            <a:ext cx="6484839" cy="7326617"/>
          </a:xfrm>
          <a:prstGeom prst="ellipse">
            <a:avLst/>
          </a:prstGeom>
          <a:solidFill>
            <a:srgbClr val="E1FD7B">
              <a:alpha val="3295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2234118-C6BE-9168-19FA-D42C4E1C0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8ED9EF-8D04-D2AE-9C01-0A51E68712C0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7547D5-3BBC-E598-F967-D4F1CDA214CC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2F811DC-370E-BA8A-7575-7B05B53DFAF1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9A755A9-6991-8E2A-D1C4-FB1B9BE1850D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B307697-FE2E-E64E-7782-B3915868A52C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065589F-2F09-033F-4297-777967459530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36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EBBA09-2A52-4DFF-5114-8938AA30AFF3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E70FB-21F1-6572-CF3B-0B514C6A4DBF}"/>
              </a:ext>
            </a:extLst>
          </p:cNvPr>
          <p:cNvSpPr txBox="1"/>
          <p:nvPr/>
        </p:nvSpPr>
        <p:spPr>
          <a:xfrm>
            <a:off x="261258" y="190356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немного о цифрах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BA46F0B8-4082-2215-5548-DF6BBFC6ABCC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B586D4-D1F3-8DB9-19DA-B342EA177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806" y="4866980"/>
            <a:ext cx="5660952" cy="20313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B4AD8A-55C5-45FD-37D2-2F1E7969F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467977"/>
            <a:ext cx="5053845" cy="43452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1004B1-433D-DE47-E511-C1D940C94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789" y="494359"/>
            <a:ext cx="5660953" cy="42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B640B-496A-D13B-AD1C-2A378FBD4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F4CD07C-5413-091E-1FA6-8287E3197F35}"/>
              </a:ext>
            </a:extLst>
          </p:cNvPr>
          <p:cNvSpPr/>
          <p:nvPr/>
        </p:nvSpPr>
        <p:spPr>
          <a:xfrm rot="2879705">
            <a:off x="-2290075" y="-130422"/>
            <a:ext cx="5538486" cy="6353256"/>
          </a:xfrm>
          <a:prstGeom prst="ellipse">
            <a:avLst/>
          </a:prstGeom>
          <a:solidFill>
            <a:srgbClr val="E1FD7B">
              <a:alpha val="3295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D8CCA06-C34D-F21B-F9A3-DF780B6E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7686B5-D07C-A4C6-117D-875AD83D096D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27B38C-F033-3742-6704-5793E22F5A47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6F8B1F-7554-0457-33CC-552274BEAB86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CB04E64-5BF9-8BD7-C5F1-BAE7EAC65BD8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FD84135-66A9-7011-31C9-DF59A6DC8F6F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29575B7-AF9B-2DDD-3092-1C804D88942E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37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B31184B-D794-452A-C105-B49EC582C7BD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EE602-00D7-C2DE-A537-058F387DFC0A}"/>
              </a:ext>
            </a:extLst>
          </p:cNvPr>
          <p:cNvSpPr txBox="1"/>
          <p:nvPr/>
        </p:nvSpPr>
        <p:spPr>
          <a:xfrm>
            <a:off x="261258" y="190356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немного о цифрах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120A56E1-1232-D0CF-F7F6-2764ECA20989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253849-D8F1-796B-85D1-86DB0E6B0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483640"/>
            <a:ext cx="5325036" cy="45063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7F9486-DC2D-F7B6-7B4B-66AE0D335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4894435"/>
            <a:ext cx="5681341" cy="1963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AFD4D7-73E2-23C2-CE65-9858B13A4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700" y="514372"/>
            <a:ext cx="5141091" cy="44209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9D5BBE-824C-AC4A-0008-F21C3038F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9429" y="4894434"/>
            <a:ext cx="5761313" cy="19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04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FFFFFF"/>
            </a:gs>
            <a:gs pos="99000">
              <a:srgbClr val="E1FD7B">
                <a:lumMod val="60000"/>
                <a:lumOff val="40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1B90B4-9957-7A72-8E01-453F487B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8190270-C662-426D-8113-2CC0B8B3AB3F}"/>
              </a:ext>
            </a:extLst>
          </p:cNvPr>
          <p:cNvSpPr/>
          <p:nvPr/>
        </p:nvSpPr>
        <p:spPr>
          <a:xfrm>
            <a:off x="0" y="1298811"/>
            <a:ext cx="11809603" cy="4685549"/>
          </a:xfrm>
          <a:custGeom>
            <a:avLst/>
            <a:gdLst>
              <a:gd name="connsiteX0" fmla="*/ 0 w 11809603"/>
              <a:gd name="connsiteY0" fmla="*/ 0 h 4685549"/>
              <a:gd name="connsiteX1" fmla="*/ 10614214 w 11809603"/>
              <a:gd name="connsiteY1" fmla="*/ 0 h 4685549"/>
              <a:gd name="connsiteX2" fmla="*/ 10913806 w 11809603"/>
              <a:gd name="connsiteY2" fmla="*/ 299592 h 4685549"/>
              <a:gd name="connsiteX3" fmla="*/ 10913806 w 11809603"/>
              <a:gd name="connsiteY3" fmla="*/ 2648921 h 4685549"/>
              <a:gd name="connsiteX4" fmla="*/ 10913614 w 11809603"/>
              <a:gd name="connsiteY4" fmla="*/ 2649871 h 4685549"/>
              <a:gd name="connsiteX5" fmla="*/ 10913614 w 11809603"/>
              <a:gd name="connsiteY5" fmla="*/ 3390032 h 4685549"/>
              <a:gd name="connsiteX6" fmla="*/ 11098660 w 11809603"/>
              <a:gd name="connsiteY6" fmla="*/ 3575078 h 4685549"/>
              <a:gd name="connsiteX7" fmla="*/ 11260004 w 11809603"/>
              <a:gd name="connsiteY7" fmla="*/ 3575078 h 4685549"/>
              <a:gd name="connsiteX8" fmla="*/ 11260004 w 11809603"/>
              <a:gd name="connsiteY8" fmla="*/ 3575296 h 4685549"/>
              <a:gd name="connsiteX9" fmla="*/ 11624557 w 11809603"/>
              <a:gd name="connsiteY9" fmla="*/ 3575296 h 4685549"/>
              <a:gd name="connsiteX10" fmla="*/ 11809603 w 11809603"/>
              <a:gd name="connsiteY10" fmla="*/ 3760342 h 4685549"/>
              <a:gd name="connsiteX11" fmla="*/ 11809603 w 11809603"/>
              <a:gd name="connsiteY11" fmla="*/ 4500503 h 4685549"/>
              <a:gd name="connsiteX12" fmla="*/ 11624557 w 11809603"/>
              <a:gd name="connsiteY12" fmla="*/ 4685549 h 4685549"/>
              <a:gd name="connsiteX13" fmla="*/ 10884396 w 11809603"/>
              <a:gd name="connsiteY13" fmla="*/ 4685549 h 4685549"/>
              <a:gd name="connsiteX14" fmla="*/ 10713892 w 11809603"/>
              <a:gd name="connsiteY14" fmla="*/ 4572531 h 4685549"/>
              <a:gd name="connsiteX15" fmla="*/ 10699768 w 11809603"/>
              <a:gd name="connsiteY15" fmla="*/ 4502573 h 4685549"/>
              <a:gd name="connsiteX16" fmla="*/ 10699768 w 11809603"/>
              <a:gd name="connsiteY16" fmla="*/ 4018103 h 4685549"/>
              <a:gd name="connsiteX17" fmla="*/ 10514722 w 11809603"/>
              <a:gd name="connsiteY17" fmla="*/ 3833057 h 4685549"/>
              <a:gd name="connsiteX18" fmla="*/ 9774561 w 11809603"/>
              <a:gd name="connsiteY18" fmla="*/ 3833057 h 4685549"/>
              <a:gd name="connsiteX19" fmla="*/ 9750139 w 11809603"/>
              <a:gd name="connsiteY19" fmla="*/ 3835519 h 4685549"/>
              <a:gd name="connsiteX20" fmla="*/ 0 w 11809603"/>
              <a:gd name="connsiteY20" fmla="*/ 3835519 h 468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809603" h="4685549">
                <a:moveTo>
                  <a:pt x="0" y="0"/>
                </a:moveTo>
                <a:lnTo>
                  <a:pt x="10614214" y="0"/>
                </a:lnTo>
                <a:cubicBezTo>
                  <a:pt x="10779674" y="0"/>
                  <a:pt x="10913806" y="134132"/>
                  <a:pt x="10913806" y="299592"/>
                </a:cubicBezTo>
                <a:lnTo>
                  <a:pt x="10913806" y="2648921"/>
                </a:lnTo>
                <a:lnTo>
                  <a:pt x="10913614" y="2649871"/>
                </a:lnTo>
                <a:lnTo>
                  <a:pt x="10913614" y="3390032"/>
                </a:lnTo>
                <a:cubicBezTo>
                  <a:pt x="10913614" y="3492230"/>
                  <a:pt x="10996462" y="3575078"/>
                  <a:pt x="11098660" y="3575078"/>
                </a:cubicBezTo>
                <a:lnTo>
                  <a:pt x="11260004" y="3575078"/>
                </a:lnTo>
                <a:lnTo>
                  <a:pt x="11260004" y="3575296"/>
                </a:lnTo>
                <a:lnTo>
                  <a:pt x="11624557" y="3575296"/>
                </a:lnTo>
                <a:cubicBezTo>
                  <a:pt x="11726755" y="3575296"/>
                  <a:pt x="11809603" y="3658144"/>
                  <a:pt x="11809603" y="3760342"/>
                </a:cubicBezTo>
                <a:lnTo>
                  <a:pt x="11809603" y="4500503"/>
                </a:lnTo>
                <a:cubicBezTo>
                  <a:pt x="11809603" y="4602701"/>
                  <a:pt x="11726755" y="4685549"/>
                  <a:pt x="11624557" y="4685549"/>
                </a:cubicBezTo>
                <a:lnTo>
                  <a:pt x="10884396" y="4685549"/>
                </a:lnTo>
                <a:cubicBezTo>
                  <a:pt x="10807748" y="4685549"/>
                  <a:pt x="10741983" y="4638947"/>
                  <a:pt x="10713892" y="4572531"/>
                </a:cubicBezTo>
                <a:lnTo>
                  <a:pt x="10699768" y="4502573"/>
                </a:lnTo>
                <a:lnTo>
                  <a:pt x="10699768" y="4018103"/>
                </a:lnTo>
                <a:cubicBezTo>
                  <a:pt x="10699768" y="3915905"/>
                  <a:pt x="10616920" y="3833057"/>
                  <a:pt x="10514722" y="3833057"/>
                </a:cubicBezTo>
                <a:lnTo>
                  <a:pt x="9774561" y="3833057"/>
                </a:lnTo>
                <a:lnTo>
                  <a:pt x="9750139" y="3835519"/>
                </a:lnTo>
                <a:lnTo>
                  <a:pt x="0" y="3835519"/>
                </a:lnTo>
                <a:close/>
              </a:path>
            </a:pathLst>
          </a:custGeom>
          <a:solidFill>
            <a:srgbClr val="1211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CE4C3-83E6-9DE8-FC56-7E87A79DC95B}"/>
              </a:ext>
            </a:extLst>
          </p:cNvPr>
          <p:cNvSpPr txBox="1"/>
          <p:nvPr/>
        </p:nvSpPr>
        <p:spPr>
          <a:xfrm>
            <a:off x="646087" y="2401602"/>
            <a:ext cx="8067607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100"/>
              </a:lnSpc>
            </a:pPr>
            <a:r>
              <a:rPr lang="ru-RU" sz="66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Круто работает </a:t>
            </a:r>
            <a:br>
              <a:rPr lang="ru-RU" sz="66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</a:br>
            <a:r>
              <a:rPr lang="ru-RU" sz="66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в регионах</a:t>
            </a:r>
            <a:br>
              <a:rPr lang="ru-RU" sz="66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</a:br>
            <a:endParaRPr lang="en-US" sz="6600" b="1" dirty="0">
              <a:solidFill>
                <a:srgbClr val="E1FD7B"/>
              </a:solidFill>
              <a:latin typeface="Montserrat" pitchFamily="2" charset="0"/>
              <a:cs typeface="Archivo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948AD1-686C-CB15-D8A7-D3C2C361EE83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723037-6253-96F4-4A3C-9025B34D34E1}"/>
              </a:ext>
            </a:extLst>
          </p:cNvPr>
          <p:cNvSpPr txBox="1"/>
          <p:nvPr/>
        </p:nvSpPr>
        <p:spPr>
          <a:xfrm>
            <a:off x="261258" y="190356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цифры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BFA35A-A165-7B4B-E84D-975721A0274A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564FE49-F65E-CF90-8BAF-568EBE6E8B0B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2FDB23D-4C74-9945-66F8-BB0BA988F41E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EDCF01F-E9D4-A9C0-22AE-5DF17F244E7A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A2A831C-F5B8-D6D2-82BB-FD0BE96A34A8}"/>
              </a:ext>
            </a:extLst>
          </p:cNvPr>
          <p:cNvSpPr/>
          <p:nvPr/>
        </p:nvSpPr>
        <p:spPr>
          <a:xfrm>
            <a:off x="11456814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38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7EC558-0B03-9C27-3024-001322E834DB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8AA4B7B-CA66-93EA-3EAC-F0F81AB406D8}"/>
              </a:ext>
            </a:extLst>
          </p:cNvPr>
          <p:cNvSpPr/>
          <p:nvPr/>
        </p:nvSpPr>
        <p:spPr>
          <a:xfrm>
            <a:off x="843469" y="4965725"/>
            <a:ext cx="3594133" cy="397307"/>
          </a:xfrm>
          <a:prstGeom prst="roundRect">
            <a:avLst>
              <a:gd name="adj" fmla="val 50000"/>
            </a:avLst>
          </a:prstGeom>
          <a:solidFill>
            <a:srgbClr val="364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1113"/>
              </a:solidFill>
              <a:latin typeface="IBM Plex Sans" panose="020B0503050203000203" pitchFamily="34" charset="0"/>
            </a:endParaRPr>
          </a:p>
        </p:txBody>
      </p:sp>
      <p:graphicFrame>
        <p:nvGraphicFramePr>
          <p:cNvPr id="6" name="Chart 23">
            <a:extLst>
              <a:ext uri="{FF2B5EF4-FFF2-40B4-BE49-F238E27FC236}">
                <a16:creationId xmlns:a16="http://schemas.microsoft.com/office/drawing/2014/main" id="{ABF9E70C-6239-384B-BB48-4F7360F58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897416"/>
              </p:ext>
            </p:extLst>
          </p:nvPr>
        </p:nvGraphicFramePr>
        <p:xfrm>
          <a:off x="7988458" y="1989582"/>
          <a:ext cx="2384980" cy="211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A7B296-CB98-F2CD-A13B-EB3434906553}"/>
              </a:ext>
            </a:extLst>
          </p:cNvPr>
          <p:cNvSpPr txBox="1"/>
          <p:nvPr/>
        </p:nvSpPr>
        <p:spPr>
          <a:xfrm>
            <a:off x="706180" y="18690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none" strike="noStrike" dirty="0">
                <a:solidFill>
                  <a:srgbClr val="E1FD7B"/>
                </a:solidFill>
                <a:effectLst/>
                <a:latin typeface="Montserrat" pitchFamily="2" charset="0"/>
                <a:cs typeface="Archivo" pitchFamily="2" charset="77"/>
              </a:rPr>
              <a:t>Немного о цифрах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283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8859BA-167E-073D-1B97-8B93B4BD2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7384E5B-A6D9-8E5B-7C42-D13A1CCB6B04}"/>
              </a:ext>
            </a:extLst>
          </p:cNvPr>
          <p:cNvSpPr/>
          <p:nvPr/>
        </p:nvSpPr>
        <p:spPr>
          <a:xfrm rot="2879705">
            <a:off x="-2290075" y="-130422"/>
            <a:ext cx="5538486" cy="6353256"/>
          </a:xfrm>
          <a:prstGeom prst="ellipse">
            <a:avLst/>
          </a:prstGeom>
          <a:solidFill>
            <a:srgbClr val="E1FD7B">
              <a:alpha val="3295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42C340B-4DDE-30DB-AB95-3311F699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E45B44-D519-13E8-EFCC-87C578343B58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EAD9BD-2845-EC0F-32E4-627FC6E4DDD2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C4ABD7C-620B-A170-C640-40CBCBD78240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3EBA4C1-6190-93D9-40F1-C6C1CE341C35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F6AF547-F4CA-A8FD-08CC-19BFEB4BEC11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9F2A303-EE08-0723-FCBD-9C9A83B9C87F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39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2EA935-05F3-D00D-05DA-55424F5E2FC5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9045C-03F8-FC88-02E4-62F7AA3D3C0D}"/>
              </a:ext>
            </a:extLst>
          </p:cNvPr>
          <p:cNvSpPr txBox="1"/>
          <p:nvPr/>
        </p:nvSpPr>
        <p:spPr>
          <a:xfrm>
            <a:off x="261258" y="190356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немного о цифрах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33EAAC1F-15C8-B0D4-8486-BF96CC8E494C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22333-0182-AEAD-13DA-E47F5419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38814"/>
            <a:ext cx="5913080" cy="21191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161FEF-710E-7EC9-BA8A-C16B0C6D2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8" y="467531"/>
            <a:ext cx="4837489" cy="4002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D0922A-2662-AF65-C3ED-8AD3D8F46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9352" y="467530"/>
            <a:ext cx="6912004" cy="40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9A5F7-CD5E-CF1A-1748-D6839D966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BF02334-4309-2D5E-C8F4-081BA2EBEF6F}"/>
              </a:ext>
            </a:extLst>
          </p:cNvPr>
          <p:cNvSpPr/>
          <p:nvPr/>
        </p:nvSpPr>
        <p:spPr>
          <a:xfrm rot="2879705">
            <a:off x="-2101561" y="-386950"/>
            <a:ext cx="3436153" cy="3941648"/>
          </a:xfrm>
          <a:prstGeom prst="ellipse">
            <a:avLst/>
          </a:prstGeom>
          <a:solidFill>
            <a:srgbClr val="E1FD7B">
              <a:alpha val="84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162AE04-AA83-6805-F7D3-30B5E7903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372E51-7638-8848-5DDA-6ACAECF908C6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EABCD-B012-A95A-C55F-01494495C1D7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F743907-AD8A-2E83-49F2-CDBFBAFA8F15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E77A91C-D9A2-B16A-939D-B737F80D9E65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F3B4310-3CAC-DC57-3FF0-87808D2970C3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8542EE8-ED78-175C-80BE-AC259E2E3426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04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AE2CD4-D9F1-789A-5385-FBA76EFF623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9E0BD-64D8-791B-62D9-304B94F266EB}"/>
              </a:ext>
            </a:extLst>
          </p:cNvPr>
          <p:cNvSpPr txBox="1"/>
          <p:nvPr/>
        </p:nvSpPr>
        <p:spPr>
          <a:xfrm>
            <a:off x="261258" y="190356"/>
            <a:ext cx="1032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исследование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484490-563B-437D-ED57-0FEBCC03F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848" y="709863"/>
            <a:ext cx="6805111" cy="5679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F9DF7-62BF-D5BB-076A-2DF9B7DAE0D8}"/>
              </a:ext>
            </a:extLst>
          </p:cNvPr>
          <p:cNvSpPr txBox="1"/>
          <p:nvPr/>
        </p:nvSpPr>
        <p:spPr>
          <a:xfrm>
            <a:off x="530571" y="897265"/>
            <a:ext cx="47822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60"/>
              </a:lnSpc>
              <a:spcAft>
                <a:spcPts val="1800"/>
              </a:spcAft>
            </a:pPr>
            <a:r>
              <a:rPr lang="ru-RU" sz="2800" b="1" dirty="0">
                <a:latin typeface="TT Interphases" panose="02000503020000020004" pitchFamily="2" charset="0"/>
              </a:rPr>
              <a:t>Популярность </a:t>
            </a:r>
            <a:br>
              <a:rPr lang="ru-RU" sz="2800" b="1" dirty="0">
                <a:latin typeface="TT Interphases" panose="02000503020000020004" pitchFamily="2" charset="0"/>
              </a:rPr>
            </a:br>
            <a:r>
              <a:rPr lang="ru-RU" sz="2800" b="1" dirty="0" err="1">
                <a:latin typeface="TT Interphases" panose="02000503020000020004" pitchFamily="2" charset="0"/>
              </a:rPr>
              <a:t>Яндекс.Карт</a:t>
            </a:r>
            <a:r>
              <a:rPr lang="ru-RU" sz="2800" b="1" dirty="0">
                <a:latin typeface="TT Interphases" panose="02000503020000020004" pitchFamily="2" charset="0"/>
              </a:rPr>
              <a:t> в России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3F85F-2D3F-DC15-6989-ED7DF7D6DE4B}"/>
              </a:ext>
            </a:extLst>
          </p:cNvPr>
          <p:cNvSpPr txBox="1"/>
          <p:nvPr/>
        </p:nvSpPr>
        <p:spPr>
          <a:xfrm>
            <a:off x="530571" y="3819816"/>
            <a:ext cx="4782277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196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dirty="0">
                <a:latin typeface="TT Interphases" panose="02000503020000020004" pitchFamily="2" charset="0"/>
              </a:rPr>
              <a:t>Возможность показываться </a:t>
            </a:r>
            <a:br>
              <a:rPr lang="ru-RU" dirty="0">
                <a:latin typeface="TT Interphases" panose="02000503020000020004" pitchFamily="2" charset="0"/>
              </a:rPr>
            </a:br>
            <a:r>
              <a:rPr lang="ru-RU" dirty="0">
                <a:latin typeface="TT Interphases" panose="02000503020000020004" pitchFamily="2" charset="0"/>
              </a:rPr>
              <a:t>выше органики</a:t>
            </a:r>
          </a:p>
          <a:p>
            <a:pPr marL="285750" indent="-285750">
              <a:lnSpc>
                <a:spcPts val="196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dirty="0">
                <a:latin typeface="TT Interphases" panose="02000503020000020004" pitchFamily="2" charset="0"/>
              </a:rPr>
              <a:t>Интеграция с другими сервисами Яндекса (Карты, Навигатор, Услуги)</a:t>
            </a:r>
          </a:p>
          <a:p>
            <a:pPr marL="285750" indent="-285750">
              <a:lnSpc>
                <a:spcPts val="196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ru-RU" dirty="0">
                <a:latin typeface="TT Interphases" panose="02000503020000020004" pitchFamily="2" charset="0"/>
              </a:rPr>
              <a:t>Больше целевых переходов на сайт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84466-E40C-0A78-1B69-AFA49C9DBE05}"/>
              </a:ext>
            </a:extLst>
          </p:cNvPr>
          <p:cNvSpPr txBox="1"/>
          <p:nvPr/>
        </p:nvSpPr>
        <p:spPr>
          <a:xfrm>
            <a:off x="827143" y="1959397"/>
            <a:ext cx="2464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60"/>
              </a:lnSpc>
              <a:spcAft>
                <a:spcPts val="1800"/>
              </a:spcAft>
            </a:pPr>
            <a:r>
              <a:rPr lang="ru-RU" b="1" dirty="0">
                <a:latin typeface="TT Interphases" panose="02000503020000020004" pitchFamily="2" charset="0"/>
              </a:rPr>
              <a:t>50%  </a:t>
            </a:r>
            <a:r>
              <a:rPr lang="ru-RU" dirty="0">
                <a:latin typeface="TT Interphases" panose="02000503020000020004" pitchFamily="2" charset="0"/>
              </a:rPr>
              <a:t>Яндекс</a:t>
            </a:r>
          </a:p>
          <a:p>
            <a:pPr>
              <a:lnSpc>
                <a:spcPts val="1960"/>
              </a:lnSpc>
              <a:spcAft>
                <a:spcPts val="1800"/>
              </a:spcAft>
            </a:pPr>
            <a:r>
              <a:rPr lang="ru-RU" b="1" dirty="0">
                <a:latin typeface="TT Interphases" panose="02000503020000020004" pitchFamily="2" charset="0"/>
              </a:rPr>
              <a:t>32%  </a:t>
            </a:r>
            <a:r>
              <a:rPr lang="ru-RU" dirty="0">
                <a:latin typeface="TT Interphases" panose="02000503020000020004" pitchFamily="2" charset="0"/>
              </a:rPr>
              <a:t>2ГИС</a:t>
            </a:r>
          </a:p>
          <a:p>
            <a:pPr>
              <a:lnSpc>
                <a:spcPts val="1960"/>
              </a:lnSpc>
              <a:spcAft>
                <a:spcPts val="1800"/>
              </a:spcAft>
            </a:pPr>
            <a:r>
              <a:rPr lang="ru-RU" b="1" dirty="0">
                <a:latin typeface="TT Interphases" panose="02000503020000020004" pitchFamily="2" charset="0"/>
              </a:rPr>
              <a:t>16%  </a:t>
            </a:r>
            <a:r>
              <a:rPr lang="ru-RU" dirty="0">
                <a:latin typeface="TT Interphases" panose="02000503020000020004" pitchFamily="2" charset="0"/>
              </a:rPr>
              <a:t>Гугл, и </a:t>
            </a:r>
            <a:r>
              <a:rPr lang="ru-RU" dirty="0" err="1">
                <a:latin typeface="TT Interphases" panose="02000503020000020004" pitchFamily="2" charset="0"/>
              </a:rPr>
              <a:t>др</a:t>
            </a:r>
            <a:endParaRPr lang="ru-RU" dirty="0">
              <a:latin typeface="TT Interphases" panose="02000503020000020004" pitchFamily="2" charset="0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62CEAED3-E89F-B4F1-F21C-9B049D22073C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33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FFFFFF"/>
            </a:gs>
            <a:gs pos="100000">
              <a:srgbClr val="9A96F8">
                <a:lumMod val="28000"/>
                <a:lumOff val="72000"/>
              </a:srgbClr>
            </a:gs>
          </a:gsLst>
          <a:lin ang="135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C897AE-C81B-561D-F254-8104FD94F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41E3F62-E828-14C9-C64E-81AB7BA70A22}"/>
              </a:ext>
            </a:extLst>
          </p:cNvPr>
          <p:cNvSpPr/>
          <p:nvPr/>
        </p:nvSpPr>
        <p:spPr>
          <a:xfrm rot="2879705">
            <a:off x="-2290075" y="-130422"/>
            <a:ext cx="5538486" cy="6353256"/>
          </a:xfrm>
          <a:prstGeom prst="ellipse">
            <a:avLst/>
          </a:prstGeom>
          <a:solidFill>
            <a:srgbClr val="E1FD7B">
              <a:alpha val="3295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79794C-6F0D-7277-9DD2-678F5B343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62160" y="-619173"/>
            <a:ext cx="343881" cy="3438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5B1A49-D495-A103-99A9-563679B466D6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A2E03F-25D1-DE60-200A-3D79515EAECF}"/>
              </a:ext>
            </a:extLst>
          </p:cNvPr>
          <p:cNvGrpSpPr/>
          <p:nvPr/>
        </p:nvGrpSpPr>
        <p:grpSpPr>
          <a:xfrm>
            <a:off x="6580909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845C97A-2FA9-74A9-80FB-99C35626AB33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7AF0FE6-4648-F86B-324F-525F17495740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B340CF3-C0AB-83C1-3FDC-4E1302712EDD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72AC0AD-535D-E18D-3E10-FB8FBED49827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40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14FFE8-615E-0FB7-0CC5-B04DBFA84FDB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85E71-B813-7B2E-AB38-4B2E6C76A783}"/>
              </a:ext>
            </a:extLst>
          </p:cNvPr>
          <p:cNvSpPr txBox="1"/>
          <p:nvPr/>
        </p:nvSpPr>
        <p:spPr>
          <a:xfrm>
            <a:off x="261258" y="190356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немного о цифрах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sp>
        <p:nvSpPr>
          <p:cNvPr id="25" name="Oval 4">
            <a:extLst>
              <a:ext uri="{FF2B5EF4-FFF2-40B4-BE49-F238E27FC236}">
                <a16:creationId xmlns:a16="http://schemas.microsoft.com/office/drawing/2014/main" id="{CC033618-8C81-5EF9-C352-379967AACFEC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9F2F0-07F3-0F2B-4524-375FDAC22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8" y="636880"/>
            <a:ext cx="6129398" cy="50528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8F7ACA-C61A-1B64-0947-A6AFE3422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56" y="1965397"/>
            <a:ext cx="5820690" cy="20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73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">
            <a:extLst>
              <a:ext uri="{FF2B5EF4-FFF2-40B4-BE49-F238E27FC236}">
                <a16:creationId xmlns:a16="http://schemas.microsoft.com/office/drawing/2014/main" id="{16BD7647-09F9-FFF2-5644-A314C1384A06}"/>
              </a:ext>
            </a:extLst>
          </p:cNvPr>
          <p:cNvSpPr/>
          <p:nvPr/>
        </p:nvSpPr>
        <p:spPr>
          <a:xfrm rot="2879705">
            <a:off x="-2239099" y="-486760"/>
            <a:ext cx="5159305" cy="3209190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id="{C318208A-1B8F-75E4-AEBF-16B6EF3247FD}"/>
              </a:ext>
            </a:extLst>
          </p:cNvPr>
          <p:cNvSpPr/>
          <p:nvPr/>
        </p:nvSpPr>
        <p:spPr>
          <a:xfrm rot="2879705">
            <a:off x="10588797" y="5180232"/>
            <a:ext cx="2432323" cy="2790144"/>
          </a:xfrm>
          <a:prstGeom prst="ellipse">
            <a:avLst/>
          </a:prstGeom>
          <a:solidFill>
            <a:srgbClr val="3644FF">
              <a:alpha val="43704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575EE877-2F43-A9FF-3B7B-7F1849A7281F}"/>
              </a:ext>
            </a:extLst>
          </p:cNvPr>
          <p:cNvSpPr/>
          <p:nvPr/>
        </p:nvSpPr>
        <p:spPr>
          <a:xfrm>
            <a:off x="5043423" y="2090687"/>
            <a:ext cx="2049187" cy="2049187"/>
          </a:xfrm>
          <a:prstGeom prst="roundRect">
            <a:avLst>
              <a:gd name="adj" fmla="val 770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1D2E5FDC-9918-5C0D-1F41-44E41398E7C3}"/>
              </a:ext>
            </a:extLst>
          </p:cNvPr>
          <p:cNvSpPr/>
          <p:nvPr/>
        </p:nvSpPr>
        <p:spPr>
          <a:xfrm>
            <a:off x="8760016" y="2090687"/>
            <a:ext cx="2049187" cy="2049187"/>
          </a:xfrm>
          <a:prstGeom prst="roundRect">
            <a:avLst>
              <a:gd name="adj" fmla="val 770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4BD1174-2B67-AB58-FDF4-5B40D941A687}"/>
              </a:ext>
            </a:extLst>
          </p:cNvPr>
          <p:cNvSpPr/>
          <p:nvPr/>
        </p:nvSpPr>
        <p:spPr>
          <a:xfrm>
            <a:off x="1341578" y="2090687"/>
            <a:ext cx="2049187" cy="2049187"/>
          </a:xfrm>
          <a:prstGeom prst="roundRect">
            <a:avLst>
              <a:gd name="adj" fmla="val 770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D30FDF-D810-8ED6-8A63-26FCA01E885D}"/>
              </a:ext>
            </a:extLst>
          </p:cNvPr>
          <p:cNvSpPr/>
          <p:nvPr/>
        </p:nvSpPr>
        <p:spPr>
          <a:xfrm>
            <a:off x="0" y="-11949"/>
            <a:ext cx="12192000" cy="851210"/>
          </a:xfrm>
          <a:custGeom>
            <a:avLst/>
            <a:gdLst>
              <a:gd name="connsiteX0" fmla="*/ 0 w 12192000"/>
              <a:gd name="connsiteY0" fmla="*/ 0 h 851210"/>
              <a:gd name="connsiteX1" fmla="*/ 12192000 w 12192000"/>
              <a:gd name="connsiteY1" fmla="*/ 0 h 851210"/>
              <a:gd name="connsiteX2" fmla="*/ 12192000 w 12192000"/>
              <a:gd name="connsiteY2" fmla="*/ 314160 h 851210"/>
              <a:gd name="connsiteX3" fmla="*/ 11654950 w 12192000"/>
              <a:gd name="connsiteY3" fmla="*/ 851210 h 851210"/>
              <a:gd name="connsiteX4" fmla="*/ 537050 w 12192000"/>
              <a:gd name="connsiteY4" fmla="*/ 851210 h 851210"/>
              <a:gd name="connsiteX5" fmla="*/ 0 w 12192000"/>
              <a:gd name="connsiteY5" fmla="*/ 314160 h 851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851210">
                <a:moveTo>
                  <a:pt x="0" y="0"/>
                </a:moveTo>
                <a:lnTo>
                  <a:pt x="12192000" y="0"/>
                </a:lnTo>
                <a:lnTo>
                  <a:pt x="12192000" y="314160"/>
                </a:lnTo>
                <a:cubicBezTo>
                  <a:pt x="12192000" y="610765"/>
                  <a:pt x="11951555" y="851210"/>
                  <a:pt x="11654950" y="851210"/>
                </a:cubicBezTo>
                <a:lnTo>
                  <a:pt x="537050" y="851210"/>
                </a:lnTo>
                <a:cubicBezTo>
                  <a:pt x="240445" y="851210"/>
                  <a:pt x="0" y="610765"/>
                  <a:pt x="0" y="314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00778B-666D-B70A-41FA-C63C16FE8DA0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270F29-FC19-3714-E2A2-0707D0CAAD23}"/>
              </a:ext>
            </a:extLst>
          </p:cNvPr>
          <p:cNvSpPr txBox="1"/>
          <p:nvPr/>
        </p:nvSpPr>
        <p:spPr>
          <a:xfrm>
            <a:off x="261258" y="190356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T Interphases" panose="02000503020000020004" pitchFamily="2" charset="0"/>
                <a:cs typeface="Heebo" pitchFamily="2" charset="-79"/>
              </a:rPr>
              <a:t>контакты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797B21-C363-23F9-1438-92CEA4F9F38C}"/>
              </a:ext>
            </a:extLst>
          </p:cNvPr>
          <p:cNvGrpSpPr/>
          <p:nvPr/>
        </p:nvGrpSpPr>
        <p:grpSpPr>
          <a:xfrm>
            <a:off x="6157896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EBD5443-D8C7-D63D-E01E-794176CB27ED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20051F0-8B51-17F8-BA31-90D6C9D767A8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531D9706-5CD9-33E5-A35B-11CE514438CC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F6B86C-D74F-D9E4-A350-41D9830150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10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41</a:t>
            </a:r>
            <a:endParaRPr lang="en-US" sz="10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6B0448-093E-4F18-0A9E-FD92950F126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B31BD6D6-FA0A-79B9-D3DF-0CE86E1F1AE5}"/>
              </a:ext>
            </a:extLst>
          </p:cNvPr>
          <p:cNvSpPr txBox="1">
            <a:spLocks/>
          </p:cNvSpPr>
          <p:nvPr/>
        </p:nvSpPr>
        <p:spPr>
          <a:xfrm>
            <a:off x="1341577" y="5361202"/>
            <a:ext cx="2049187" cy="6256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Канал </a:t>
            </a:r>
            <a:r>
              <a:rPr lang="en-US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Telegram</a:t>
            </a:r>
            <a: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: </a:t>
            </a:r>
            <a:b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@</a:t>
            </a:r>
            <a:r>
              <a:rPr lang="en-US" sz="1400" dirty="0" err="1">
                <a:solidFill>
                  <a:schemeClr val="bg1"/>
                </a:solidFill>
                <a:latin typeface="TT Interphases Light" panose="02000503030000020004" pitchFamily="2" charset="0"/>
              </a:rPr>
              <a:t>GlebSEO</a:t>
            </a:r>
            <a:r>
              <a:rPr lang="en-US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400" dirty="0">
              <a:solidFill>
                <a:schemeClr val="bg1"/>
              </a:solidFill>
              <a:latin typeface="TT Interphases Light" panose="02000503030000020004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CE04450-C3F5-B864-30BB-4095F35C9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648" y="2272224"/>
            <a:ext cx="1763050" cy="1736438"/>
          </a:xfrm>
          <a:prstGeom prst="roundRect">
            <a:avLst>
              <a:gd name="adj" fmla="val 4277"/>
            </a:avLst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E6B8FFD-567D-5563-DE20-64082158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45" y="2272224"/>
            <a:ext cx="1742042" cy="1729090"/>
          </a:xfrm>
          <a:prstGeom prst="roundRect">
            <a:avLst>
              <a:gd name="adj" fmla="val 4224"/>
            </a:avLst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909D9F0-BE3D-C4A6-D713-FCE9707AB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759" y="2272224"/>
            <a:ext cx="1757932" cy="1706417"/>
          </a:xfrm>
          <a:prstGeom prst="roundRect">
            <a:avLst>
              <a:gd name="adj" fmla="val 6160"/>
            </a:avLst>
          </a:prstGeom>
          <a:solidFill>
            <a:schemeClr val="bg1"/>
          </a:solidFill>
        </p:spPr>
      </p:pic>
      <p:sp>
        <p:nvSpPr>
          <p:cNvPr id="33" name="Объект 2">
            <a:extLst>
              <a:ext uri="{FF2B5EF4-FFF2-40B4-BE49-F238E27FC236}">
                <a16:creationId xmlns:a16="http://schemas.microsoft.com/office/drawing/2014/main" id="{949AE69C-A9CF-CB02-8D2D-75C0AC299546}"/>
              </a:ext>
            </a:extLst>
          </p:cNvPr>
          <p:cNvSpPr txBox="1">
            <a:spLocks/>
          </p:cNvSpPr>
          <p:nvPr/>
        </p:nvSpPr>
        <p:spPr>
          <a:xfrm>
            <a:off x="5133924" y="5361202"/>
            <a:ext cx="2049187" cy="4330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YouTube </a:t>
            </a:r>
            <a: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 </a:t>
            </a:r>
            <a:b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T Interphases Light" panose="02000503030000020004" pitchFamily="2" charset="0"/>
              </a:rPr>
              <a:t>Gleb_SEO</a:t>
            </a:r>
            <a:endParaRPr lang="en-US" sz="1400" dirty="0">
              <a:solidFill>
                <a:schemeClr val="bg1"/>
              </a:solidFill>
              <a:latin typeface="TT Interphases Light" panose="02000503030000020004" pitchFamily="2" charset="0"/>
            </a:endParaRP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  <a:latin typeface="TT Interphases Light" panose="02000503030000020004" pitchFamily="2" charset="0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0B9CF753-F600-40C4-6EFC-37B96BDB97C7}"/>
              </a:ext>
            </a:extLst>
          </p:cNvPr>
          <p:cNvSpPr txBox="1">
            <a:spLocks/>
          </p:cNvSpPr>
          <p:nvPr/>
        </p:nvSpPr>
        <p:spPr>
          <a:xfrm>
            <a:off x="8801055" y="5361202"/>
            <a:ext cx="2049187" cy="4330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ВК</a:t>
            </a:r>
            <a:b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TT Interphases Light" panose="02000503030000020004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Gleb_seo</a:t>
            </a:r>
            <a:r>
              <a:rPr lang="ru-RU" sz="1400" dirty="0">
                <a:solidFill>
                  <a:schemeClr val="bg1"/>
                </a:solidFill>
                <a:latin typeface="TT Interphases Light" panose="02000503030000020004" pitchFamily="2" charset="0"/>
              </a:rPr>
              <a:t>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A4F4058-7071-3014-CA9B-11D0325218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887" y="4388780"/>
            <a:ext cx="799358" cy="79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A06CF08-D69A-2D70-6BF4-61890E1A2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018" y="4425456"/>
            <a:ext cx="1112310" cy="6256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BE6A888-34C4-AF95-5879-030A81B3B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6604" y="4332495"/>
            <a:ext cx="811008" cy="8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5F883-74EE-6780-720F-D7046FE0C31F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EF4CF6-4B23-E6FA-E2FB-660EAD58B5FE}"/>
              </a:ext>
            </a:extLst>
          </p:cNvPr>
          <p:cNvSpPr txBox="1"/>
          <p:nvPr/>
        </p:nvSpPr>
        <p:spPr>
          <a:xfrm>
            <a:off x="261258" y="1903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T Interphases" panose="02000503020000020004" pitchFamily="2" charset="0"/>
                <a:cs typeface="Heebo" pitchFamily="2" charset="-79"/>
              </a:rPr>
              <a:t>о преимуществах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94D-F6D0-892F-F985-0066EB47071D}"/>
              </a:ext>
            </a:extLst>
          </p:cNvPr>
          <p:cNvGrpSpPr/>
          <p:nvPr/>
        </p:nvGrpSpPr>
        <p:grpSpPr>
          <a:xfrm>
            <a:off x="6699977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972DA26-17BE-328C-B4D2-C6B7C1480C4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1A0273-30F3-C6CC-9E6D-238D523AFA6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57A51C-E221-74F3-DDCD-0FBC4703741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360EA-38C0-935A-6466-888106F53B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05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72BFC-E23F-7936-B2D9-CDE733C79E9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B17532-4971-B57A-0A6E-52DCAACAF627}"/>
              </a:ext>
            </a:extLst>
          </p:cNvPr>
          <p:cNvCxnSpPr>
            <a:cxnSpLocks/>
          </p:cNvCxnSpPr>
          <p:nvPr/>
        </p:nvCxnSpPr>
        <p:spPr>
          <a:xfrm flipH="1">
            <a:off x="261258" y="2040822"/>
            <a:ext cx="599788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4AD346E-2546-D753-51B8-863EC6E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18103" y="5864507"/>
            <a:ext cx="655434" cy="655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0A3D2-DDF3-8C49-0839-54F35D811EE0}"/>
              </a:ext>
            </a:extLst>
          </p:cNvPr>
          <p:cNvSpPr txBox="1"/>
          <p:nvPr/>
        </p:nvSpPr>
        <p:spPr>
          <a:xfrm>
            <a:off x="1255975" y="1236969"/>
            <a:ext cx="695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T Interphases" panose="02000503020000020004" pitchFamily="2" charset="0"/>
              </a:rPr>
              <a:t>Плюсы Яндекс карт</a:t>
            </a:r>
            <a:endParaRPr lang="ru-RU" sz="2800" b="1" i="1" dirty="0">
              <a:latin typeface="TT Interphas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B4F8-BB33-13EA-E7BF-A0A988D4B9DA}"/>
              </a:ext>
            </a:extLst>
          </p:cNvPr>
          <p:cNvSpPr txBox="1"/>
          <p:nvPr/>
        </p:nvSpPr>
        <p:spPr>
          <a:xfrm>
            <a:off x="707904" y="2735870"/>
            <a:ext cx="510459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М</a:t>
            </a:r>
            <a:r>
              <a:rPr lang="ru-RU" sz="2000" dirty="0" smtClean="0">
                <a:latin typeface="TT Interphases" panose="02000503020000020004" pitchFamily="2" charset="0"/>
              </a:rPr>
              <a:t>алая конкуренция (регионы)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T Interphases" panose="02000503020000020004" pitchFamily="2" charset="0"/>
              </a:rPr>
              <a:t>Конкуренция в радиусе </a:t>
            </a:r>
            <a:r>
              <a:rPr lang="ru-RU" sz="2000" b="1" dirty="0" smtClean="0">
                <a:latin typeface="TT Interphases" panose="02000503020000020004" pitchFamily="2" charset="0"/>
              </a:rPr>
              <a:t>1-5 км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600" y="1108357"/>
            <a:ext cx="6363281" cy="46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6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5F883-74EE-6780-720F-D7046FE0C31F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EF4CF6-4B23-E6FA-E2FB-660EAD58B5FE}"/>
              </a:ext>
            </a:extLst>
          </p:cNvPr>
          <p:cNvSpPr txBox="1"/>
          <p:nvPr/>
        </p:nvSpPr>
        <p:spPr>
          <a:xfrm>
            <a:off x="261258" y="1903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T Interphases" panose="02000503020000020004" pitchFamily="2" charset="0"/>
                <a:cs typeface="Heebo" pitchFamily="2" charset="-79"/>
              </a:rPr>
              <a:t>о преимуществах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94D-F6D0-892F-F985-0066EB47071D}"/>
              </a:ext>
            </a:extLst>
          </p:cNvPr>
          <p:cNvGrpSpPr/>
          <p:nvPr/>
        </p:nvGrpSpPr>
        <p:grpSpPr>
          <a:xfrm>
            <a:off x="6699977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972DA26-17BE-328C-B4D2-C6B7C1480C4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1A0273-30F3-C6CC-9E6D-238D523AFA6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57A51C-E221-74F3-DDCD-0FBC4703741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360EA-38C0-935A-6466-888106F53B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06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72BFC-E23F-7936-B2D9-CDE733C79E9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B17532-4971-B57A-0A6E-52DCAACAF627}"/>
              </a:ext>
            </a:extLst>
          </p:cNvPr>
          <p:cNvCxnSpPr>
            <a:cxnSpLocks/>
          </p:cNvCxnSpPr>
          <p:nvPr/>
        </p:nvCxnSpPr>
        <p:spPr>
          <a:xfrm flipH="1">
            <a:off x="2997748" y="1292677"/>
            <a:ext cx="599788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4AD346E-2546-D753-51B8-863EC6E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40203" y="545932"/>
            <a:ext cx="655434" cy="655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0A3D2-DDF3-8C49-0839-54F35D811EE0}"/>
              </a:ext>
            </a:extLst>
          </p:cNvPr>
          <p:cNvSpPr txBox="1"/>
          <p:nvPr/>
        </p:nvSpPr>
        <p:spPr>
          <a:xfrm>
            <a:off x="4725986" y="626448"/>
            <a:ext cx="337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T Interphases" panose="02000503020000020004" pitchFamily="2" charset="0"/>
              </a:rPr>
              <a:t>Плюсы Яндекс карт</a:t>
            </a:r>
            <a:endParaRPr lang="ru-RU" sz="2800" b="1" i="1" dirty="0">
              <a:latin typeface="TT Interphas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B4F8-BB33-13EA-E7BF-A0A988D4B9DA}"/>
              </a:ext>
            </a:extLst>
          </p:cNvPr>
          <p:cNvSpPr txBox="1"/>
          <p:nvPr/>
        </p:nvSpPr>
        <p:spPr>
          <a:xfrm>
            <a:off x="4147679" y="1435687"/>
            <a:ext cx="5104596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М</a:t>
            </a:r>
            <a:r>
              <a:rPr lang="ru-RU" sz="2000" dirty="0" smtClean="0">
                <a:latin typeface="TT Interphases" panose="02000503020000020004" pitchFamily="2" charset="0"/>
              </a:rPr>
              <a:t>алая конкуренция (регионы)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T Interphases" panose="02000503020000020004" pitchFamily="2" charset="0"/>
              </a:rPr>
              <a:t>Конкуренция в радиусе </a:t>
            </a:r>
            <a:r>
              <a:rPr lang="ru-RU" sz="2000" b="1" dirty="0" smtClean="0">
                <a:latin typeface="TT Interphases" panose="02000503020000020004" pitchFamily="2" charset="0"/>
              </a:rPr>
              <a:t>1-5 км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2000" b="1" dirty="0">
              <a:latin typeface="TT Interphases" panose="02000503020000020004" pitchFamily="2" charset="0"/>
            </a:endParaRPr>
          </a:p>
          <a:p>
            <a:pPr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</a:pPr>
            <a:r>
              <a:rPr lang="ru-RU" sz="2000" b="1" dirty="0">
                <a:latin typeface="TT Interphases" panose="02000503020000020004" pitchFamily="2" charset="0"/>
              </a:rPr>
              <a:t> </a:t>
            </a:r>
            <a:r>
              <a:rPr lang="ru-RU" sz="2000" b="1" dirty="0" smtClean="0">
                <a:latin typeface="TT Interphases" panose="02000503020000020004" pitchFamily="2" charset="0"/>
              </a:rPr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87782"/>
            <a:ext cx="12090411" cy="27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8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5F883-74EE-6780-720F-D7046FE0C31F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EF4CF6-4B23-E6FA-E2FB-660EAD58B5FE}"/>
              </a:ext>
            </a:extLst>
          </p:cNvPr>
          <p:cNvSpPr txBox="1"/>
          <p:nvPr/>
        </p:nvSpPr>
        <p:spPr>
          <a:xfrm>
            <a:off x="261258" y="1903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T Interphases" panose="02000503020000020004" pitchFamily="2" charset="0"/>
                <a:cs typeface="Heebo" pitchFamily="2" charset="-79"/>
              </a:rPr>
              <a:t>о преимуществах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94D-F6D0-892F-F985-0066EB47071D}"/>
              </a:ext>
            </a:extLst>
          </p:cNvPr>
          <p:cNvGrpSpPr/>
          <p:nvPr/>
        </p:nvGrpSpPr>
        <p:grpSpPr>
          <a:xfrm>
            <a:off x="6699977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972DA26-17BE-328C-B4D2-C6B7C1480C4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1A0273-30F3-C6CC-9E6D-238D523AFA6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57A51C-E221-74F3-DDCD-0FBC4703741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360EA-38C0-935A-6466-888106F53B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07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72BFC-E23F-7936-B2D9-CDE733C79E9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B17532-4971-B57A-0A6E-52DCAACAF627}"/>
              </a:ext>
            </a:extLst>
          </p:cNvPr>
          <p:cNvCxnSpPr>
            <a:cxnSpLocks/>
          </p:cNvCxnSpPr>
          <p:nvPr/>
        </p:nvCxnSpPr>
        <p:spPr>
          <a:xfrm flipH="1" flipV="1">
            <a:off x="328439" y="1867166"/>
            <a:ext cx="4419052" cy="7816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4AD346E-2546-D753-51B8-863EC6E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64475" y="6087750"/>
            <a:ext cx="655434" cy="655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0A3D2-DDF3-8C49-0839-54F35D811EE0}"/>
              </a:ext>
            </a:extLst>
          </p:cNvPr>
          <p:cNvSpPr txBox="1"/>
          <p:nvPr/>
        </p:nvSpPr>
        <p:spPr>
          <a:xfrm>
            <a:off x="1727752" y="1173071"/>
            <a:ext cx="337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T Interphases" panose="02000503020000020004" pitchFamily="2" charset="0"/>
              </a:rPr>
              <a:t>2 место</a:t>
            </a:r>
            <a:endParaRPr lang="ru-RU" sz="2800" b="1" i="1" dirty="0">
              <a:latin typeface="TT Interphas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B4F8-BB33-13EA-E7BF-A0A988D4B9DA}"/>
              </a:ext>
            </a:extLst>
          </p:cNvPr>
          <p:cNvSpPr txBox="1"/>
          <p:nvPr/>
        </p:nvSpPr>
        <p:spPr>
          <a:xfrm>
            <a:off x="582443" y="2414741"/>
            <a:ext cx="5104596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М</a:t>
            </a:r>
            <a:r>
              <a:rPr lang="ru-RU" sz="2000" dirty="0" smtClean="0">
                <a:latin typeface="TT Interphases" panose="02000503020000020004" pitchFamily="2" charset="0"/>
              </a:rPr>
              <a:t>алая конкуренция (регионы)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T Interphases" panose="02000503020000020004" pitchFamily="2" charset="0"/>
              </a:rPr>
              <a:t>Конкуренция в радиусе </a:t>
            </a:r>
            <a:r>
              <a:rPr lang="ru-RU" sz="2000" b="1" dirty="0" smtClean="0">
                <a:latin typeface="TT Interphases" panose="02000503020000020004" pitchFamily="2" charset="0"/>
              </a:rPr>
              <a:t>1-5 км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2000" b="1" dirty="0">
              <a:latin typeface="TT Interphases" panose="02000503020000020004" pitchFamily="2" charset="0"/>
            </a:endParaRPr>
          </a:p>
          <a:p>
            <a:pPr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</a:pPr>
            <a:r>
              <a:rPr lang="ru-RU" sz="2000" b="1" dirty="0">
                <a:latin typeface="TT Interphases" panose="02000503020000020004" pitchFamily="2" charset="0"/>
              </a:rPr>
              <a:t> </a:t>
            </a:r>
            <a:r>
              <a:rPr lang="ru-RU" sz="2000" b="1" dirty="0" smtClean="0">
                <a:latin typeface="TT Interphases" panose="02000503020000020004" pitchFamily="2" charset="0"/>
              </a:rPr>
              <a:t>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78" y="561386"/>
            <a:ext cx="4707749" cy="62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4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5F883-74EE-6780-720F-D7046FE0C31F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EF4CF6-4B23-E6FA-E2FB-660EAD58B5FE}"/>
              </a:ext>
            </a:extLst>
          </p:cNvPr>
          <p:cNvSpPr txBox="1"/>
          <p:nvPr/>
        </p:nvSpPr>
        <p:spPr>
          <a:xfrm>
            <a:off x="261258" y="1903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T Interphases" panose="02000503020000020004" pitchFamily="2" charset="0"/>
                <a:cs typeface="Heebo" pitchFamily="2" charset="-79"/>
              </a:rPr>
              <a:t>о преимуществах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94D-F6D0-892F-F985-0066EB47071D}"/>
              </a:ext>
            </a:extLst>
          </p:cNvPr>
          <p:cNvGrpSpPr/>
          <p:nvPr/>
        </p:nvGrpSpPr>
        <p:grpSpPr>
          <a:xfrm>
            <a:off x="6699977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972DA26-17BE-328C-B4D2-C6B7C1480C4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1A0273-30F3-C6CC-9E6D-238D523AFA6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57A51C-E221-74F3-DDCD-0FBC4703741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360EA-38C0-935A-6466-888106F53B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08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72BFC-E23F-7936-B2D9-CDE733C79E9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B17532-4971-B57A-0A6E-52DCAACAF627}"/>
              </a:ext>
            </a:extLst>
          </p:cNvPr>
          <p:cNvCxnSpPr>
            <a:cxnSpLocks/>
          </p:cNvCxnSpPr>
          <p:nvPr/>
        </p:nvCxnSpPr>
        <p:spPr>
          <a:xfrm flipH="1" flipV="1">
            <a:off x="328439" y="1867166"/>
            <a:ext cx="4419052" cy="7816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4AD346E-2546-D753-51B8-863EC6E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64475" y="6087750"/>
            <a:ext cx="655434" cy="655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0A3D2-DDF3-8C49-0839-54F35D811EE0}"/>
              </a:ext>
            </a:extLst>
          </p:cNvPr>
          <p:cNvSpPr txBox="1"/>
          <p:nvPr/>
        </p:nvSpPr>
        <p:spPr>
          <a:xfrm>
            <a:off x="1709280" y="1173071"/>
            <a:ext cx="3374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T Interphases" panose="02000503020000020004" pitchFamily="2" charset="0"/>
              </a:rPr>
              <a:t>9 место</a:t>
            </a:r>
            <a:endParaRPr lang="ru-RU" sz="2800" b="1" i="1" dirty="0">
              <a:latin typeface="TT Interphases" panose="02000503020000020004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B4F8-BB33-13EA-E7BF-A0A988D4B9DA}"/>
              </a:ext>
            </a:extLst>
          </p:cNvPr>
          <p:cNvSpPr txBox="1"/>
          <p:nvPr/>
        </p:nvSpPr>
        <p:spPr>
          <a:xfrm>
            <a:off x="582443" y="2414741"/>
            <a:ext cx="5104596" cy="196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latin typeface="TT Interphases" panose="02000503020000020004" pitchFamily="2" charset="0"/>
              </a:rPr>
              <a:t>М</a:t>
            </a:r>
            <a:r>
              <a:rPr lang="ru-RU" sz="2000" dirty="0" smtClean="0">
                <a:latin typeface="TT Interphases" panose="02000503020000020004" pitchFamily="2" charset="0"/>
              </a:rPr>
              <a:t>алая конкуренция (регионы)</a:t>
            </a:r>
            <a:endParaRPr lang="ru-RU" sz="2000" b="1" dirty="0">
              <a:latin typeface="TT Interphases" panose="02000503020000020004" pitchFamily="2" charset="0"/>
            </a:endParaRP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T Interphases" panose="02000503020000020004" pitchFamily="2" charset="0"/>
              </a:rPr>
              <a:t>Конкуренция в радиусе </a:t>
            </a:r>
            <a:r>
              <a:rPr lang="ru-RU" sz="2000" b="1" dirty="0" smtClean="0">
                <a:latin typeface="TT Interphases" panose="02000503020000020004" pitchFamily="2" charset="0"/>
              </a:rPr>
              <a:t>1-5 км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ru-RU" sz="2000" b="1" dirty="0">
              <a:latin typeface="TT Interphases" panose="02000503020000020004" pitchFamily="2" charset="0"/>
            </a:endParaRPr>
          </a:p>
          <a:p>
            <a:pPr>
              <a:lnSpc>
                <a:spcPts val="2300"/>
              </a:lnSpc>
              <a:spcAft>
                <a:spcPts val="1800"/>
              </a:spcAft>
              <a:buClr>
                <a:srgbClr val="FF0000"/>
              </a:buClr>
            </a:pPr>
            <a:r>
              <a:rPr lang="ru-RU" sz="2000" b="1" dirty="0">
                <a:latin typeface="TT Interphases" panose="02000503020000020004" pitchFamily="2" charset="0"/>
              </a:rPr>
              <a:t> </a:t>
            </a:r>
            <a:r>
              <a:rPr lang="ru-RU" sz="2000" b="1" dirty="0" smtClean="0">
                <a:latin typeface="TT Interphases" panose="02000503020000020004" pitchFamily="2" charset="0"/>
              </a:rPr>
              <a:t>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274" y="472664"/>
            <a:ext cx="4747490" cy="63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8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D5F883-74EE-6780-720F-D7046FE0C31F}"/>
              </a:ext>
            </a:extLst>
          </p:cNvPr>
          <p:cNvCxnSpPr>
            <a:cxnSpLocks/>
          </p:cNvCxnSpPr>
          <p:nvPr/>
        </p:nvCxnSpPr>
        <p:spPr>
          <a:xfrm>
            <a:off x="261258" y="454620"/>
            <a:ext cx="1168399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EF4CF6-4B23-E6FA-E2FB-660EAD58B5FE}"/>
              </a:ext>
            </a:extLst>
          </p:cNvPr>
          <p:cNvSpPr txBox="1"/>
          <p:nvPr/>
        </p:nvSpPr>
        <p:spPr>
          <a:xfrm>
            <a:off x="261258" y="190356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T Interphases" panose="02000503020000020004" pitchFamily="2" charset="0"/>
                <a:cs typeface="Heebo" pitchFamily="2" charset="-79"/>
              </a:rPr>
              <a:t>о преимуществах</a:t>
            </a:r>
            <a:endParaRPr lang="en-US" sz="1000" dirty="0">
              <a:latin typeface="TT Interphases" panose="02000503020000020004" pitchFamily="2" charset="0"/>
              <a:cs typeface="Heebo" pitchFamily="2" charset="-79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44394D-F6D0-892F-F985-0066EB47071D}"/>
              </a:ext>
            </a:extLst>
          </p:cNvPr>
          <p:cNvGrpSpPr/>
          <p:nvPr/>
        </p:nvGrpSpPr>
        <p:grpSpPr>
          <a:xfrm>
            <a:off x="6699977" y="246871"/>
            <a:ext cx="221271" cy="126540"/>
            <a:chOff x="320675" y="85486"/>
            <a:chExt cx="396876" cy="226965"/>
          </a:xfrm>
          <a:solidFill>
            <a:srgbClr val="BCC5C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972DA26-17BE-328C-B4D2-C6B7C1480C4E}"/>
                </a:ext>
              </a:extLst>
            </p:cNvPr>
            <p:cNvSpPr/>
            <p:nvPr/>
          </p:nvSpPr>
          <p:spPr>
            <a:xfrm>
              <a:off x="320675" y="85486"/>
              <a:ext cx="305326" cy="4571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C1A0273-30F3-C6CC-9E6D-238D523AFA64}"/>
                </a:ext>
              </a:extLst>
            </p:cNvPr>
            <p:cNvSpPr/>
            <p:nvPr/>
          </p:nvSpPr>
          <p:spPr>
            <a:xfrm>
              <a:off x="439767" y="171813"/>
              <a:ext cx="277784" cy="485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5157A51C-E221-74F3-DDCD-0FBC47037416}"/>
                </a:ext>
              </a:extLst>
            </p:cNvPr>
            <p:cNvSpPr/>
            <p:nvPr/>
          </p:nvSpPr>
          <p:spPr>
            <a:xfrm>
              <a:off x="400050" y="263893"/>
              <a:ext cx="225951" cy="485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EA360EA-38C0-935A-6466-888106F53B52}"/>
              </a:ext>
            </a:extLst>
          </p:cNvPr>
          <p:cNvSpPr/>
          <p:nvPr/>
        </p:nvSpPr>
        <p:spPr>
          <a:xfrm>
            <a:off x="11429106" y="218682"/>
            <a:ext cx="513550" cy="180783"/>
          </a:xfrm>
          <a:prstGeom prst="roundRect">
            <a:avLst>
              <a:gd name="adj" fmla="val 50000"/>
            </a:avLst>
          </a:prstGeom>
          <a:solidFill>
            <a:srgbClr val="FAFDF8"/>
          </a:solidFill>
          <a:ln>
            <a:solidFill>
              <a:srgbClr val="1211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i="1" dirty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P/</a:t>
            </a:r>
            <a:r>
              <a:rPr lang="ru-RU" sz="900" i="1" dirty="0" smtClean="0">
                <a:solidFill>
                  <a:srgbClr val="121113"/>
                </a:solidFill>
                <a:latin typeface="IBM Plex Sans" panose="020B0503050203000203" pitchFamily="34" charset="0"/>
                <a:cs typeface="Heebo" pitchFamily="2" charset="-79"/>
              </a:rPr>
              <a:t>09</a:t>
            </a:r>
            <a:endParaRPr lang="en-US" sz="900" i="1" dirty="0">
              <a:solidFill>
                <a:srgbClr val="121113"/>
              </a:solidFill>
              <a:latin typeface="IBM Plex Sans" panose="020B0503050203000203" pitchFamily="34" charset="0"/>
              <a:cs typeface="Heebo" pitchFamily="2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772BFC-E23F-7936-B2D9-CDE733C79E90}"/>
              </a:ext>
            </a:extLst>
          </p:cNvPr>
          <p:cNvSpPr/>
          <p:nvPr/>
        </p:nvSpPr>
        <p:spPr>
          <a:xfrm>
            <a:off x="11254477" y="227031"/>
            <a:ext cx="174629" cy="174629"/>
          </a:xfrm>
          <a:prstGeom prst="ellipse">
            <a:avLst/>
          </a:prstGeom>
          <a:solidFill>
            <a:srgbClr val="FAFDF8"/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B17532-4971-B57A-0A6E-52DCAACAF627}"/>
              </a:ext>
            </a:extLst>
          </p:cNvPr>
          <p:cNvCxnSpPr>
            <a:cxnSpLocks/>
          </p:cNvCxnSpPr>
          <p:nvPr/>
        </p:nvCxnSpPr>
        <p:spPr>
          <a:xfrm flipH="1">
            <a:off x="2997748" y="1219425"/>
            <a:ext cx="5997889" cy="0"/>
          </a:xfrm>
          <a:prstGeom prst="line">
            <a:avLst/>
          </a:prstGeom>
          <a:ln w="12700">
            <a:solidFill>
              <a:srgbClr val="1211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94AD346E-2546-D753-51B8-863EC6EFD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40203" y="503595"/>
            <a:ext cx="655434" cy="655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C0A3D2-DDF3-8C49-0839-54F35D811EE0}"/>
              </a:ext>
            </a:extLst>
          </p:cNvPr>
          <p:cNvSpPr txBox="1"/>
          <p:nvPr/>
        </p:nvSpPr>
        <p:spPr>
          <a:xfrm>
            <a:off x="3923533" y="575413"/>
            <a:ext cx="414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T Interphases" panose="02000503020000020004" pitchFamily="2" charset="0"/>
              </a:rPr>
              <a:t>Конкуренция в регионах</a:t>
            </a:r>
            <a:endParaRPr lang="ru-RU" sz="2800" b="1" i="1" dirty="0">
              <a:latin typeface="TT Interphases" panose="0200050302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03" y="1340218"/>
            <a:ext cx="4623860" cy="53447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977" y="1340218"/>
            <a:ext cx="4936604" cy="55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1005</TotalTime>
  <Words>677</Words>
  <Application>Microsoft Office PowerPoint</Application>
  <PresentationFormat>Широкоэкранный</PresentationFormat>
  <Paragraphs>255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7" baseType="lpstr">
      <vt:lpstr>Archivo</vt:lpstr>
      <vt:lpstr>Archivo SemiBold</vt:lpstr>
      <vt:lpstr>Arial</vt:lpstr>
      <vt:lpstr>Calibri</vt:lpstr>
      <vt:lpstr>Cambria Math</vt:lpstr>
      <vt:lpstr>Courier New</vt:lpstr>
      <vt:lpstr>Heebo</vt:lpstr>
      <vt:lpstr>IBM Plex Sans</vt:lpstr>
      <vt:lpstr>IBM Plex Sans Medium</vt:lpstr>
      <vt:lpstr>Montserrat</vt:lpstr>
      <vt:lpstr>TT Interphases</vt:lpstr>
      <vt:lpstr>TT Interphases Light</vt:lpstr>
      <vt:lpstr>TT Interphases Thin</vt:lpstr>
      <vt:lpstr>Wingdings</vt:lpstr>
      <vt:lpstr>Системный шрифт, обычный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Slidehack</dc:creator>
  <cp:lastModifiedBy>Владелец</cp:lastModifiedBy>
  <cp:revision>81</cp:revision>
  <dcterms:created xsi:type="dcterms:W3CDTF">2023-08-01T12:11:51Z</dcterms:created>
  <dcterms:modified xsi:type="dcterms:W3CDTF">2024-02-18T13:08:56Z</dcterms:modified>
</cp:coreProperties>
</file>