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9"/>
  </p:notesMasterIdLst>
  <p:sldIdLst>
    <p:sldId id="256" r:id="rId2"/>
    <p:sldId id="257" r:id="rId3"/>
    <p:sldId id="268" r:id="rId4"/>
    <p:sldId id="289" r:id="rId5"/>
    <p:sldId id="290" r:id="rId6"/>
    <p:sldId id="288" r:id="rId7"/>
    <p:sldId id="291" r:id="rId8"/>
    <p:sldId id="287" r:id="rId9"/>
    <p:sldId id="284" r:id="rId10"/>
    <p:sldId id="292" r:id="rId11"/>
    <p:sldId id="293" r:id="rId12"/>
    <p:sldId id="294" r:id="rId13"/>
    <p:sldId id="295" r:id="rId14"/>
    <p:sldId id="28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4" r:id="rId23"/>
    <p:sldId id="305" r:id="rId24"/>
    <p:sldId id="306" r:id="rId25"/>
    <p:sldId id="303" r:id="rId26"/>
    <p:sldId id="286" r:id="rId27"/>
    <p:sldId id="267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2" autoAdjust="0"/>
    <p:restoredTop sz="94660"/>
  </p:normalViewPr>
  <p:slideViewPr>
    <p:cSldViewPr snapToGrid="0">
      <p:cViewPr varScale="1">
        <p:scale>
          <a:sx n="92" d="100"/>
          <a:sy n="92" d="100"/>
        </p:scale>
        <p:origin x="5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B2E29-9898-4CD2-B2C2-93FEE87BC4B5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EA2AF-89CD-4E4C-8CCC-7FBB9914C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655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E7C-A0BD-48F5-8CE4-0C5F236371D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E3CD-1EE7-462C-894B-DE4C668DC14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70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E7C-A0BD-48F5-8CE4-0C5F236371D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E3CD-1EE7-462C-894B-DE4C668DC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05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E7C-A0BD-48F5-8CE4-0C5F236371D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E3CD-1EE7-462C-894B-DE4C668DC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080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E7C-A0BD-48F5-8CE4-0C5F236371D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E3CD-1EE7-462C-894B-DE4C668DC14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7926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E7C-A0BD-48F5-8CE4-0C5F236371D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E3CD-1EE7-462C-894B-DE4C668DC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116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E7C-A0BD-48F5-8CE4-0C5F236371D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E3CD-1EE7-462C-894B-DE4C668DC14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3502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E7C-A0BD-48F5-8CE4-0C5F236371D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E3CD-1EE7-462C-894B-DE4C668DC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07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E7C-A0BD-48F5-8CE4-0C5F236371D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E3CD-1EE7-462C-894B-DE4C668DC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44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E7C-A0BD-48F5-8CE4-0C5F236371D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E3CD-1EE7-462C-894B-DE4C668DC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6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E7C-A0BD-48F5-8CE4-0C5F236371D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E3CD-1EE7-462C-894B-DE4C668DC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75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E7C-A0BD-48F5-8CE4-0C5F236371D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E3CD-1EE7-462C-894B-DE4C668DC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89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E7C-A0BD-48F5-8CE4-0C5F236371D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E3CD-1EE7-462C-894B-DE4C668DC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32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E7C-A0BD-48F5-8CE4-0C5F236371D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E3CD-1EE7-462C-894B-DE4C668DC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49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E7C-A0BD-48F5-8CE4-0C5F236371D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E3CD-1EE7-462C-894B-DE4C668DC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40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E7C-A0BD-48F5-8CE4-0C5F236371D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E3CD-1EE7-462C-894B-DE4C668DC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72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E7C-A0BD-48F5-8CE4-0C5F236371D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E3CD-1EE7-462C-894B-DE4C668DC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80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E7C-A0BD-48F5-8CE4-0C5F236371D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E3CD-1EE7-462C-894B-DE4C668DC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07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B97CE7C-A0BD-48F5-8CE4-0C5F236371D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054E3CD-1EE7-462C-894B-DE4C668DC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7034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allintop.ru/optimiz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Сила </a:t>
            </a:r>
            <a:r>
              <a:rPr lang="ru-RU" dirty="0" err="1"/>
              <a:t>onpage</a:t>
            </a:r>
            <a:r>
              <a:rPr lang="ru-RU" dirty="0"/>
              <a:t> - свежие наблюдения и кейсы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Ткачев Василий, Проект </a:t>
            </a:r>
            <a:r>
              <a:rPr lang="en-US" dirty="0" smtClean="0">
                <a:solidFill>
                  <a:schemeClr val="tx1"/>
                </a:solidFill>
              </a:rPr>
              <a:t>All in Top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3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НАПРИМЕР текст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Или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9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НАПРИМЕР текст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Или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2338917"/>
            <a:ext cx="104013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2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НАПРИМЕР текст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Или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2338917"/>
            <a:ext cx="10401300" cy="1962150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645656"/>
              </p:ext>
            </p:extLst>
          </p:nvPr>
        </p:nvGraphicFramePr>
        <p:xfrm>
          <a:off x="7387142" y="1403928"/>
          <a:ext cx="1912722" cy="4389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r:id="rId4" imgW="2234880" imgH="5130000" progId="">
                  <p:embed/>
                </p:oleObj>
              </mc:Choice>
              <mc:Fallback>
                <p:oleObj r:id="rId4" imgW="2234880" imgH="51300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87142" y="1403928"/>
                        <a:ext cx="1912722" cy="4389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986030"/>
              </p:ext>
            </p:extLst>
          </p:nvPr>
        </p:nvGraphicFramePr>
        <p:xfrm>
          <a:off x="9299864" y="1403929"/>
          <a:ext cx="1976967" cy="4419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r:id="rId6" imgW="2260080" imgH="5053680" progId="">
                  <p:embed/>
                </p:oleObj>
              </mc:Choice>
              <mc:Fallback>
                <p:oleObj r:id="rId6" imgW="2260080" imgH="50536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99864" y="1403929"/>
                        <a:ext cx="1976967" cy="4419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73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НАПРИМЕР текст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Но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7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Вхождения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Достаточно одного прямого вхождения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При «кривом» запросе – достаточно наличия слов на странице в правильной форме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Дополняем текст словами, которые не вошли в </a:t>
            </a:r>
            <a:r>
              <a:rPr lang="en-US" dirty="0" smtClean="0">
                <a:solidFill>
                  <a:schemeClr val="tx1"/>
                </a:solidFill>
              </a:rPr>
              <a:t>Title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Дополняем текст словами в другой форме, которые не вошли в </a:t>
            </a:r>
            <a:r>
              <a:rPr lang="en-US" dirty="0" smtClean="0">
                <a:solidFill>
                  <a:schemeClr val="tx1"/>
                </a:solidFill>
              </a:rPr>
              <a:t>Title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0" y="1278082"/>
            <a:ext cx="11227626" cy="43717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511439"/>
            <a:ext cx="9841778" cy="402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8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Вхождения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Достаточно одного прямого вхождения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При «кривом» запросе – достаточно наличия слов на странице в правильной форме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Дополняем текст словами, которые не вошли в </a:t>
            </a:r>
            <a:r>
              <a:rPr lang="en-US" dirty="0" smtClean="0">
                <a:solidFill>
                  <a:schemeClr val="tx1"/>
                </a:solidFill>
              </a:rPr>
              <a:t>Title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Дополняем текст словами в другой форме, которые не вошли в </a:t>
            </a:r>
            <a:r>
              <a:rPr lang="en-US" dirty="0" smtClean="0">
                <a:solidFill>
                  <a:schemeClr val="tx1"/>
                </a:solidFill>
              </a:rPr>
              <a:t>Title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0" y="1278082"/>
            <a:ext cx="11227626" cy="43717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511439"/>
            <a:ext cx="9841778" cy="4026181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160977"/>
              </p:ext>
            </p:extLst>
          </p:nvPr>
        </p:nvGraphicFramePr>
        <p:xfrm>
          <a:off x="7904094" y="2153799"/>
          <a:ext cx="1873751" cy="432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r:id="rId5" imgW="2221920" imgH="5130000" progId="">
                  <p:embed/>
                </p:oleObj>
              </mc:Choice>
              <mc:Fallback>
                <p:oleObj r:id="rId5" imgW="2221920" imgH="51300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04094" y="2153799"/>
                        <a:ext cx="1873751" cy="432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845" y="2153799"/>
            <a:ext cx="172402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Основа ошибок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Поле для обсуждения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4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Основа ошибок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Поле для обсуждения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НО!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Основа ошибок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Поле для обсуждения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НО!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Основа – неспособность анализировать!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3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Основа ошибок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Поле для обсуждения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НО!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Основа – неспособность анализировать!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Слухи!!!!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0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чем поговорим?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Изменилось ли что-то за год</a:t>
            </a:r>
            <a:r>
              <a:rPr lang="ru-RU" dirty="0" smtClean="0">
                <a:solidFill>
                  <a:schemeClr val="tx1"/>
                </a:solidFill>
              </a:rPr>
              <a:t>?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Изменилось ли сознание клиентов и как с этим работать</a:t>
            </a:r>
            <a:r>
              <a:rPr lang="ru-RU" dirty="0" smtClean="0">
                <a:solidFill>
                  <a:schemeClr val="tx1"/>
                </a:solidFill>
              </a:rPr>
              <a:t>?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Основа </a:t>
            </a:r>
            <a:r>
              <a:rPr lang="ru-RU" dirty="0" smtClean="0">
                <a:solidFill>
                  <a:schemeClr val="tx1"/>
                </a:solidFill>
              </a:rPr>
              <a:t>ошибок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Ключевые ошибки с </a:t>
            </a:r>
            <a:r>
              <a:rPr lang="ru-RU" dirty="0" smtClean="0">
                <a:solidFill>
                  <a:schemeClr val="tx1"/>
                </a:solidFill>
              </a:rPr>
              <a:t>продолжением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Минимальные правки и </a:t>
            </a:r>
            <a:r>
              <a:rPr lang="ru-RU" dirty="0" smtClean="0">
                <a:solidFill>
                  <a:schemeClr val="tx1"/>
                </a:solidFill>
              </a:rPr>
              <a:t>результаты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Что прекратило работать, а что стало работать лучше?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ошибки с продолжением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TITLE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he-IL" dirty="0" smtClean="0">
                <a:solidFill>
                  <a:schemeClr val="tx1"/>
                </a:solidFill>
              </a:rPr>
              <a:t>1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ТЕКСТЫ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7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Минимальные правки и результаты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TITLE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2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Минимальные правки и результаты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TITLE</a:t>
            </a:r>
            <a:endParaRPr lang="ru-RU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061292"/>
              </p:ext>
            </p:extLst>
          </p:nvPr>
        </p:nvGraphicFramePr>
        <p:xfrm>
          <a:off x="561975" y="1579563"/>
          <a:ext cx="11068050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r:id="rId3" imgW="14755320" imgH="4926960" progId="">
                  <p:embed/>
                </p:oleObj>
              </mc:Choice>
              <mc:Fallback>
                <p:oleObj r:id="rId3" imgW="14755320" imgH="49269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1975" y="1579563"/>
                        <a:ext cx="11068050" cy="369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800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Минимальные правки и результаты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TITLE</a:t>
            </a:r>
            <a:endParaRPr lang="ru-RU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061292"/>
              </p:ext>
            </p:extLst>
          </p:nvPr>
        </p:nvGraphicFramePr>
        <p:xfrm>
          <a:off x="561975" y="1579563"/>
          <a:ext cx="11068050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r:id="rId3" imgW="14755320" imgH="4926960" progId="">
                  <p:embed/>
                </p:oleObj>
              </mc:Choice>
              <mc:Fallback>
                <p:oleObj r:id="rId3" imgW="14755320" imgH="49269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1975" y="1579563"/>
                        <a:ext cx="11068050" cy="369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895204"/>
              </p:ext>
            </p:extLst>
          </p:nvPr>
        </p:nvGraphicFramePr>
        <p:xfrm>
          <a:off x="685800" y="1646238"/>
          <a:ext cx="10820400" cy="35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r:id="rId5" imgW="14425200" imgH="4749120" progId="">
                  <p:embed/>
                </p:oleObj>
              </mc:Choice>
              <mc:Fallback>
                <p:oleObj r:id="rId5" imgW="14425200" imgH="47491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" y="1646238"/>
                        <a:ext cx="10820400" cy="356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656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Минимальные правки и результаты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TITLE</a:t>
            </a:r>
            <a:endParaRPr lang="ru-RU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061292"/>
              </p:ext>
            </p:extLst>
          </p:nvPr>
        </p:nvGraphicFramePr>
        <p:xfrm>
          <a:off x="561975" y="1579563"/>
          <a:ext cx="11068050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r:id="rId3" imgW="14755320" imgH="4926960" progId="">
                  <p:embed/>
                </p:oleObj>
              </mc:Choice>
              <mc:Fallback>
                <p:oleObj r:id="rId3" imgW="14755320" imgH="49269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1975" y="1579563"/>
                        <a:ext cx="11068050" cy="369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895204"/>
              </p:ext>
            </p:extLst>
          </p:nvPr>
        </p:nvGraphicFramePr>
        <p:xfrm>
          <a:off x="685800" y="1646238"/>
          <a:ext cx="10820400" cy="35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r:id="rId5" imgW="14425200" imgH="4749120" progId="">
                  <p:embed/>
                </p:oleObj>
              </mc:Choice>
              <mc:Fallback>
                <p:oleObj r:id="rId5" imgW="14425200" imgH="47491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" y="1646238"/>
                        <a:ext cx="10820400" cy="356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37442"/>
              </p:ext>
            </p:extLst>
          </p:nvPr>
        </p:nvGraphicFramePr>
        <p:xfrm>
          <a:off x="3438525" y="319088"/>
          <a:ext cx="5314950" cy="621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r:id="rId7" imgW="7085520" imgH="8291880" progId="">
                  <p:embed/>
                </p:oleObj>
              </mc:Choice>
              <mc:Fallback>
                <p:oleObj r:id="rId7" imgW="7085520" imgH="8291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38525" y="319088"/>
                        <a:ext cx="5314950" cy="621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668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прекратило работать, а что стало работать лучше?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ТЕКСТЫ!!!! Вы их читали?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0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БОНУСЫ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Скидка на курс по оптимизации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http://allintop.ru/optimization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/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Только до воскресенья!!!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Скидка на конференцию </a:t>
            </a:r>
            <a:r>
              <a:rPr lang="en-US" dirty="0" smtClean="0">
                <a:solidFill>
                  <a:schemeClr val="tx1"/>
                </a:solidFill>
              </a:rPr>
              <a:t>All in Top </a:t>
            </a:r>
            <a:r>
              <a:rPr lang="en-US" dirty="0" err="1" smtClean="0">
                <a:solidFill>
                  <a:schemeClr val="tx1"/>
                </a:solidFill>
              </a:rPr>
              <a:t>Conf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2024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12290" name="Picture 2" descr="http://qrcoder.ru/code/?https%3A%2F%2Fwww.allintopconf.ru%2Farticles%2F23.html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368" y="1269711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qrcoder.ru/code/?https%3A%2F%2Fwww.allintopconf.ru%2Farticles%2F22.html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368" y="3358284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49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+7 495 5055023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tkachev@allintop.ru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Allintop_study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26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Изменилось ли что-то за год?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НЕТ!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28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Изменилось ли что-то за год?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НЕТ!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СТАЛО ХУЖЕ!!!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7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Изменилось ли что-то за год?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НЕТ!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СТАЛО ХУЖЕ!!!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Говорят лень двигатель прогресса?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Это деградация!!!!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4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Изменилось ли сознание клиентов</a:t>
            </a:r>
            <a:r>
              <a:rPr lang="ru-RU" dirty="0" smtClean="0"/>
              <a:t>?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НЕТ!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5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Изменилось ли сознание клиентов</a:t>
            </a:r>
            <a:r>
              <a:rPr lang="ru-RU" dirty="0" smtClean="0"/>
              <a:t>?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НЕТ!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СТАЛО ВСЕ В РАЗЫ ХУЖЕ!!!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7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НАПРИМЕР текст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Должен быть полезным?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Клиентоориантированным</a:t>
            </a:r>
            <a:r>
              <a:rPr lang="ru-RU" dirty="0" smtClean="0">
                <a:solidFill>
                  <a:schemeClr val="tx1"/>
                </a:solidFill>
              </a:rPr>
              <a:t>?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 то, что на странице?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А?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4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Вхождения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Достаточно одного прямого вхождения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При «кривом» запросе – достаточно наличия слов на странице в правильной форме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Дополняем текст словами, которые не вошли в </a:t>
            </a:r>
            <a:r>
              <a:rPr lang="en-US" dirty="0" smtClean="0">
                <a:solidFill>
                  <a:schemeClr val="tx1"/>
                </a:solidFill>
              </a:rPr>
              <a:t>Title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Дополняем текст словами в другой форме, которые не вошли в </a:t>
            </a:r>
            <a:r>
              <a:rPr lang="en-US" dirty="0" smtClean="0">
                <a:solidFill>
                  <a:schemeClr val="tx1"/>
                </a:solidFill>
              </a:rPr>
              <a:t>Title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0" y="1278082"/>
            <a:ext cx="11227626" cy="437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4289</TotalTime>
  <Words>373</Words>
  <Application>Microsoft Office PowerPoint</Application>
  <PresentationFormat>Широкоэкранный</PresentationFormat>
  <Paragraphs>91</Paragraphs>
  <Slides>27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Gothic</vt:lpstr>
      <vt:lpstr>Gisha</vt:lpstr>
      <vt:lpstr>Wingdings 3</vt:lpstr>
      <vt:lpstr>Сектор</vt:lpstr>
      <vt:lpstr>Сила onpage - свежие наблюдения и кейсы</vt:lpstr>
      <vt:lpstr>О чем поговорим?</vt:lpstr>
      <vt:lpstr>Изменилось ли что-то за год?</vt:lpstr>
      <vt:lpstr>Изменилось ли что-то за год?</vt:lpstr>
      <vt:lpstr>Изменилось ли что-то за год?</vt:lpstr>
      <vt:lpstr>Изменилось ли сознание клиентов?</vt:lpstr>
      <vt:lpstr>Изменилось ли сознание клиентов?</vt:lpstr>
      <vt:lpstr>НАПРИМЕР текст</vt:lpstr>
      <vt:lpstr>Вхождения</vt:lpstr>
      <vt:lpstr>НАПРИМЕР текст</vt:lpstr>
      <vt:lpstr>НАПРИМЕР текст</vt:lpstr>
      <vt:lpstr>НАПРИМЕР текст</vt:lpstr>
      <vt:lpstr>НАПРИМЕР текст</vt:lpstr>
      <vt:lpstr>Вхождения</vt:lpstr>
      <vt:lpstr>Вхождения</vt:lpstr>
      <vt:lpstr>Основа ошибок</vt:lpstr>
      <vt:lpstr>Основа ошибок</vt:lpstr>
      <vt:lpstr>Основа ошибок</vt:lpstr>
      <vt:lpstr>Основа ошибок</vt:lpstr>
      <vt:lpstr>Ключевые ошибки с продолжением</vt:lpstr>
      <vt:lpstr>Минимальные правки и результаты</vt:lpstr>
      <vt:lpstr>Минимальные правки и результаты</vt:lpstr>
      <vt:lpstr>Минимальные правки и результаты</vt:lpstr>
      <vt:lpstr>Минимальные правки и результаты</vt:lpstr>
      <vt:lpstr>Что прекратило работать, а что стало работать лучше?</vt:lpstr>
      <vt:lpstr>БОНУСЫ</vt:lpstr>
      <vt:lpstr>Вопросы?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Оптимизация 1 занятие  Технические детали</dc:title>
  <dc:creator>User</dc:creator>
  <cp:lastModifiedBy>User</cp:lastModifiedBy>
  <cp:revision>34</cp:revision>
  <dcterms:created xsi:type="dcterms:W3CDTF">2020-03-15T11:01:11Z</dcterms:created>
  <dcterms:modified xsi:type="dcterms:W3CDTF">2023-02-16T07:18:27Z</dcterms:modified>
</cp:coreProperties>
</file>