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60" r:id="rId4"/>
    <p:sldId id="261" r:id="rId5"/>
    <p:sldId id="276" r:id="rId6"/>
    <p:sldId id="257" r:id="rId7"/>
    <p:sldId id="277" r:id="rId8"/>
    <p:sldId id="263" r:id="rId9"/>
    <p:sldId id="264" r:id="rId10"/>
    <p:sldId id="265" r:id="rId11"/>
    <p:sldId id="267" r:id="rId12"/>
    <p:sldId id="266" r:id="rId13"/>
    <p:sldId id="278" r:id="rId14"/>
    <p:sldId id="281" r:id="rId15"/>
    <p:sldId id="282" r:id="rId16"/>
    <p:sldId id="279" r:id="rId17"/>
    <p:sldId id="285" r:id="rId18"/>
    <p:sldId id="280" r:id="rId19"/>
    <p:sldId id="269" r:id="rId20"/>
    <p:sldId id="283" r:id="rId21"/>
    <p:sldId id="286" r:id="rId22"/>
    <p:sldId id="287" r:id="rId23"/>
    <p:sldId id="272" r:id="rId24"/>
    <p:sldId id="284" r:id="rId25"/>
    <p:sldId id="288" r:id="rId26"/>
    <p:sldId id="271" r:id="rId27"/>
    <p:sldId id="270" r:id="rId28"/>
    <p:sldId id="268" r:id="rId29"/>
    <p:sldId id="29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9B0-AC23-4C4F-85CC-A5296EA7521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A023-F34B-4A26-AE5F-B24CD76C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9B0-AC23-4C4F-85CC-A5296EA7521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A023-F34B-4A26-AE5F-B24CD76C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9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9B0-AC23-4C4F-85CC-A5296EA7521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A023-F34B-4A26-AE5F-B24CD76C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4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9B0-AC23-4C4F-85CC-A5296EA7521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A023-F34B-4A26-AE5F-B24CD76C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6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9B0-AC23-4C4F-85CC-A5296EA7521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A023-F34B-4A26-AE5F-B24CD76C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6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9B0-AC23-4C4F-85CC-A5296EA7521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A023-F34B-4A26-AE5F-B24CD76C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6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9B0-AC23-4C4F-85CC-A5296EA7521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A023-F34B-4A26-AE5F-B24CD76C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6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9B0-AC23-4C4F-85CC-A5296EA7521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A023-F34B-4A26-AE5F-B24CD76C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6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9B0-AC23-4C4F-85CC-A5296EA7521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A023-F34B-4A26-AE5F-B24CD76C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1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9B0-AC23-4C4F-85CC-A5296EA7521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A023-F34B-4A26-AE5F-B24CD76C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1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9B0-AC23-4C4F-85CC-A5296EA7521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A023-F34B-4A26-AE5F-B24CD76C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2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C9B0-AC23-4C4F-85CC-A5296EA7521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A023-F34B-4A26-AE5F-B24CD76C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7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543" y="2519345"/>
            <a:ext cx="11190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Аналитика проекта. Инструменты для работы с данными и отчетами.</a:t>
            </a:r>
          </a:p>
        </p:txBody>
      </p:sp>
    </p:spTree>
    <p:extLst>
      <p:ext uri="{BB962C8B-B14F-4D97-AF65-F5344CB8AC3E}">
        <p14:creationId xmlns:p14="http://schemas.microsoft.com/office/powerpoint/2010/main" val="37699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FF78D5-30D8-4F18-832F-98263668992D}"/>
              </a:ext>
            </a:extLst>
          </p:cNvPr>
          <p:cNvSpPr txBox="1"/>
          <p:nvPr/>
        </p:nvSpPr>
        <p:spPr>
          <a:xfrm>
            <a:off x="192982" y="480307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Омниканальность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FA496-1640-4641-A3CE-1DE07BDF63D8}"/>
              </a:ext>
            </a:extLst>
          </p:cNvPr>
          <p:cNvSpPr txBox="1"/>
          <p:nvPr/>
        </p:nvSpPr>
        <p:spPr>
          <a:xfrm>
            <a:off x="1173963" y="2251412"/>
            <a:ext cx="10439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Омниканальность — маркетинговый термин, обозначающий взаимную интеграцию разрозненных каналов коммуникации в единую систему, с целью обеспечения непрерывной коммуникации с клиентом.</a:t>
            </a:r>
            <a:endParaRPr lang="en-US" dirty="0"/>
          </a:p>
          <a:p>
            <a:endParaRPr lang="en-US" dirty="0"/>
          </a:p>
          <a:p>
            <a:endParaRPr lang="ru-RU" dirty="0"/>
          </a:p>
          <a:p>
            <a:r>
              <a:rPr lang="ru-RU" dirty="0"/>
              <a:t>Омниканальность является основой современного клиентского сервиса, одним из главных принципов работы, и структурой архитектуры современного контакт-центра.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9301E3-5EDA-49A5-AE2C-2ECCC3ABA261}"/>
              </a:ext>
            </a:extLst>
          </p:cNvPr>
          <p:cNvSpPr txBox="1"/>
          <p:nvPr/>
        </p:nvSpPr>
        <p:spPr>
          <a:xfrm>
            <a:off x="1173963" y="4543662"/>
            <a:ext cx="1745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ru.wikipedia.org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284" y="346483"/>
            <a:ext cx="11291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/>
            </a:lvl1pPr>
          </a:lstStyle>
          <a:p>
            <a:r>
              <a:rPr lang="ru-RU" dirty="0"/>
              <a:t>Что омниканальность значит на практике?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A429C4-4730-4314-AE84-1C3117F62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7" y="1859562"/>
            <a:ext cx="1068667" cy="1034976"/>
          </a:xfrm>
          <a:prstGeom prst="rect">
            <a:avLst/>
          </a:prstGeom>
        </p:spPr>
      </p:pic>
      <p:pic>
        <p:nvPicPr>
          <p:cNvPr id="8" name="Picture 2" descr="https://cdn.onlinewebfonts.com/svg/download_146192.png">
            <a:extLst>
              <a:ext uri="{FF2B5EF4-FFF2-40B4-BE49-F238E27FC236}">
                <a16:creationId xmlns:a16="http://schemas.microsoft.com/office/drawing/2014/main" id="{2347E5B8-EB22-4DEE-96CB-81BBDEB8F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49" y="1886550"/>
            <a:ext cx="968928" cy="9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zapchasti-kolyasok.com/modules/blockreassurance/views/img/img_perso/message-closed-envelope.png">
            <a:extLst>
              <a:ext uri="{FF2B5EF4-FFF2-40B4-BE49-F238E27FC236}">
                <a16:creationId xmlns:a16="http://schemas.microsoft.com/office/drawing/2014/main" id="{7D576A58-90D0-407A-B65E-8D81EED27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85" y="1886550"/>
            <a:ext cx="968928" cy="9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cdn.onlinewebfonts.com/svg/img_302424.png">
            <a:extLst>
              <a:ext uri="{FF2B5EF4-FFF2-40B4-BE49-F238E27FC236}">
                <a16:creationId xmlns:a16="http://schemas.microsoft.com/office/drawing/2014/main" id="{F439EC7E-B955-4475-ACA6-BE7684033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80" y="1906038"/>
            <a:ext cx="1064475" cy="9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formula7r.ru/wp-content/uploads/2018/11/8cfb76c8af04b72de1096c55862ae518.png">
            <a:extLst>
              <a:ext uri="{FF2B5EF4-FFF2-40B4-BE49-F238E27FC236}">
                <a16:creationId xmlns:a16="http://schemas.microsoft.com/office/drawing/2014/main" id="{4DCDB349-2810-45CB-B832-C7AD4BEC6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14" y="1742650"/>
            <a:ext cx="1488044" cy="11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s://logos-marques.com/wp-content/uploads/2021/03/Odnoklassniki-Color-1536x869.png">
            <a:extLst>
              <a:ext uri="{FF2B5EF4-FFF2-40B4-BE49-F238E27FC236}">
                <a16:creationId xmlns:a16="http://schemas.microsoft.com/office/drawing/2014/main" id="{8DEF3820-0291-49DC-9FE7-9CCA29258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50" y="1886550"/>
            <a:ext cx="1760221" cy="9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s://www.hostgnome.com/wp-content/uploads/2021/09/Telegram-logo-2048x1280.png">
            <a:extLst>
              <a:ext uri="{FF2B5EF4-FFF2-40B4-BE49-F238E27FC236}">
                <a16:creationId xmlns:a16="http://schemas.microsoft.com/office/drawing/2014/main" id="{29611C6F-854E-4630-9174-DC68B0EFB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394" y="1879135"/>
            <a:ext cx="1593330" cy="99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8D5A87-249D-48D4-BC02-108A26447310}"/>
              </a:ext>
            </a:extLst>
          </p:cNvPr>
          <p:cNvSpPr txBox="1"/>
          <p:nvPr/>
        </p:nvSpPr>
        <p:spPr>
          <a:xfrm>
            <a:off x="1061775" y="3375278"/>
            <a:ext cx="102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также блогеры, </a:t>
            </a:r>
            <a:r>
              <a:rPr lang="en-US" dirty="0"/>
              <a:t>CPA</a:t>
            </a:r>
            <a:r>
              <a:rPr lang="ru-RU" dirty="0"/>
              <a:t>-сети, маркетплейсы, доски объявлений, сарафанное радио, выставки, листовки, справочники и так далее.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185651-0D4C-42CA-AC06-07600002540A}"/>
              </a:ext>
            </a:extLst>
          </p:cNvPr>
          <p:cNvSpPr txBox="1"/>
          <p:nvPr/>
        </p:nvSpPr>
        <p:spPr>
          <a:xfrm>
            <a:off x="0" y="511483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/>
            </a:lvl1pPr>
          </a:lstStyle>
          <a:p>
            <a:r>
              <a:rPr lang="ru-RU" sz="3600" dirty="0"/>
              <a:t>Как передать все конверсии в Метрику и </a:t>
            </a:r>
            <a:r>
              <a:rPr lang="en-US" sz="3600" dirty="0"/>
              <a:t>GA </a:t>
            </a:r>
            <a:r>
              <a:rPr lang="ru-RU" sz="3600" dirty="0"/>
              <a:t>и нужно ли это?</a:t>
            </a:r>
          </a:p>
        </p:txBody>
      </p:sp>
    </p:spTree>
    <p:extLst>
      <p:ext uri="{BB962C8B-B14F-4D97-AF65-F5344CB8AC3E}">
        <p14:creationId xmlns:p14="http://schemas.microsoft.com/office/powerpoint/2010/main" val="375539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271BE5-FDCE-498B-9798-B66EB9D38581}"/>
              </a:ext>
            </a:extLst>
          </p:cNvPr>
          <p:cNvSpPr txBox="1"/>
          <p:nvPr/>
        </p:nvSpPr>
        <p:spPr>
          <a:xfrm>
            <a:off x="500907" y="471342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Этап 3. Сервис сквозной аналитики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B8861-9F97-41C6-A4E1-BA8845BFF15B}"/>
              </a:ext>
            </a:extLst>
          </p:cNvPr>
          <p:cNvSpPr txBox="1"/>
          <p:nvPr/>
        </p:nvSpPr>
        <p:spPr>
          <a:xfrm>
            <a:off x="807629" y="1470588"/>
            <a:ext cx="1043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Помогает связать воедино визиты на сайте, источники трафика, затраты на рекламу, звонки, письма, заказы через корзину, сообщения в социальных сетях и мессенджерах и отобразить интерактивные отчеты.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794692-B84E-43A1-8602-969C4686C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24" y="2896518"/>
            <a:ext cx="9932565" cy="327066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F7F6EA1-CBE7-46F7-8A13-F41A91AE319F}"/>
              </a:ext>
            </a:extLst>
          </p:cNvPr>
          <p:cNvCxnSpPr>
            <a:cxnSpLocks/>
          </p:cNvCxnSpPr>
          <p:nvPr/>
        </p:nvCxnSpPr>
        <p:spPr>
          <a:xfrm>
            <a:off x="0" y="2483141"/>
            <a:ext cx="12192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8B4F605-F4B7-4451-B07E-76E8E7BC5D80}"/>
              </a:ext>
            </a:extLst>
          </p:cNvPr>
          <p:cNvSpPr txBox="1"/>
          <p:nvPr/>
        </p:nvSpPr>
        <p:spPr>
          <a:xfrm>
            <a:off x="5430610" y="6036376"/>
            <a:ext cx="1467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roistat.com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5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F298FB-E75B-484D-8D96-A789190F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404413"/>
            <a:ext cx="11163300" cy="4619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4F451-0746-47FF-A6BA-930EFDC78C81}"/>
              </a:ext>
            </a:extLst>
          </p:cNvPr>
          <p:cNvSpPr txBox="1"/>
          <p:nvPr/>
        </p:nvSpPr>
        <p:spPr>
          <a:xfrm>
            <a:off x="500907" y="471342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Примеры отчетов </a:t>
            </a:r>
            <a:r>
              <a:rPr lang="en-US" sz="4400" dirty="0"/>
              <a:t>Roistat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763C1-E58D-42B1-B2B8-384F74D213FE}"/>
              </a:ext>
            </a:extLst>
          </p:cNvPr>
          <p:cNvSpPr txBox="1"/>
          <p:nvPr/>
        </p:nvSpPr>
        <p:spPr>
          <a:xfrm>
            <a:off x="5430610" y="6036376"/>
            <a:ext cx="1467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roistat.com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4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1341EE-16D9-4513-B90A-1A5A7973497B}"/>
              </a:ext>
            </a:extLst>
          </p:cNvPr>
          <p:cNvSpPr txBox="1"/>
          <p:nvPr/>
        </p:nvSpPr>
        <p:spPr>
          <a:xfrm>
            <a:off x="500907" y="471342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Примеры отчетов </a:t>
            </a:r>
            <a:r>
              <a:rPr lang="en-US" sz="4400" dirty="0"/>
              <a:t>Roistat</a:t>
            </a:r>
            <a:endParaRPr lang="ru-RU" sz="4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2B1D79-C15D-4814-9D80-CA98D4B98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3" y="1240783"/>
            <a:ext cx="11009633" cy="4450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F6C1F5-B312-4BA5-9A0E-CB35D6C72CA3}"/>
              </a:ext>
            </a:extLst>
          </p:cNvPr>
          <p:cNvSpPr txBox="1"/>
          <p:nvPr/>
        </p:nvSpPr>
        <p:spPr>
          <a:xfrm>
            <a:off x="5430610" y="6036376"/>
            <a:ext cx="1467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roistat.com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1341EE-16D9-4513-B90A-1A5A7973497B}"/>
              </a:ext>
            </a:extLst>
          </p:cNvPr>
          <p:cNvSpPr txBox="1"/>
          <p:nvPr/>
        </p:nvSpPr>
        <p:spPr>
          <a:xfrm>
            <a:off x="500907" y="471342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Примеры отчетов </a:t>
            </a:r>
            <a:r>
              <a:rPr lang="en-US" sz="4400" dirty="0"/>
              <a:t>Roistat</a:t>
            </a:r>
            <a:endParaRPr lang="ru-RU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F70314-7A73-46FA-9A69-1AED30BAD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07" y="1240783"/>
            <a:ext cx="9645523" cy="4667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7B6E6F-3CEE-4E95-958E-2A158FF5E4B5}"/>
              </a:ext>
            </a:extLst>
          </p:cNvPr>
          <p:cNvSpPr txBox="1"/>
          <p:nvPr/>
        </p:nvSpPr>
        <p:spPr>
          <a:xfrm>
            <a:off x="5430610" y="6036376"/>
            <a:ext cx="1467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roistat.com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8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D4A6E1-8945-42AE-8741-1051A269D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243012"/>
            <a:ext cx="11210925" cy="4371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1341EE-16D9-4513-B90A-1A5A7973497B}"/>
              </a:ext>
            </a:extLst>
          </p:cNvPr>
          <p:cNvSpPr txBox="1"/>
          <p:nvPr/>
        </p:nvSpPr>
        <p:spPr>
          <a:xfrm>
            <a:off x="500907" y="471342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Примеры отчетов </a:t>
            </a:r>
            <a:r>
              <a:rPr lang="en-US" sz="4400" dirty="0"/>
              <a:t>Roistat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E87D8-07D9-489B-93F9-5B87FA3879D1}"/>
              </a:ext>
            </a:extLst>
          </p:cNvPr>
          <p:cNvSpPr txBox="1"/>
          <p:nvPr/>
        </p:nvSpPr>
        <p:spPr>
          <a:xfrm>
            <a:off x="5430610" y="6036376"/>
            <a:ext cx="1467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roistat.com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59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E217BB-42D8-427C-86BF-E64F6CAF1A4A}"/>
              </a:ext>
            </a:extLst>
          </p:cNvPr>
          <p:cNvSpPr txBox="1"/>
          <p:nvPr/>
        </p:nvSpPr>
        <p:spPr>
          <a:xfrm>
            <a:off x="500907" y="471342"/>
            <a:ext cx="11326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Даже сервиса сквозной аналитики может стать недостаточно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E7862-0DE5-4DE4-BFC8-3140455F805C}"/>
              </a:ext>
            </a:extLst>
          </p:cNvPr>
          <p:cNvSpPr txBox="1"/>
          <p:nvPr/>
        </p:nvSpPr>
        <p:spPr>
          <a:xfrm>
            <a:off x="1367071" y="3429000"/>
            <a:ext cx="9457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Требуется кастомизировать отчеты. Какие инструменты придут на помощь?</a:t>
            </a:r>
          </a:p>
        </p:txBody>
      </p:sp>
    </p:spTree>
    <p:extLst>
      <p:ext uri="{BB962C8B-B14F-4D97-AF65-F5344CB8AC3E}">
        <p14:creationId xmlns:p14="http://schemas.microsoft.com/office/powerpoint/2010/main" val="396120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DFF260-A1FE-43F3-AD88-1D617FA399E2}"/>
              </a:ext>
            </a:extLst>
          </p:cNvPr>
          <p:cNvSpPr txBox="1"/>
          <p:nvPr/>
        </p:nvSpPr>
        <p:spPr>
          <a:xfrm>
            <a:off x="432763" y="2367171"/>
            <a:ext cx="113264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Этап 4. Подключение систем анализа и визуализации данных и создание кастомных отчетов</a:t>
            </a:r>
          </a:p>
        </p:txBody>
      </p:sp>
    </p:spTree>
    <p:extLst>
      <p:ext uri="{BB962C8B-B14F-4D97-AF65-F5344CB8AC3E}">
        <p14:creationId xmlns:p14="http://schemas.microsoft.com/office/powerpoint/2010/main" val="3233435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530474-5024-417D-B292-E5980A76F484}"/>
              </a:ext>
            </a:extLst>
          </p:cNvPr>
          <p:cNvSpPr txBox="1"/>
          <p:nvPr/>
        </p:nvSpPr>
        <p:spPr>
          <a:xfrm>
            <a:off x="4127384" y="478817"/>
            <a:ext cx="4604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Microsoft Power BI</a:t>
            </a:r>
            <a:endParaRPr lang="ru-RU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BED4B-4731-45B3-83E8-06A7563BE173}"/>
              </a:ext>
            </a:extLst>
          </p:cNvPr>
          <p:cNvSpPr txBox="1"/>
          <p:nvPr/>
        </p:nvSpPr>
        <p:spPr>
          <a:xfrm>
            <a:off x="1497005" y="2400592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Очень мощный широкий функционал – один из флагманов среди </a:t>
            </a:r>
            <a:r>
              <a:rPr lang="en-US" dirty="0"/>
              <a:t>BI </a:t>
            </a:r>
            <a:r>
              <a:rPr lang="ru-RU" dirty="0"/>
              <a:t>инструментов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8B346-B454-47E6-B969-018250F6C66D}"/>
              </a:ext>
            </a:extLst>
          </p:cNvPr>
          <p:cNvSpPr txBox="1"/>
          <p:nvPr/>
        </p:nvSpPr>
        <p:spPr>
          <a:xfrm>
            <a:off x="1497005" y="4551395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Публикация отчетов в облаке </a:t>
            </a:r>
            <a:r>
              <a:rPr lang="en-US" dirty="0"/>
              <a:t>$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A3653-18D2-4D80-8388-1D99521AD5A0}"/>
              </a:ext>
            </a:extLst>
          </p:cNvPr>
          <p:cNvSpPr txBox="1"/>
          <p:nvPr/>
        </p:nvSpPr>
        <p:spPr>
          <a:xfrm>
            <a:off x="1497005" y="2916521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Долго настраивать отчеты и писать формулы (некоторые вещи в </a:t>
            </a:r>
            <a:r>
              <a:rPr lang="en-US" dirty="0"/>
              <a:t>Excel</a:t>
            </a:r>
            <a:r>
              <a:rPr lang="ru-RU" dirty="0"/>
              <a:t> быстрее посчитать)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AD35D-2417-4CA5-8687-5F5BA7325752}"/>
              </a:ext>
            </a:extLst>
          </p:cNvPr>
          <p:cNvSpPr txBox="1"/>
          <p:nvPr/>
        </p:nvSpPr>
        <p:spPr>
          <a:xfrm>
            <a:off x="1497005" y="3452425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Высокая скорость работы программы (по сравнению с </a:t>
            </a:r>
            <a:r>
              <a:rPr lang="en-US" dirty="0"/>
              <a:t>Excel</a:t>
            </a:r>
            <a:r>
              <a:rPr lang="ru-RU" dirty="0"/>
              <a:t>). Может обрабатывать сотни тысяч строк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1BAE45-F597-404A-9542-D6A65D7A64B9}"/>
              </a:ext>
            </a:extLst>
          </p:cNvPr>
          <p:cNvSpPr txBox="1"/>
          <p:nvPr/>
        </p:nvSpPr>
        <p:spPr>
          <a:xfrm>
            <a:off x="1497005" y="4001910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Сложно допустить ошибку случайным нажатием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E5B56-7574-4E0A-8271-3F84F1E8B2D0}"/>
              </a:ext>
            </a:extLst>
          </p:cNvPr>
          <p:cNvSpPr txBox="1"/>
          <p:nvPr/>
        </p:nvSpPr>
        <p:spPr>
          <a:xfrm>
            <a:off x="1497005" y="1864394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Меню похоже на остальные продукты </a:t>
            </a:r>
            <a:r>
              <a:rPr lang="en-US" dirty="0"/>
              <a:t>Microsoft</a:t>
            </a:r>
            <a:r>
              <a:rPr lang="ru-RU" dirty="0"/>
              <a:t> – привычный интерфейс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402D04-CB01-443F-A680-8EF2037AA21F}"/>
              </a:ext>
            </a:extLst>
          </p:cNvPr>
          <p:cNvSpPr txBox="1"/>
          <p:nvPr/>
        </p:nvSpPr>
        <p:spPr>
          <a:xfrm>
            <a:off x="1497005" y="5188549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Широкие возможности как с подключением к БД так и без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0F7839-E568-4AE6-AA38-8D5D1B7CF7DC}"/>
              </a:ext>
            </a:extLst>
          </p:cNvPr>
          <p:cNvSpPr txBox="1"/>
          <p:nvPr/>
        </p:nvSpPr>
        <p:spPr>
          <a:xfrm>
            <a:off x="1497005" y="5744787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Свой язык запросов </a:t>
            </a:r>
            <a:r>
              <a:rPr lang="en-US" dirty="0"/>
              <a:t>DAX (Data Analysis Expressions)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6972EF-7C37-4C4C-8F20-1E1F3C9C7FC1}"/>
              </a:ext>
            </a:extLst>
          </p:cNvPr>
          <p:cNvSpPr txBox="1"/>
          <p:nvPr/>
        </p:nvSpPr>
        <p:spPr>
          <a:xfrm>
            <a:off x="1497005" y="6301025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Бесплатная версия </a:t>
            </a:r>
            <a:r>
              <a:rPr lang="en-US" dirty="0"/>
              <a:t>Power BI Desktop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9DFDC-FBE2-4F8A-9E24-22D0E15FF61E}"/>
              </a:ext>
            </a:extLst>
          </p:cNvPr>
          <p:cNvSpPr txBox="1"/>
          <p:nvPr/>
        </p:nvSpPr>
        <p:spPr>
          <a:xfrm>
            <a:off x="1497005" y="1347291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Продвинутый «гибрид </a:t>
            </a:r>
            <a:r>
              <a:rPr lang="en-US" dirty="0"/>
              <a:t>Excel + Power Point</a:t>
            </a:r>
            <a:r>
              <a:rPr lang="ru-RU" dirty="0"/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56DC4F-CE0F-4227-97A8-2DA831CDD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015" y="305899"/>
            <a:ext cx="719369" cy="868474"/>
          </a:xfrm>
          <a:prstGeom prst="rect">
            <a:avLst/>
          </a:prstGeom>
        </p:spPr>
      </p:pic>
      <p:sp>
        <p:nvSpPr>
          <p:cNvPr id="3" name="AutoShape 2" descr="https://pngimg.com/uploads/plus/plus_PNG26.png">
            <a:extLst>
              <a:ext uri="{FF2B5EF4-FFF2-40B4-BE49-F238E27FC236}">
                <a16:creationId xmlns:a16="http://schemas.microsoft.com/office/drawing/2014/main" id="{D515C1E6-8D16-43C5-8AF9-8AD35DD31F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4385" y="32295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Маркеры-галочки">
            <a:extLst>
              <a:ext uri="{FF2B5EF4-FFF2-40B4-BE49-F238E27FC236}">
                <a16:creationId xmlns:a16="http://schemas.microsoft.com/office/drawing/2014/main" id="{ED9EB8C9-A98A-42C8-B220-6DD81F1AE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663" y="1259064"/>
            <a:ext cx="457559" cy="457559"/>
          </a:xfrm>
          <a:prstGeom prst="rect">
            <a:avLst/>
          </a:prstGeom>
        </p:spPr>
      </p:pic>
      <p:pic>
        <p:nvPicPr>
          <p:cNvPr id="24" name="Рисунок 23" descr="Закрыть">
            <a:extLst>
              <a:ext uri="{FF2B5EF4-FFF2-40B4-BE49-F238E27FC236}">
                <a16:creationId xmlns:a16="http://schemas.microsoft.com/office/drawing/2014/main" id="{9F24CD2C-B61F-41F0-9707-2D2025562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663" y="2890808"/>
            <a:ext cx="457559" cy="457559"/>
          </a:xfrm>
          <a:prstGeom prst="rect">
            <a:avLst/>
          </a:prstGeom>
        </p:spPr>
      </p:pic>
      <p:pic>
        <p:nvPicPr>
          <p:cNvPr id="25" name="Рисунок 24" descr="Маркеры-галочки">
            <a:extLst>
              <a:ext uri="{FF2B5EF4-FFF2-40B4-BE49-F238E27FC236}">
                <a16:creationId xmlns:a16="http://schemas.microsoft.com/office/drawing/2014/main" id="{0A4F0945-1316-42D9-A854-A722CD4F1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663" y="1782785"/>
            <a:ext cx="457559" cy="457559"/>
          </a:xfrm>
          <a:prstGeom prst="rect">
            <a:avLst/>
          </a:prstGeom>
        </p:spPr>
      </p:pic>
      <p:pic>
        <p:nvPicPr>
          <p:cNvPr id="26" name="Рисунок 25" descr="Маркеры-галочки">
            <a:extLst>
              <a:ext uri="{FF2B5EF4-FFF2-40B4-BE49-F238E27FC236}">
                <a16:creationId xmlns:a16="http://schemas.microsoft.com/office/drawing/2014/main" id="{58F3C032-3607-49B2-91CB-E9A0EF414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663" y="2321953"/>
            <a:ext cx="457559" cy="457559"/>
          </a:xfrm>
          <a:prstGeom prst="rect">
            <a:avLst/>
          </a:prstGeom>
        </p:spPr>
      </p:pic>
      <p:pic>
        <p:nvPicPr>
          <p:cNvPr id="27" name="Рисунок 26" descr="Маркеры-галочки">
            <a:extLst>
              <a:ext uri="{FF2B5EF4-FFF2-40B4-BE49-F238E27FC236}">
                <a16:creationId xmlns:a16="http://schemas.microsoft.com/office/drawing/2014/main" id="{803A6F32-64D9-4970-92BF-B423CC48E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767" y="3381984"/>
            <a:ext cx="457559" cy="457559"/>
          </a:xfrm>
          <a:prstGeom prst="rect">
            <a:avLst/>
          </a:prstGeom>
        </p:spPr>
      </p:pic>
      <p:pic>
        <p:nvPicPr>
          <p:cNvPr id="28" name="Рисунок 27" descr="Маркеры-галочки">
            <a:extLst>
              <a:ext uri="{FF2B5EF4-FFF2-40B4-BE49-F238E27FC236}">
                <a16:creationId xmlns:a16="http://schemas.microsoft.com/office/drawing/2014/main" id="{FAFDBC0F-EF12-4AAD-844B-3C86A3781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661" y="3913683"/>
            <a:ext cx="457559" cy="457559"/>
          </a:xfrm>
          <a:prstGeom prst="rect">
            <a:avLst/>
          </a:prstGeom>
        </p:spPr>
      </p:pic>
      <p:pic>
        <p:nvPicPr>
          <p:cNvPr id="29" name="Рисунок 28" descr="Закрыть">
            <a:extLst>
              <a:ext uri="{FF2B5EF4-FFF2-40B4-BE49-F238E27FC236}">
                <a16:creationId xmlns:a16="http://schemas.microsoft.com/office/drawing/2014/main" id="{46247D17-F436-4BD4-A9F9-8EFB4B9AA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767" y="4524059"/>
            <a:ext cx="457559" cy="457559"/>
          </a:xfrm>
          <a:prstGeom prst="rect">
            <a:avLst/>
          </a:prstGeom>
        </p:spPr>
      </p:pic>
      <p:pic>
        <p:nvPicPr>
          <p:cNvPr id="30" name="Рисунок 29" descr="Маркеры-галочки">
            <a:extLst>
              <a:ext uri="{FF2B5EF4-FFF2-40B4-BE49-F238E27FC236}">
                <a16:creationId xmlns:a16="http://schemas.microsoft.com/office/drawing/2014/main" id="{48321294-5AD9-4D31-A4DF-2B6143B2A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662" y="5161598"/>
            <a:ext cx="457559" cy="457559"/>
          </a:xfrm>
          <a:prstGeom prst="rect">
            <a:avLst/>
          </a:prstGeom>
        </p:spPr>
      </p:pic>
      <p:pic>
        <p:nvPicPr>
          <p:cNvPr id="31" name="Рисунок 30" descr="Закрыть">
            <a:extLst>
              <a:ext uri="{FF2B5EF4-FFF2-40B4-BE49-F238E27FC236}">
                <a16:creationId xmlns:a16="http://schemas.microsoft.com/office/drawing/2014/main" id="{7A6D1E3F-7C84-4334-BA18-8A17B988B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662" y="5700673"/>
            <a:ext cx="457559" cy="457559"/>
          </a:xfrm>
          <a:prstGeom prst="rect">
            <a:avLst/>
          </a:prstGeom>
        </p:spPr>
      </p:pic>
      <p:pic>
        <p:nvPicPr>
          <p:cNvPr id="32" name="Рисунок 31" descr="Маркеры-галочки">
            <a:extLst>
              <a:ext uri="{FF2B5EF4-FFF2-40B4-BE49-F238E27FC236}">
                <a16:creationId xmlns:a16="http://schemas.microsoft.com/office/drawing/2014/main" id="{82B9629A-DA3C-4DAE-A33F-FA204ECAB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767" y="6281590"/>
            <a:ext cx="457559" cy="45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3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1EC2E7-3D89-492D-9E88-558F995116CC}"/>
              </a:ext>
            </a:extLst>
          </p:cNvPr>
          <p:cNvSpPr txBox="1"/>
          <p:nvPr/>
        </p:nvSpPr>
        <p:spPr>
          <a:xfrm>
            <a:off x="500907" y="471342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Обо мне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B73CB-B149-49EC-90B8-3AC02887F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88" y="1333499"/>
            <a:ext cx="3238948" cy="4981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6D7C26-6929-452D-AA5C-60C3EE0B2704}"/>
              </a:ext>
            </a:extLst>
          </p:cNvPr>
          <p:cNvSpPr txBox="1"/>
          <p:nvPr/>
        </p:nvSpPr>
        <p:spPr>
          <a:xfrm>
            <a:off x="4638267" y="1544370"/>
            <a:ext cx="674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Смирнова Наталья, </a:t>
            </a:r>
            <a:r>
              <a:rPr lang="en-US" sz="2800" dirty="0"/>
              <a:t>ryvok.ru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9DE5C-CC04-4920-A9B2-434490AAEBA6}"/>
              </a:ext>
            </a:extLst>
          </p:cNvPr>
          <p:cNvSpPr txBox="1"/>
          <p:nvPr/>
        </p:nvSpPr>
        <p:spPr>
          <a:xfrm>
            <a:off x="4638267" y="1971067"/>
            <a:ext cx="6743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/>
            </a:lvl1pPr>
          </a:lstStyle>
          <a:p>
            <a:r>
              <a:rPr lang="ru-RU" sz="2000" dirty="0"/>
              <a:t>Маркетолог, аналитик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A3DBB1-951D-4587-9FBB-7596743123B6}"/>
              </a:ext>
            </a:extLst>
          </p:cNvPr>
          <p:cNvSpPr txBox="1"/>
          <p:nvPr/>
        </p:nvSpPr>
        <p:spPr>
          <a:xfrm>
            <a:off x="4704942" y="2893941"/>
            <a:ext cx="674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/>
            </a:lvl1pPr>
          </a:lstStyle>
          <a:p>
            <a:r>
              <a:rPr lang="ru-RU" sz="2400" dirty="0"/>
              <a:t>В маркетинге с 2012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A40F6-B6BF-46B6-986A-3A049E5C61C3}"/>
              </a:ext>
            </a:extLst>
          </p:cNvPr>
          <p:cNvSpPr txBox="1"/>
          <p:nvPr/>
        </p:nvSpPr>
        <p:spPr>
          <a:xfrm>
            <a:off x="4704942" y="3507987"/>
            <a:ext cx="6743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/>
            </a:lvl1pPr>
          </a:lstStyle>
          <a:p>
            <a:r>
              <a:rPr lang="ru-RU" sz="1600" dirty="0"/>
              <a:t>Маркетинговые исследования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464E3F-9454-4C5E-BFAA-0FBE984D1BF1}"/>
              </a:ext>
            </a:extLst>
          </p:cNvPr>
          <p:cNvSpPr txBox="1"/>
          <p:nvPr/>
        </p:nvSpPr>
        <p:spPr>
          <a:xfrm>
            <a:off x="4704942" y="3944007"/>
            <a:ext cx="6743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/>
            </a:lvl1pPr>
          </a:lstStyle>
          <a:p>
            <a:r>
              <a:rPr lang="ru-RU" sz="1600" dirty="0"/>
              <a:t>Разработка </a:t>
            </a:r>
            <a:r>
              <a:rPr lang="en-US" sz="1600" dirty="0"/>
              <a:t>POS-</a:t>
            </a:r>
            <a:r>
              <a:rPr lang="ru-RU" sz="1600" dirty="0"/>
              <a:t>материалов и полиграфии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4E49C1-6802-4064-9966-2EAA1783C1CA}"/>
              </a:ext>
            </a:extLst>
          </p:cNvPr>
          <p:cNvSpPr txBox="1"/>
          <p:nvPr/>
        </p:nvSpPr>
        <p:spPr>
          <a:xfrm>
            <a:off x="4704942" y="4675907"/>
            <a:ext cx="6743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/>
            </a:lvl1pPr>
          </a:lstStyle>
          <a:p>
            <a:r>
              <a:rPr lang="ru-RU" sz="1600" dirty="0"/>
              <a:t>Управление репутацией бренда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80C83-AC97-4BA1-ADA1-62D533C6DC6E}"/>
              </a:ext>
            </a:extLst>
          </p:cNvPr>
          <p:cNvSpPr txBox="1"/>
          <p:nvPr/>
        </p:nvSpPr>
        <p:spPr>
          <a:xfrm>
            <a:off x="4704942" y="5089590"/>
            <a:ext cx="6743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/>
            </a:lvl1pPr>
          </a:lstStyle>
          <a:p>
            <a:r>
              <a:rPr lang="ru-RU" sz="1600" dirty="0"/>
              <a:t>Менеджер по контекстной рекламе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351667-5F25-47D3-A526-98F37F217C24}"/>
              </a:ext>
            </a:extLst>
          </p:cNvPr>
          <p:cNvSpPr txBox="1"/>
          <p:nvPr/>
        </p:nvSpPr>
        <p:spPr>
          <a:xfrm>
            <a:off x="4704942" y="5533055"/>
            <a:ext cx="6743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/>
            </a:lvl1pPr>
          </a:lstStyle>
          <a:p>
            <a:r>
              <a:rPr lang="ru-RU" sz="1600" dirty="0"/>
              <a:t>Руководитель направления контекстной рекламы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B1B72-3DEA-4E42-A484-28F4A97AA033}"/>
              </a:ext>
            </a:extLst>
          </p:cNvPr>
          <p:cNvSpPr txBox="1"/>
          <p:nvPr/>
        </p:nvSpPr>
        <p:spPr>
          <a:xfrm>
            <a:off x="4704942" y="5976520"/>
            <a:ext cx="6743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/>
            </a:lvl1pPr>
          </a:lstStyle>
          <a:p>
            <a:r>
              <a:rPr lang="ru-RU" sz="1600" dirty="0"/>
              <a:t>Аналитик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6B126B-31C2-4919-A32E-260AE1F6F881}"/>
              </a:ext>
            </a:extLst>
          </p:cNvPr>
          <p:cNvSpPr txBox="1"/>
          <p:nvPr/>
        </p:nvSpPr>
        <p:spPr>
          <a:xfrm>
            <a:off x="4704942" y="4310323"/>
            <a:ext cx="6743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/>
            </a:lvl1pPr>
          </a:lstStyle>
          <a:p>
            <a:r>
              <a:rPr lang="ru-RU" sz="1600" dirty="0"/>
              <a:t>Контент</a:t>
            </a:r>
          </a:p>
        </p:txBody>
      </p:sp>
    </p:spTree>
    <p:extLst>
      <p:ext uri="{BB962C8B-B14F-4D97-AF65-F5344CB8AC3E}">
        <p14:creationId xmlns:p14="http://schemas.microsoft.com/office/powerpoint/2010/main" val="3049544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C9706-9102-4652-BB55-901DD5969057}"/>
              </a:ext>
            </a:extLst>
          </p:cNvPr>
          <p:cNvSpPr txBox="1"/>
          <p:nvPr/>
        </p:nvSpPr>
        <p:spPr>
          <a:xfrm>
            <a:off x="4127384" y="478817"/>
            <a:ext cx="4604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Microsoft Power BI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DCECD5-9FDF-48F4-A8CA-E3B7094A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015" y="305899"/>
            <a:ext cx="719369" cy="8684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A68FE0-2F7F-4C72-A510-A8DE65ADB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5" r="9966"/>
          <a:stretch/>
        </p:blipFill>
        <p:spPr>
          <a:xfrm>
            <a:off x="687898" y="1609579"/>
            <a:ext cx="4488110" cy="47696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33C194-7263-431A-AF0D-8713AAA28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615" y="1987083"/>
            <a:ext cx="2840996" cy="43203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6F6EBD-C3C5-4C66-B6F3-C436A9329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813" y="2020002"/>
            <a:ext cx="2840996" cy="433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1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31001F-703A-4E99-8711-9CAC6F9CC02D}"/>
              </a:ext>
            </a:extLst>
          </p:cNvPr>
          <p:cNvSpPr txBox="1"/>
          <p:nvPr/>
        </p:nvSpPr>
        <p:spPr>
          <a:xfrm>
            <a:off x="4127384" y="478817"/>
            <a:ext cx="4604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Microsoft Power BI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265F81-D7B1-4913-B35D-C33F883C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015" y="305899"/>
            <a:ext cx="719369" cy="8684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D02007-267F-4DC1-B040-11AE7D934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28" y="1372458"/>
            <a:ext cx="8457143" cy="49619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FFEA02-B36D-418E-9935-BE575D137EA6}"/>
              </a:ext>
            </a:extLst>
          </p:cNvPr>
          <p:cNvSpPr txBox="1"/>
          <p:nvPr/>
        </p:nvSpPr>
        <p:spPr>
          <a:xfrm>
            <a:off x="4541023" y="6334363"/>
            <a:ext cx="2138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learn.microsoft.com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21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683DBD-8D04-4354-ABB7-1D9FF9C34289}"/>
              </a:ext>
            </a:extLst>
          </p:cNvPr>
          <p:cNvSpPr txBox="1"/>
          <p:nvPr/>
        </p:nvSpPr>
        <p:spPr>
          <a:xfrm>
            <a:off x="4127384" y="478817"/>
            <a:ext cx="4604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Microsoft Power BI</a:t>
            </a:r>
            <a:endParaRPr lang="ru-RU" sz="4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A48C6B-4876-4432-AD80-0499CAF4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015" y="305899"/>
            <a:ext cx="719369" cy="8684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48E98F-2428-484B-AB08-171B10254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36" y="1257168"/>
            <a:ext cx="10268127" cy="51220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E865E1-CB7E-40C0-AF90-5665885FD9AF}"/>
              </a:ext>
            </a:extLst>
          </p:cNvPr>
          <p:cNvSpPr txBox="1"/>
          <p:nvPr/>
        </p:nvSpPr>
        <p:spPr>
          <a:xfrm>
            <a:off x="4541023" y="6334363"/>
            <a:ext cx="1970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learn.microsoft.com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09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726B2-1134-4CA3-BB24-C04ADDF90C0D}"/>
              </a:ext>
            </a:extLst>
          </p:cNvPr>
          <p:cNvSpPr txBox="1"/>
          <p:nvPr/>
        </p:nvSpPr>
        <p:spPr>
          <a:xfrm>
            <a:off x="500907" y="471342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Metabase</a:t>
            </a:r>
            <a:endParaRPr lang="ru-RU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37E2F-6F13-420B-8C24-230AA6BDFE1C}"/>
              </a:ext>
            </a:extLst>
          </p:cNvPr>
          <p:cNvSpPr txBox="1"/>
          <p:nvPr/>
        </p:nvSpPr>
        <p:spPr>
          <a:xfrm>
            <a:off x="1530434" y="3117697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Простые визуализации создаются очень быстро </a:t>
            </a:r>
            <a:r>
              <a:rPr lang="en-US" dirty="0"/>
              <a:t>(</a:t>
            </a:r>
            <a:r>
              <a:rPr lang="ru-RU" dirty="0"/>
              <a:t>по сравнению с </a:t>
            </a:r>
            <a:r>
              <a:rPr lang="en-US" dirty="0"/>
              <a:t>Power BI</a:t>
            </a:r>
            <a:r>
              <a:rPr lang="ru-RU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D30EC-0674-499F-9B24-3199BA4C838C}"/>
              </a:ext>
            </a:extLst>
          </p:cNvPr>
          <p:cNvSpPr txBox="1"/>
          <p:nvPr/>
        </p:nvSpPr>
        <p:spPr>
          <a:xfrm>
            <a:off x="1530434" y="1867258"/>
            <a:ext cx="1043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Ограниченный функционал, ограниченное количество вариантов визуализации </a:t>
            </a:r>
            <a:r>
              <a:rPr lang="en-US" dirty="0"/>
              <a:t>(</a:t>
            </a:r>
            <a:r>
              <a:rPr lang="ru-RU" dirty="0"/>
              <a:t>по сравнению с </a:t>
            </a:r>
            <a:r>
              <a:rPr lang="en-US" dirty="0"/>
              <a:t>Power BI</a:t>
            </a:r>
            <a:r>
              <a:rPr lang="ru-RU" dirty="0"/>
              <a:t>), ограниченные настройки визуализаций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B655C-93EE-4911-BF93-73EEEBB63B79}"/>
              </a:ext>
            </a:extLst>
          </p:cNvPr>
          <p:cNvSpPr txBox="1"/>
          <p:nvPr/>
        </p:nvSpPr>
        <p:spPr>
          <a:xfrm>
            <a:off x="1530434" y="3667928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Полуавтоматизированные «умные» визуализации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7CEB8-1CC5-45F0-9A10-3DC8713CB6BA}"/>
              </a:ext>
            </a:extLst>
          </p:cNvPr>
          <p:cNvSpPr txBox="1"/>
          <p:nvPr/>
        </p:nvSpPr>
        <p:spPr>
          <a:xfrm>
            <a:off x="1530434" y="4218159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source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3E886-B144-45D4-8F5A-42B90EFDEA9E}"/>
              </a:ext>
            </a:extLst>
          </p:cNvPr>
          <p:cNvSpPr txBox="1"/>
          <p:nvPr/>
        </p:nvSpPr>
        <p:spPr>
          <a:xfrm>
            <a:off x="1530434" y="2619480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Ограниченные по гибкости фильтры отчетов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27EA9-19CA-487D-B202-0F28563A5037}"/>
              </a:ext>
            </a:extLst>
          </p:cNvPr>
          <p:cNvSpPr txBox="1"/>
          <p:nvPr/>
        </p:nvSpPr>
        <p:spPr>
          <a:xfrm>
            <a:off x="1530434" y="4768390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Полезный и простой минимализм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42C4E2-79CC-4EF5-B75C-A100ED17DEE8}"/>
              </a:ext>
            </a:extLst>
          </p:cNvPr>
          <p:cNvSpPr txBox="1"/>
          <p:nvPr/>
        </p:nvSpPr>
        <p:spPr>
          <a:xfrm>
            <a:off x="1530434" y="5384646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Язык запросов </a:t>
            </a:r>
            <a:r>
              <a:rPr lang="en-US" dirty="0"/>
              <a:t>SQL</a:t>
            </a:r>
            <a:endParaRPr lang="ru-RU" dirty="0"/>
          </a:p>
        </p:txBody>
      </p:sp>
      <p:pic>
        <p:nvPicPr>
          <p:cNvPr id="5122" name="Picture 2" descr="https://user-images.githubusercontent.com/1993348/92579335-bc372180-f295-11ea-9620-847a74789193.png">
            <a:extLst>
              <a:ext uri="{FF2B5EF4-FFF2-40B4-BE49-F238E27FC236}">
                <a16:creationId xmlns:a16="http://schemas.microsoft.com/office/drawing/2014/main" id="{AC61050B-AB6E-45B0-90E6-566403DA4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10" y="94960"/>
            <a:ext cx="1510019" cy="15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Закрыть">
            <a:extLst>
              <a:ext uri="{FF2B5EF4-FFF2-40B4-BE49-F238E27FC236}">
                <a16:creationId xmlns:a16="http://schemas.microsoft.com/office/drawing/2014/main" id="{01788AF3-5203-43F7-B4B5-F32980942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875" y="1956094"/>
            <a:ext cx="457559" cy="457559"/>
          </a:xfrm>
          <a:prstGeom prst="rect">
            <a:avLst/>
          </a:prstGeom>
        </p:spPr>
      </p:pic>
      <p:pic>
        <p:nvPicPr>
          <p:cNvPr id="16" name="Рисунок 15" descr="Закрыть">
            <a:extLst>
              <a:ext uri="{FF2B5EF4-FFF2-40B4-BE49-F238E27FC236}">
                <a16:creationId xmlns:a16="http://schemas.microsoft.com/office/drawing/2014/main" id="{C50538CA-3D7C-4F1F-A74C-37D36058E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873" y="2588391"/>
            <a:ext cx="457559" cy="457559"/>
          </a:xfrm>
          <a:prstGeom prst="rect">
            <a:avLst/>
          </a:prstGeom>
        </p:spPr>
      </p:pic>
      <p:pic>
        <p:nvPicPr>
          <p:cNvPr id="17" name="Рисунок 16" descr="Маркеры-галочки">
            <a:extLst>
              <a:ext uri="{FF2B5EF4-FFF2-40B4-BE49-F238E27FC236}">
                <a16:creationId xmlns:a16="http://schemas.microsoft.com/office/drawing/2014/main" id="{2007E249-E61C-436C-8771-18EBBFEA2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873" y="3104800"/>
            <a:ext cx="457559" cy="457559"/>
          </a:xfrm>
          <a:prstGeom prst="rect">
            <a:avLst/>
          </a:prstGeom>
        </p:spPr>
      </p:pic>
      <p:pic>
        <p:nvPicPr>
          <p:cNvPr id="18" name="Рисунок 17" descr="Маркеры-галочки">
            <a:extLst>
              <a:ext uri="{FF2B5EF4-FFF2-40B4-BE49-F238E27FC236}">
                <a16:creationId xmlns:a16="http://schemas.microsoft.com/office/drawing/2014/main" id="{3DC4BCC7-74C9-48C6-B87B-38A52191C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873" y="3637760"/>
            <a:ext cx="457559" cy="457559"/>
          </a:xfrm>
          <a:prstGeom prst="rect">
            <a:avLst/>
          </a:prstGeom>
        </p:spPr>
      </p:pic>
      <p:pic>
        <p:nvPicPr>
          <p:cNvPr id="19" name="Рисунок 18" descr="Маркеры-галочки">
            <a:extLst>
              <a:ext uri="{FF2B5EF4-FFF2-40B4-BE49-F238E27FC236}">
                <a16:creationId xmlns:a16="http://schemas.microsoft.com/office/drawing/2014/main" id="{9862F81F-5AD7-43AA-A6FD-C04AD3737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874" y="4140689"/>
            <a:ext cx="457559" cy="457559"/>
          </a:xfrm>
          <a:prstGeom prst="rect">
            <a:avLst/>
          </a:prstGeom>
        </p:spPr>
      </p:pic>
      <p:pic>
        <p:nvPicPr>
          <p:cNvPr id="20" name="Рисунок 19" descr="Маркеры-галочки">
            <a:extLst>
              <a:ext uri="{FF2B5EF4-FFF2-40B4-BE49-F238E27FC236}">
                <a16:creationId xmlns:a16="http://schemas.microsoft.com/office/drawing/2014/main" id="{C77C7301-F434-4281-B4EB-2F0D36931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873" y="4719819"/>
            <a:ext cx="457559" cy="457559"/>
          </a:xfrm>
          <a:prstGeom prst="rect">
            <a:avLst/>
          </a:prstGeom>
        </p:spPr>
      </p:pic>
      <p:pic>
        <p:nvPicPr>
          <p:cNvPr id="21" name="Рисунок 20" descr="Маркеры-галочки">
            <a:extLst>
              <a:ext uri="{FF2B5EF4-FFF2-40B4-BE49-F238E27FC236}">
                <a16:creationId xmlns:a16="http://schemas.microsoft.com/office/drawing/2014/main" id="{B43AAC95-38E1-4802-A061-DA051D56C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873" y="5347520"/>
            <a:ext cx="457559" cy="45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C73FDE7-3509-4ED0-B1E0-A8EE603642F4}"/>
              </a:ext>
            </a:extLst>
          </p:cNvPr>
          <p:cNvSpPr txBox="1"/>
          <p:nvPr/>
        </p:nvSpPr>
        <p:spPr>
          <a:xfrm>
            <a:off x="500907" y="471342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Metabase</a:t>
            </a:r>
            <a:endParaRPr lang="ru-RU" sz="4400" dirty="0"/>
          </a:p>
        </p:txBody>
      </p:sp>
      <p:pic>
        <p:nvPicPr>
          <p:cNvPr id="10" name="Picture 2" descr="https://user-images.githubusercontent.com/1993348/92579335-bc372180-f295-11ea-9620-847a74789193.png">
            <a:extLst>
              <a:ext uri="{FF2B5EF4-FFF2-40B4-BE49-F238E27FC236}">
                <a16:creationId xmlns:a16="http://schemas.microsoft.com/office/drawing/2014/main" id="{3279E82A-63C3-4AF1-B416-1EA1A3610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10" y="94960"/>
            <a:ext cx="1510019" cy="15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99C90D-9D75-49E3-8616-C2ECD3F00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72" y="1240783"/>
            <a:ext cx="10321255" cy="47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41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5C1383-850A-43C7-B9A6-8B20CC8E0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863" y="4343111"/>
            <a:ext cx="2487945" cy="24128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6ED91D-27DE-46AD-94AE-C0719E6A0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876" y="1831994"/>
            <a:ext cx="5013931" cy="251111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756925-8116-40B0-AE1E-A23C513A0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807" y="1822469"/>
            <a:ext cx="4839094" cy="251388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C46C99-05F5-4871-A58F-09DFCFB0B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877" y="4450967"/>
            <a:ext cx="5013930" cy="227305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463B08-0E9F-44D6-9FC7-4FA3E0810E4C}"/>
              </a:ext>
            </a:extLst>
          </p:cNvPr>
          <p:cNvSpPr txBox="1"/>
          <p:nvPr/>
        </p:nvSpPr>
        <p:spPr>
          <a:xfrm>
            <a:off x="500907" y="471342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Metabase</a:t>
            </a:r>
            <a:endParaRPr lang="ru-RU" sz="4400" dirty="0"/>
          </a:p>
        </p:txBody>
      </p:sp>
      <p:pic>
        <p:nvPicPr>
          <p:cNvPr id="14" name="Picture 2" descr="https://user-images.githubusercontent.com/1993348/92579335-bc372180-f295-11ea-9620-847a74789193.png">
            <a:extLst>
              <a:ext uri="{FF2B5EF4-FFF2-40B4-BE49-F238E27FC236}">
                <a16:creationId xmlns:a16="http://schemas.microsoft.com/office/drawing/2014/main" id="{C3D8DA7A-DE73-40BC-9C19-8EF509C3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10" y="94960"/>
            <a:ext cx="1510019" cy="15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A0F055-C63A-42B5-882B-F68B735675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5215"/>
          <a:stretch/>
        </p:blipFill>
        <p:spPr>
          <a:xfrm>
            <a:off x="1421895" y="1249888"/>
            <a:ext cx="9970006" cy="597782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A62E9DD-B4FD-4750-89DD-28CB15C26FA0}"/>
              </a:ext>
            </a:extLst>
          </p:cNvPr>
          <p:cNvSpPr txBox="1"/>
          <p:nvPr/>
        </p:nvSpPr>
        <p:spPr>
          <a:xfrm>
            <a:off x="1624601" y="6439191"/>
            <a:ext cx="10486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www.metabase.com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0F33BD-FEF9-433C-82E4-13F95E26BE7C}"/>
              </a:ext>
            </a:extLst>
          </p:cNvPr>
          <p:cNvSpPr txBox="1"/>
          <p:nvPr/>
        </p:nvSpPr>
        <p:spPr>
          <a:xfrm>
            <a:off x="1624601" y="4108446"/>
            <a:ext cx="10486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www.metabase.com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2D3EFB-5409-4870-98E3-8A74CC2F8DDC}"/>
              </a:ext>
            </a:extLst>
          </p:cNvPr>
          <p:cNvSpPr txBox="1"/>
          <p:nvPr/>
        </p:nvSpPr>
        <p:spPr>
          <a:xfrm>
            <a:off x="6581492" y="4075259"/>
            <a:ext cx="10486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www.metabase.com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20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E375F3-A770-4969-A454-EC48161BD2FB}"/>
              </a:ext>
            </a:extLst>
          </p:cNvPr>
          <p:cNvSpPr txBox="1"/>
          <p:nvPr/>
        </p:nvSpPr>
        <p:spPr>
          <a:xfrm>
            <a:off x="500907" y="471342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Apache Superset</a:t>
            </a:r>
            <a:endParaRPr lang="ru-RU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21984-AD33-44EC-AC67-B8453C77DD28}"/>
              </a:ext>
            </a:extLst>
          </p:cNvPr>
          <p:cNvSpPr txBox="1"/>
          <p:nvPr/>
        </p:nvSpPr>
        <p:spPr>
          <a:xfrm>
            <a:off x="1572506" y="2600737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Относительно большой выбор базовых вариантов визуализаций </a:t>
            </a:r>
            <a:r>
              <a:rPr lang="en-US" dirty="0"/>
              <a:t>(</a:t>
            </a:r>
            <a:r>
              <a:rPr lang="ru-RU" dirty="0"/>
              <a:t>по сравнению с </a:t>
            </a:r>
            <a:r>
              <a:rPr lang="en-US" dirty="0"/>
              <a:t>Metabase</a:t>
            </a:r>
            <a:r>
              <a:rPr lang="ru-RU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6AE26-D237-443F-A1B1-954A98418A01}"/>
              </a:ext>
            </a:extLst>
          </p:cNvPr>
          <p:cNvSpPr txBox="1"/>
          <p:nvPr/>
        </p:nvSpPr>
        <p:spPr>
          <a:xfrm>
            <a:off x="1572506" y="4321291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source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A9566-D5B5-4865-9165-BF419C5064A1}"/>
              </a:ext>
            </a:extLst>
          </p:cNvPr>
          <p:cNvSpPr txBox="1"/>
          <p:nvPr/>
        </p:nvSpPr>
        <p:spPr>
          <a:xfrm>
            <a:off x="1614451" y="1818449"/>
            <a:ext cx="1043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Достаточный функционал, достаточное количество вариантов визуализации, есть возможность настройки визуализаций </a:t>
            </a:r>
            <a:r>
              <a:rPr lang="en-US" dirty="0"/>
              <a:t>(</a:t>
            </a:r>
            <a:r>
              <a:rPr lang="ru-RU" dirty="0"/>
              <a:t>по сравнению с </a:t>
            </a:r>
            <a:r>
              <a:rPr lang="en-US" dirty="0"/>
              <a:t>Metabase</a:t>
            </a:r>
            <a:r>
              <a:rPr lang="ru-RU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9B3D1-A39F-4321-92C4-443217DB974C}"/>
              </a:ext>
            </a:extLst>
          </p:cNvPr>
          <p:cNvSpPr txBox="1"/>
          <p:nvPr/>
        </p:nvSpPr>
        <p:spPr>
          <a:xfrm>
            <a:off x="1572506" y="3134764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Вариативные настройки фильтров отчетов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65652-2889-4625-805B-E35CB185E39E}"/>
              </a:ext>
            </a:extLst>
          </p:cNvPr>
          <p:cNvSpPr txBox="1"/>
          <p:nvPr/>
        </p:nvSpPr>
        <p:spPr>
          <a:xfrm>
            <a:off x="1572506" y="4878644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Язык запросов </a:t>
            </a:r>
            <a:r>
              <a:rPr lang="en-US" dirty="0"/>
              <a:t>SQL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EA73E4-7E68-46DF-8272-B18C6F70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171" y="573322"/>
            <a:ext cx="1110867" cy="565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4475A0-3B4E-41A1-9817-BEA0945B93B6}"/>
              </a:ext>
            </a:extLst>
          </p:cNvPr>
          <p:cNvSpPr txBox="1"/>
          <p:nvPr/>
        </p:nvSpPr>
        <p:spPr>
          <a:xfrm>
            <a:off x="1572506" y="3692117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Есть баги</a:t>
            </a:r>
          </a:p>
        </p:txBody>
      </p:sp>
      <p:pic>
        <p:nvPicPr>
          <p:cNvPr id="11" name="Рисунок 10" descr="Маркеры-галочки">
            <a:extLst>
              <a:ext uri="{FF2B5EF4-FFF2-40B4-BE49-F238E27FC236}">
                <a16:creationId xmlns:a16="http://schemas.microsoft.com/office/drawing/2014/main" id="{B2FFE053-8533-47A9-8FB5-8246559E4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947" y="1872452"/>
            <a:ext cx="457559" cy="457559"/>
          </a:xfrm>
          <a:prstGeom prst="rect">
            <a:avLst/>
          </a:prstGeom>
        </p:spPr>
      </p:pic>
      <p:pic>
        <p:nvPicPr>
          <p:cNvPr id="16" name="Рисунок 15" descr="Маркеры-галочки">
            <a:extLst>
              <a:ext uri="{FF2B5EF4-FFF2-40B4-BE49-F238E27FC236}">
                <a16:creationId xmlns:a16="http://schemas.microsoft.com/office/drawing/2014/main" id="{EA08709F-716B-4E53-9886-9201BA8EB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947" y="2578653"/>
            <a:ext cx="457559" cy="457559"/>
          </a:xfrm>
          <a:prstGeom prst="rect">
            <a:avLst/>
          </a:prstGeom>
        </p:spPr>
      </p:pic>
      <p:pic>
        <p:nvPicPr>
          <p:cNvPr id="17" name="Рисунок 16" descr="Маркеры-галочки">
            <a:extLst>
              <a:ext uri="{FF2B5EF4-FFF2-40B4-BE49-F238E27FC236}">
                <a16:creationId xmlns:a16="http://schemas.microsoft.com/office/drawing/2014/main" id="{70DC8682-632B-43F6-AE8B-1D26624B3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947" y="3145089"/>
            <a:ext cx="457559" cy="457559"/>
          </a:xfrm>
          <a:prstGeom prst="rect">
            <a:avLst/>
          </a:prstGeom>
        </p:spPr>
      </p:pic>
      <p:pic>
        <p:nvPicPr>
          <p:cNvPr id="18" name="Рисунок 17" descr="Закрыть">
            <a:extLst>
              <a:ext uri="{FF2B5EF4-FFF2-40B4-BE49-F238E27FC236}">
                <a16:creationId xmlns:a16="http://schemas.microsoft.com/office/drawing/2014/main" id="{CEE19D3E-7DDC-4C3D-A232-1B4A5D959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946" y="3675711"/>
            <a:ext cx="457559" cy="457559"/>
          </a:xfrm>
          <a:prstGeom prst="rect">
            <a:avLst/>
          </a:prstGeom>
        </p:spPr>
      </p:pic>
      <p:pic>
        <p:nvPicPr>
          <p:cNvPr id="19" name="Рисунок 18" descr="Маркеры-галочки">
            <a:extLst>
              <a:ext uri="{FF2B5EF4-FFF2-40B4-BE49-F238E27FC236}">
                <a16:creationId xmlns:a16="http://schemas.microsoft.com/office/drawing/2014/main" id="{AAC08553-32DC-40B1-8D6A-73FFAF587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946" y="4327074"/>
            <a:ext cx="457559" cy="457559"/>
          </a:xfrm>
          <a:prstGeom prst="rect">
            <a:avLst/>
          </a:prstGeom>
        </p:spPr>
      </p:pic>
      <p:pic>
        <p:nvPicPr>
          <p:cNvPr id="20" name="Рисунок 19" descr="Маркеры-галочки">
            <a:extLst>
              <a:ext uri="{FF2B5EF4-FFF2-40B4-BE49-F238E27FC236}">
                <a16:creationId xmlns:a16="http://schemas.microsoft.com/office/drawing/2014/main" id="{11E3DF7F-A914-4911-AC42-89E2073A0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945" y="4834530"/>
            <a:ext cx="457559" cy="4575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910EEB-2BA8-49F4-BF49-53A3DBADB85A}"/>
              </a:ext>
            </a:extLst>
          </p:cNvPr>
          <p:cNvSpPr txBox="1"/>
          <p:nvPr/>
        </p:nvSpPr>
        <p:spPr>
          <a:xfrm>
            <a:off x="1572506" y="5553465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очень удобный интерфейс</a:t>
            </a:r>
          </a:p>
        </p:txBody>
      </p:sp>
      <p:pic>
        <p:nvPicPr>
          <p:cNvPr id="22" name="Рисунок 21" descr="Закрыть">
            <a:extLst>
              <a:ext uri="{FF2B5EF4-FFF2-40B4-BE49-F238E27FC236}">
                <a16:creationId xmlns:a16="http://schemas.microsoft.com/office/drawing/2014/main" id="{04202674-0D6E-4F64-9E25-86D39AB58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946" y="5537059"/>
            <a:ext cx="457559" cy="45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239F46-B2BA-4A43-B007-DDFDF3E8CFC6}"/>
              </a:ext>
            </a:extLst>
          </p:cNvPr>
          <p:cNvSpPr txBox="1"/>
          <p:nvPr/>
        </p:nvSpPr>
        <p:spPr>
          <a:xfrm>
            <a:off x="500907" y="471342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Как выбрать систему визуализации данных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18490-B3D2-40B4-8487-5C018FEFCF61}"/>
              </a:ext>
            </a:extLst>
          </p:cNvPr>
          <p:cNvSpPr txBox="1"/>
          <p:nvPr/>
        </p:nvSpPr>
        <p:spPr>
          <a:xfrm>
            <a:off x="944364" y="2317600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Универсального решения нет, каждый инструмент имеет свои сильные и слабые стороны.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D3AAD-38F9-4D5F-9990-756088D5F26C}"/>
              </a:ext>
            </a:extLst>
          </p:cNvPr>
          <p:cNvSpPr txBox="1"/>
          <p:nvPr/>
        </p:nvSpPr>
        <p:spPr>
          <a:xfrm>
            <a:off x="944364" y="3185341"/>
            <a:ext cx="1043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Сначала нужно четко понимать список аналитических задач, который перед вами стоит, составить прототипы отчетов.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5490A-FDEB-4608-A813-E5C276F5CABB}"/>
              </a:ext>
            </a:extLst>
          </p:cNvPr>
          <p:cNvSpPr txBox="1"/>
          <p:nvPr/>
        </p:nvSpPr>
        <p:spPr>
          <a:xfrm>
            <a:off x="944364" y="4482569"/>
            <a:ext cx="1043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разных задач можно использовать разные системы визуализации, их может быть несколько, это нормально.</a:t>
            </a:r>
          </a:p>
        </p:txBody>
      </p:sp>
    </p:spTree>
    <p:extLst>
      <p:ext uri="{BB962C8B-B14F-4D97-AF65-F5344CB8AC3E}">
        <p14:creationId xmlns:p14="http://schemas.microsoft.com/office/powerpoint/2010/main" val="344371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9E7049-ED92-4D8D-89FC-5DC8094E0E4F}"/>
              </a:ext>
            </a:extLst>
          </p:cNvPr>
          <p:cNvSpPr txBox="1"/>
          <p:nvPr/>
        </p:nvSpPr>
        <p:spPr>
          <a:xfrm>
            <a:off x="349906" y="513286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Заключение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BD679-56DB-493C-B73A-0AB0B95303D3}"/>
              </a:ext>
            </a:extLst>
          </p:cNvPr>
          <p:cNvSpPr txBox="1"/>
          <p:nvPr/>
        </p:nvSpPr>
        <p:spPr>
          <a:xfrm>
            <a:off x="813175" y="1282727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Аналитика – это дорого и долго.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FA8C3-DF63-4892-8129-72F0ADC498EF}"/>
              </a:ext>
            </a:extLst>
          </p:cNvPr>
          <p:cNvSpPr txBox="1"/>
          <p:nvPr/>
        </p:nvSpPr>
        <p:spPr>
          <a:xfrm>
            <a:off x="813175" y="1867502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Аналитика – это постоянно развивающийся процесс.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944E4-2A64-436A-BCFA-D67807B39F48}"/>
              </a:ext>
            </a:extLst>
          </p:cNvPr>
          <p:cNvSpPr txBox="1"/>
          <p:nvPr/>
        </p:nvSpPr>
        <p:spPr>
          <a:xfrm>
            <a:off x="813175" y="2596340"/>
            <a:ext cx="1043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Аналитика – это поиск оптимального решения. Одну и ту же задачу можно решить разными способами и разными инструментами.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47CDB-FE6B-4C1A-9279-07A67CE612DE}"/>
              </a:ext>
            </a:extLst>
          </p:cNvPr>
          <p:cNvSpPr txBox="1"/>
          <p:nvPr/>
        </p:nvSpPr>
        <p:spPr>
          <a:xfrm>
            <a:off x="813175" y="3602177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Аналитика – это поиск ответов на вопросы бизнеса.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B5618-C054-4E40-A443-50BCB45ADBBB}"/>
              </a:ext>
            </a:extLst>
          </p:cNvPr>
          <p:cNvSpPr txBox="1"/>
          <p:nvPr/>
        </p:nvSpPr>
        <p:spPr>
          <a:xfrm>
            <a:off x="793363" y="4260928"/>
            <a:ext cx="1043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Аналитика – это тесное взаимодействие и взаимопонимание заказчика и исполнителя.</a:t>
            </a:r>
            <a:r>
              <a:rPr lang="en-US" dirty="0"/>
              <a:t> </a:t>
            </a:r>
            <a:r>
              <a:rPr lang="ru-RU" dirty="0"/>
              <a:t>Некорректное ТЗ может привести к негативным последствиям для бизнеса.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50469-DEF2-4960-A610-941904B51326}"/>
              </a:ext>
            </a:extLst>
          </p:cNvPr>
          <p:cNvSpPr txBox="1"/>
          <p:nvPr/>
        </p:nvSpPr>
        <p:spPr>
          <a:xfrm>
            <a:off x="813175" y="5205941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Аналитика – это корректное заполнение данных. Ретроспективные данные часто очень нужны.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C643C6-0EEA-41DB-91DC-71FEA0349748}"/>
              </a:ext>
            </a:extLst>
          </p:cNvPr>
          <p:cNvSpPr txBox="1"/>
          <p:nvPr/>
        </p:nvSpPr>
        <p:spPr>
          <a:xfrm>
            <a:off x="793363" y="5872657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Аналитика должна быть задокументирована. Ведите документацию.</a:t>
            </a:r>
          </a:p>
        </p:txBody>
      </p:sp>
    </p:spTree>
    <p:extLst>
      <p:ext uri="{BB962C8B-B14F-4D97-AF65-F5344CB8AC3E}">
        <p14:creationId xmlns:p14="http://schemas.microsoft.com/office/powerpoint/2010/main" val="136302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D713B3-A3CF-4ECB-AC27-97E8C61BE29C}"/>
              </a:ext>
            </a:extLst>
          </p:cNvPr>
          <p:cNvSpPr txBox="1"/>
          <p:nvPr/>
        </p:nvSpPr>
        <p:spPr>
          <a:xfrm>
            <a:off x="349906" y="513286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Спасибо за внимание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57B962-3F1E-4200-8AB7-AAD444C5E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343" y="1692860"/>
            <a:ext cx="3014968" cy="2922484"/>
          </a:xfrm>
          <a:prstGeom prst="rect">
            <a:avLst/>
          </a:prstGeom>
        </p:spPr>
      </p:pic>
      <p:pic>
        <p:nvPicPr>
          <p:cNvPr id="7" name="Picture 18" descr="https://www.hostgnome.com/wp-content/uploads/2021/09/Telegram-logo-2048x1280.png">
            <a:extLst>
              <a:ext uri="{FF2B5EF4-FFF2-40B4-BE49-F238E27FC236}">
                <a16:creationId xmlns:a16="http://schemas.microsoft.com/office/drawing/2014/main" id="{3882C373-BEEC-4E06-961F-9230A766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14" y="5269230"/>
            <a:ext cx="1593330" cy="99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772191-1A04-4CC5-AA75-C660FF51A8ED}"/>
              </a:ext>
            </a:extLst>
          </p:cNvPr>
          <p:cNvSpPr txBox="1"/>
          <p:nvPr/>
        </p:nvSpPr>
        <p:spPr>
          <a:xfrm>
            <a:off x="4756558" y="5382424"/>
            <a:ext cx="515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@smirnova_n_a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658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A1FC0C-091C-461C-BF44-3575A080CFEF}"/>
              </a:ext>
            </a:extLst>
          </p:cNvPr>
          <p:cNvSpPr txBox="1"/>
          <p:nvPr/>
        </p:nvSpPr>
        <p:spPr>
          <a:xfrm>
            <a:off x="500907" y="471342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О чем доклад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B8CF9-EE2E-413B-A5BB-D9504D544BD7}"/>
              </a:ext>
            </a:extLst>
          </p:cNvPr>
          <p:cNvSpPr txBox="1"/>
          <p:nvPr/>
        </p:nvSpPr>
        <p:spPr>
          <a:xfrm>
            <a:off x="876220" y="2071243"/>
            <a:ext cx="1043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Какие задачи решает аналитика для малого и среднего бизнеса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3CEE7-283D-4000-9D1C-8B1118DEDC9E}"/>
              </a:ext>
            </a:extLst>
          </p:cNvPr>
          <p:cNvSpPr txBox="1"/>
          <p:nvPr/>
        </p:nvSpPr>
        <p:spPr>
          <a:xfrm>
            <a:off x="876220" y="4193827"/>
            <a:ext cx="1043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Примеры отчетов и обзор </a:t>
            </a:r>
            <a:r>
              <a:rPr lang="en-US" sz="2400" dirty="0"/>
              <a:t>BI</a:t>
            </a:r>
            <a:r>
              <a:rPr lang="ru-RU" sz="2400" dirty="0"/>
              <a:t>-инструментов</a:t>
            </a:r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0124C-D5FD-43AE-949C-CFD95FA049FA}"/>
              </a:ext>
            </a:extLst>
          </p:cNvPr>
          <p:cNvSpPr txBox="1"/>
          <p:nvPr/>
        </p:nvSpPr>
        <p:spPr>
          <a:xfrm>
            <a:off x="876220" y="5255119"/>
            <a:ext cx="1043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Основные сложности, выводы и советы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766E8-F41E-4940-BE1F-A51A6B98A73F}"/>
              </a:ext>
            </a:extLst>
          </p:cNvPr>
          <p:cNvSpPr txBox="1"/>
          <p:nvPr/>
        </p:nvSpPr>
        <p:spPr>
          <a:xfrm>
            <a:off x="876220" y="3132535"/>
            <a:ext cx="1043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Этапы внедрения и основные инструменты веб- и сквозной аналитики</a:t>
            </a:r>
          </a:p>
        </p:txBody>
      </p:sp>
    </p:spTree>
    <p:extLst>
      <p:ext uri="{BB962C8B-B14F-4D97-AF65-F5344CB8AC3E}">
        <p14:creationId xmlns:p14="http://schemas.microsoft.com/office/powerpoint/2010/main" val="163955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D32609-A2B0-4B9B-9A33-D24FCCEBC023}"/>
              </a:ext>
            </a:extLst>
          </p:cNvPr>
          <p:cNvSpPr txBox="1"/>
          <p:nvPr/>
        </p:nvSpPr>
        <p:spPr>
          <a:xfrm>
            <a:off x="500907" y="471342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Задачи аналитики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FAC74-2C68-4D5A-8DA1-E27515E76F98}"/>
              </a:ext>
            </a:extLst>
          </p:cNvPr>
          <p:cNvSpPr txBox="1"/>
          <p:nvPr/>
        </p:nvSpPr>
        <p:spPr>
          <a:xfrm>
            <a:off x="683274" y="1619119"/>
            <a:ext cx="1043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/>
              <a:t>Считать бизнес-показатели: выручка, прибыль, </a:t>
            </a:r>
            <a:r>
              <a:rPr lang="en-US" dirty="0"/>
              <a:t>ROI</a:t>
            </a:r>
            <a:r>
              <a:rPr lang="ru-RU" dirty="0"/>
              <a:t>, план-факт</a:t>
            </a:r>
            <a:r>
              <a:rPr lang="en-US" dirty="0"/>
              <a:t> </a:t>
            </a:r>
            <a:r>
              <a:rPr lang="ru-RU" dirty="0"/>
              <a:t>и прочие.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BBAE8-7578-4DE1-8B24-346C637B01A2}"/>
              </a:ext>
            </a:extLst>
          </p:cNvPr>
          <p:cNvSpPr txBox="1"/>
          <p:nvPr/>
        </p:nvSpPr>
        <p:spPr>
          <a:xfrm>
            <a:off x="683274" y="2382585"/>
            <a:ext cx="1043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Анализ маркетинговых каналов (рекламных кампаний, рассылок, конверсия в каждом канале, </a:t>
            </a:r>
            <a:r>
              <a:rPr lang="en-US" dirty="0"/>
              <a:t>ROMI</a:t>
            </a:r>
            <a:r>
              <a:rPr lang="ru-RU" dirty="0"/>
              <a:t>), детализированные срезы.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3AFDB-5E1A-4B04-B671-1CF1B537715D}"/>
              </a:ext>
            </a:extLst>
          </p:cNvPr>
          <p:cNvSpPr txBox="1"/>
          <p:nvPr/>
        </p:nvSpPr>
        <p:spPr>
          <a:xfrm>
            <a:off x="683274" y="3398377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Анализ клиентской базы: </a:t>
            </a:r>
            <a:r>
              <a:rPr lang="en-US" dirty="0"/>
              <a:t>RFM</a:t>
            </a:r>
            <a:r>
              <a:rPr lang="ru-RU" dirty="0"/>
              <a:t>, цикл сделки, сегментация клиентов и т.д.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BA477-F61C-469E-8DDB-D6A41233DC90}"/>
              </a:ext>
            </a:extLst>
          </p:cNvPr>
          <p:cNvSpPr txBox="1"/>
          <p:nvPr/>
        </p:nvSpPr>
        <p:spPr>
          <a:xfrm>
            <a:off x="683274" y="4053274"/>
            <a:ext cx="104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 Проверка и тестирование гипотез.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3FA2B-CCC8-4688-8CA9-73E0FFFB5573}"/>
              </a:ext>
            </a:extLst>
          </p:cNvPr>
          <p:cNvSpPr txBox="1"/>
          <p:nvPr/>
        </p:nvSpPr>
        <p:spPr>
          <a:xfrm>
            <a:off x="683274" y="4792067"/>
            <a:ext cx="1043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5. Анализ эффективности работы отделов.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DE16CC-3931-457F-9F2E-E7C29E6CBD87}"/>
              </a:ext>
            </a:extLst>
          </p:cNvPr>
          <p:cNvSpPr txBox="1"/>
          <p:nvPr/>
        </p:nvSpPr>
        <p:spPr>
          <a:xfrm>
            <a:off x="683274" y="5600791"/>
            <a:ext cx="1043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6. Предоставление данных для финансового планирования и инвесторов.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E1A4EC-7809-4146-83E1-A7FE188738E8}"/>
              </a:ext>
            </a:extLst>
          </p:cNvPr>
          <p:cNvSpPr txBox="1"/>
          <p:nvPr/>
        </p:nvSpPr>
        <p:spPr>
          <a:xfrm>
            <a:off x="333127" y="2501477"/>
            <a:ext cx="11326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Этапы внедрения аналитики и основные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406387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88" y="2581049"/>
            <a:ext cx="2901264" cy="1964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31" y="2906980"/>
            <a:ext cx="4492995" cy="1546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A0E628-722D-4A2E-9DE7-BDA618CB812A}"/>
              </a:ext>
            </a:extLst>
          </p:cNvPr>
          <p:cNvSpPr txBox="1"/>
          <p:nvPr/>
        </p:nvSpPr>
        <p:spPr>
          <a:xfrm>
            <a:off x="140180" y="539534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Этап 1. Веб-аналитика</a:t>
            </a:r>
          </a:p>
        </p:txBody>
      </p:sp>
    </p:spTree>
    <p:extLst>
      <p:ext uri="{BB962C8B-B14F-4D97-AF65-F5344CB8AC3E}">
        <p14:creationId xmlns:p14="http://schemas.microsoft.com/office/powerpoint/2010/main" val="95745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007158-11F3-4CC1-92F3-C49D7B52D37B}"/>
              </a:ext>
            </a:extLst>
          </p:cNvPr>
          <p:cNvSpPr txBox="1"/>
          <p:nvPr/>
        </p:nvSpPr>
        <p:spPr>
          <a:xfrm>
            <a:off x="432763" y="2510956"/>
            <a:ext cx="11326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Этап 2. Подключение дополнительных сервисов</a:t>
            </a:r>
          </a:p>
        </p:txBody>
      </p:sp>
    </p:spTree>
    <p:extLst>
      <p:ext uri="{BB962C8B-B14F-4D97-AF65-F5344CB8AC3E}">
        <p14:creationId xmlns:p14="http://schemas.microsoft.com/office/powerpoint/2010/main" val="58203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FB18F-B86F-4158-8BB0-5F04B80C6B55}"/>
              </a:ext>
            </a:extLst>
          </p:cNvPr>
          <p:cNvSpPr txBox="1"/>
          <p:nvPr/>
        </p:nvSpPr>
        <p:spPr>
          <a:xfrm>
            <a:off x="123768" y="490308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Коллтрекинг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3875C-4112-4216-9C86-65B52E5ED1A1}"/>
              </a:ext>
            </a:extLst>
          </p:cNvPr>
          <p:cNvSpPr txBox="1"/>
          <p:nvPr/>
        </p:nvSpPr>
        <p:spPr>
          <a:xfrm>
            <a:off x="1073017" y="1632664"/>
            <a:ext cx="520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Динамический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6D810-23F8-48B8-90AB-48956BBE5446}"/>
              </a:ext>
            </a:extLst>
          </p:cNvPr>
          <p:cNvSpPr txBox="1"/>
          <p:nvPr/>
        </p:nvSpPr>
        <p:spPr>
          <a:xfrm>
            <a:off x="6929745" y="1645007"/>
            <a:ext cx="37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Статический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CC02E-73D2-4F9B-9439-6D718C01DFC4}"/>
              </a:ext>
            </a:extLst>
          </p:cNvPr>
          <p:cNvSpPr txBox="1"/>
          <p:nvPr/>
        </p:nvSpPr>
        <p:spPr>
          <a:xfrm>
            <a:off x="1073017" y="2179960"/>
            <a:ext cx="4069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Каждый посетитель сайта в определенный момент времени видит один конкретный телефонный номер.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612B1-70F5-4B16-86DF-4267974D4BC7}"/>
              </a:ext>
            </a:extLst>
          </p:cNvPr>
          <p:cNvSpPr txBox="1"/>
          <p:nvPr/>
        </p:nvSpPr>
        <p:spPr>
          <a:xfrm>
            <a:off x="6929745" y="2191390"/>
            <a:ext cx="371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Прикрепление одного телефонного номера к каждому или одному конкретному каналу трафика.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4ED1E-64C7-4D3D-85C8-0DE94D538925}"/>
              </a:ext>
            </a:extLst>
          </p:cNvPr>
          <p:cNvSpPr txBox="1"/>
          <p:nvPr/>
        </p:nvSpPr>
        <p:spPr>
          <a:xfrm>
            <a:off x="1073017" y="3634287"/>
            <a:ext cx="4069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Позволяет собирать детальную статистику в разрезе поисковых систем, ключевых слов, рекламных кампаний, регионов, устройств и т.д. Имеет очень гибкие настройки.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EC47E1-F7B5-42B3-941E-EFCC6748EFC5}"/>
              </a:ext>
            </a:extLst>
          </p:cNvPr>
          <p:cNvSpPr txBox="1"/>
          <p:nvPr/>
        </p:nvSpPr>
        <p:spPr>
          <a:xfrm>
            <a:off x="6929745" y="3646631"/>
            <a:ext cx="4069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Позволяет собирать статистику в разрезе каналов трафика. Значительно дешевле динамического коллтрекинга, но не подходит для многих аналитических задач.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FED7225-313A-48CB-BDB7-DC09CD519B0A}"/>
              </a:ext>
            </a:extLst>
          </p:cNvPr>
          <p:cNvCxnSpPr>
            <a:cxnSpLocks/>
          </p:cNvCxnSpPr>
          <p:nvPr/>
        </p:nvCxnSpPr>
        <p:spPr>
          <a:xfrm flipV="1">
            <a:off x="5619750" y="1647827"/>
            <a:ext cx="0" cy="460057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0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C3047F-60E6-4C07-A83A-D509EAF2BEAB}"/>
              </a:ext>
            </a:extLst>
          </p:cNvPr>
          <p:cNvSpPr txBox="1"/>
          <p:nvPr/>
        </p:nvSpPr>
        <p:spPr>
          <a:xfrm>
            <a:off x="3335373" y="2293848"/>
            <a:ext cx="237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zakaz@site.ru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AC40B-FA81-404F-ACB3-9C153286D78B}"/>
              </a:ext>
            </a:extLst>
          </p:cNvPr>
          <p:cNvSpPr txBox="1"/>
          <p:nvPr/>
        </p:nvSpPr>
        <p:spPr>
          <a:xfrm>
            <a:off x="8917900" y="2279438"/>
            <a:ext cx="285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zakaz_12345@site.ru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CD154-5E7E-4C11-957B-B4E0A20435BD}"/>
              </a:ext>
            </a:extLst>
          </p:cNvPr>
          <p:cNvSpPr txBox="1"/>
          <p:nvPr/>
        </p:nvSpPr>
        <p:spPr>
          <a:xfrm>
            <a:off x="423063" y="2293848"/>
            <a:ext cx="245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/>
            </a:lvl1pPr>
          </a:lstStyle>
          <a:p>
            <a:r>
              <a:rPr lang="ru-RU" dirty="0"/>
              <a:t>Обычная почта: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BFF65-4486-413B-BA3C-FA20FCBA97DF}"/>
              </a:ext>
            </a:extLst>
          </p:cNvPr>
          <p:cNvSpPr txBox="1"/>
          <p:nvPr/>
        </p:nvSpPr>
        <p:spPr>
          <a:xfrm>
            <a:off x="5911090" y="2293848"/>
            <a:ext cx="2123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/>
            </a:lvl1pPr>
          </a:lstStyle>
          <a:p>
            <a:r>
              <a:rPr lang="en-US" dirty="0"/>
              <a:t>Email</a:t>
            </a:r>
            <a:r>
              <a:rPr lang="ru-RU" dirty="0"/>
              <a:t>-трекинг:</a:t>
            </a:r>
          </a:p>
        </p:txBody>
      </p:sp>
      <p:pic>
        <p:nvPicPr>
          <p:cNvPr id="11" name="Picture 6" descr="https://zapchasti-kolyasok.com/modules/blockreassurance/views/img/img_perso/message-closed-envelope.png">
            <a:extLst>
              <a:ext uri="{FF2B5EF4-FFF2-40B4-BE49-F238E27FC236}">
                <a16:creationId xmlns:a16="http://schemas.microsoft.com/office/drawing/2014/main" id="{57E91A91-EE7A-498F-A7A2-D3BA93F6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76" y="2161729"/>
            <a:ext cx="745397" cy="74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zapchasti-kolyasok.com/modules/blockreassurance/views/img/img_perso/message-closed-envelope.png">
            <a:extLst>
              <a:ext uri="{FF2B5EF4-FFF2-40B4-BE49-F238E27FC236}">
                <a16:creationId xmlns:a16="http://schemas.microsoft.com/office/drawing/2014/main" id="{1B0CE739-1882-4775-9E5D-9A08B685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32" y="2159430"/>
            <a:ext cx="882868" cy="7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8D630A-EF27-48FD-8830-44373DD6CF22}"/>
              </a:ext>
            </a:extLst>
          </p:cNvPr>
          <p:cNvSpPr txBox="1"/>
          <p:nvPr/>
        </p:nvSpPr>
        <p:spPr>
          <a:xfrm>
            <a:off x="573018" y="3203346"/>
            <a:ext cx="4952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Единая почта заказов. Не позволяет отслеживать каналы трафика, когда клиент пишет на почту.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4CA08F-99DF-4A99-8A6F-E9F7D3F7BCFE}"/>
              </a:ext>
            </a:extLst>
          </p:cNvPr>
          <p:cNvSpPr txBox="1"/>
          <p:nvPr/>
        </p:nvSpPr>
        <p:spPr>
          <a:xfrm>
            <a:off x="6162760" y="3193568"/>
            <a:ext cx="523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Динамическая подмена </a:t>
            </a:r>
            <a:r>
              <a:rPr lang="en-US" dirty="0"/>
              <a:t>email-</a:t>
            </a:r>
            <a:r>
              <a:rPr lang="ru-RU" dirty="0"/>
              <a:t>адресов. Выглядит не очень респектабельно, но позволяет определять каналы трафика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47BD2C3-F430-4F77-9D06-5206A6175838}"/>
              </a:ext>
            </a:extLst>
          </p:cNvPr>
          <p:cNvCxnSpPr>
            <a:cxnSpLocks/>
          </p:cNvCxnSpPr>
          <p:nvPr/>
        </p:nvCxnSpPr>
        <p:spPr>
          <a:xfrm flipV="1">
            <a:off x="5619750" y="1647827"/>
            <a:ext cx="0" cy="460057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64F7C3-09A6-497C-9229-21E61FA9A313}"/>
              </a:ext>
            </a:extLst>
          </p:cNvPr>
          <p:cNvSpPr txBox="1"/>
          <p:nvPr/>
        </p:nvSpPr>
        <p:spPr>
          <a:xfrm>
            <a:off x="123768" y="490308"/>
            <a:ext cx="113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Email</a:t>
            </a:r>
            <a:r>
              <a:rPr lang="ru-RU" sz="4400" dirty="0"/>
              <a:t>-трекинг</a:t>
            </a:r>
          </a:p>
        </p:txBody>
      </p:sp>
    </p:spTree>
    <p:extLst>
      <p:ext uri="{BB962C8B-B14F-4D97-AF65-F5344CB8AC3E}">
        <p14:creationId xmlns:p14="http://schemas.microsoft.com/office/powerpoint/2010/main" val="3886545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9110F9B-66E3-4065-8DA9-892977236C71}">
  <we:reference id="wa200003220" version="1.0.0.0" store="ru-RU" storeType="OMEX"/>
  <we:alternateReferences>
    <we:reference id="WA200003220" version="1.0.0.0" store="WA20000322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878</Words>
  <Application>Microsoft Office PowerPoint</Application>
  <PresentationFormat>Широкоэкранный</PresentationFormat>
  <Paragraphs>115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Смирнова</dc:creator>
  <cp:lastModifiedBy>dadmin</cp:lastModifiedBy>
  <cp:revision>173</cp:revision>
  <dcterms:created xsi:type="dcterms:W3CDTF">2022-12-07T08:00:09Z</dcterms:created>
  <dcterms:modified xsi:type="dcterms:W3CDTF">2023-02-13T23:49:19Z</dcterms:modified>
</cp:coreProperties>
</file>