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5143500" cx="9144000"/>
  <p:notesSz cx="6858000" cy="9144000"/>
  <p:embeddedFontLst>
    <p:embeddedFont>
      <p:font typeface="Roboto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-italic.fntdata"/><Relationship Id="rId50" Type="http://schemas.openxmlformats.org/officeDocument/2006/relationships/font" Target="fonts/Roboto-bold.fntdata"/><Relationship Id="rId52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a1b4b9617b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a1b4b9617b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a1b4b9617b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a1b4b9617b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a1b4b9617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a1b4b9617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a1b4b9617b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a1b4b9617b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a66073519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a66073519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a1b4b9617b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a1b4b9617b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04d1b42de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04d1b42de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a1b4b9617b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a1b4b9617b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a1b4b9617b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a1b4b9617b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a1b4b9617b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a1b4b9617b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a1b4b9617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a1b4b9617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a1b4b9617b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a1b4b9617b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a1b4b9617b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a1b4b9617b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a1b4b9617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a1b4b9617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a1b4b9617b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a1b4b9617b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a1b4b9617b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a1b4b9617b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a1b4b9617b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a1b4b9617b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a1b4b9617b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a1b4b9617b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a1b4b9617b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a1b4b9617b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04d1b42de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04d1b42de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a1b4b9617b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a1b4b9617b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a1b4b9617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a1b4b9617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04d1b42de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04d1b42de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04d1b42de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04d1b42de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04d1b42de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04d1b42de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a1b4b9617b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a1b4b9617b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a1b4b9617b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a1b4b9617b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a1b4b9617b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a1b4b9617b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a1b4b9617b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a1b4b9617b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a1b4b9617b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a1b4b9617b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a1b4b9617b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a1b4b9617b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a1b4b9617b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a1b4b9617b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a1b4b9617b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a1b4b9617b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a1b4b9617b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a1b4b9617b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a1b4b9617b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a1b4b9617b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a1b4b9617b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a1b4b9617b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bac173ee4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bac173ee4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a1b4b9617b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a1b4b9617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a1b4b9617b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a1b4b9617b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a6607351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a6607351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a1b4b9617b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a1b4b9617b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1b4b9617b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1b4b9617b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575713" y="18574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Как удвоить посещаемость интернет-магазина: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пошаговый план действий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25" y="1458210"/>
            <a:ext cx="8839204" cy="2227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SEO-стратегия</a:t>
            </a:r>
            <a:endParaRPr sz="2400"/>
          </a:p>
        </p:txBody>
      </p:sp>
      <p:sp>
        <p:nvSpPr>
          <p:cNvPr id="148" name="Google Shape;148;p23"/>
          <p:cNvSpPr txBox="1"/>
          <p:nvPr/>
        </p:nvSpPr>
        <p:spPr>
          <a:xfrm>
            <a:off x="360775" y="916100"/>
            <a:ext cx="8463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</a:t>
            </a: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труктура и семантика;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Техническое SEO;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</a:t>
            </a: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оммерческие факторы + доверие к сайту + товарное наполнение;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Проработка шаблонов;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Т</a:t>
            </a: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екстовая оптимизация;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Базовый линкбилдинг.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idx="1" type="subTitle"/>
          </p:nvPr>
        </p:nvSpPr>
        <p:spPr>
          <a:xfrm>
            <a:off x="575713" y="18574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Структура и семантика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/>
        </p:nvSpPr>
        <p:spPr>
          <a:xfrm>
            <a:off x="360775" y="916100"/>
            <a:ext cx="7500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Цель - стать лидером в нише, а значит проработка всех кластеров, поэтапно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Мой подход: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подбор конкурентов: поисковая выдача, мегаиндекс + keys.so;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анализ текущей структуры, занесение всех разделов и подразделов в гугл таблицу;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анализ структур конкурентов, построение гибридной структуры в ручном режиме.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5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Структура и семантика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161" y="802650"/>
            <a:ext cx="7385677" cy="379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/>
        </p:nvSpPr>
        <p:spPr>
          <a:xfrm>
            <a:off x="360775" y="896150"/>
            <a:ext cx="84639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После того, как готова структура, пробивка категорий и теговых, подбор запросов: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берем маркерный ключ, например мебель для детского сада;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идем в вордстат, собираем запросы;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идем в keys.so, собираем запросы конкурентов;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удаляем дубликаты и неявные дубли;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снимаем частотки WS и “!WS”.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Важно: для старта, на мой взгляд, хватает только вордстата. В коммерции почти все запросы это: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маркер;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+ топоним;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+ цена;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+ купить;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+ недорого и т.д.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Итого для одной страницы хватает примерно 5 запросов, чтобы понять нужно делать страницу или нет.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7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Структура и семантика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/>
        </p:nvSpPr>
        <p:spPr>
          <a:xfrm>
            <a:off x="340050" y="1793650"/>
            <a:ext cx="8463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А как же фразы с хвостами, типа полка для </a:t>
            </a:r>
            <a:r>
              <a:rPr b="1"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ПОДЕЛОК ?</a:t>
            </a: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Это все берется из структур конкурентов и фильтров. Таким образом не тратиться время на чистку сотен тысяч ключей и их кластеризацию.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8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Структура и семантика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idx="1" type="subTitle"/>
          </p:nvPr>
        </p:nvSpPr>
        <p:spPr>
          <a:xfrm>
            <a:off x="575713" y="18574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Техническое SEO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Вебмастерские, индексация страниц, robots и sitemap</a:t>
            </a:r>
            <a:endParaRPr sz="2400"/>
          </a:p>
        </p:txBody>
      </p:sp>
      <p:sp>
        <p:nvSpPr>
          <p:cNvPr id="187" name="Google Shape;187;p30"/>
          <p:cNvSpPr txBox="1"/>
          <p:nvPr/>
        </p:nvSpPr>
        <p:spPr>
          <a:xfrm>
            <a:off x="340050" y="1261200"/>
            <a:ext cx="8463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rabicPeriod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Парсим сайт screaming frog: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lphaLcPeriod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ищем все страницы с гет-параметрами, закрываем от индексации (rel=canonical, meta robots noindex nofollow, noindex follow);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lphaLcPeriod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ищем дубликаты - убираем через 301 редирект;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lphaLcPeriod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ищем http страницы, удаляем их из кода;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lphaLcPeriod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ищем 404 и ссылки на 301 редирект, убираем из кода - удаляем или меняем на 200 ОК страницы;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lphaLcPeriod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устраняем циклические редиректы и др. ошибки.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rabicPeriod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Настройка динамического sitemap.xml;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rabicPeriod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Настройка robots.txt: закрываем все тех. разделы (например поиск по сайту), закрываем все страницы с гет-параметрами, пагинацию не закрываем, открываем доступ к картинкам стилям и скриптам;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Вебмастерские, индексация страниц, robots и sitemap</a:t>
            </a:r>
            <a:endParaRPr sz="2400"/>
          </a:p>
        </p:txBody>
      </p:sp>
      <p:sp>
        <p:nvSpPr>
          <p:cNvPr id="193" name="Google Shape;193;p31"/>
          <p:cNvSpPr txBox="1"/>
          <p:nvPr/>
        </p:nvSpPr>
        <p:spPr>
          <a:xfrm>
            <a:off x="340050" y="1261200"/>
            <a:ext cx="84639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rabicPeriod" startAt="4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Закрыть от индексации ссылки на вспомогательные страницы и страницы с гет-параметрами. Пример страницы сортировки; 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Их почти всегда делают через гет-параметры, тегом a href, но для этого есть тег button.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rabicPeriod" startAt="4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Вебмастерские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lphaLcPeriod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настройка региональности;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lphaLcPeriod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настройка быстрых ссылок;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lphaLcPeriod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Указать путь к карте сайта и т.д.;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AutoNum type="alphaLcPeriod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ВАЖНЕЙШИЙ пункт - поиск малоценных и малополезных страниц. Как правило это карточки товара.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875" y="1883500"/>
            <a:ext cx="8839201" cy="639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idx="1" type="subTitle"/>
          </p:nvPr>
        </p:nvSpPr>
        <p:spPr>
          <a:xfrm>
            <a:off x="575725" y="1857425"/>
            <a:ext cx="4067700" cy="16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Плеханов Александр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опыт в SEO 8 лет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телеграмм @APlehanov</a:t>
            </a:r>
            <a:endParaRPr sz="1800"/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2125" y="1173500"/>
            <a:ext cx="4195773" cy="279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Как избавиться от малополезных страниц</a:t>
            </a:r>
            <a:endParaRPr sz="2400"/>
          </a:p>
        </p:txBody>
      </p:sp>
      <p:sp>
        <p:nvSpPr>
          <p:cNvPr id="200" name="Google Shape;200;p32"/>
          <p:cNvSpPr txBox="1"/>
          <p:nvPr/>
        </p:nvSpPr>
        <p:spPr>
          <a:xfrm>
            <a:off x="340050" y="994600"/>
            <a:ext cx="8463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Провести анализ карточек товара, составить идеальный шаблон карточки;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Проработать первый экран, провести анализ конкурентов, определить важные элементы;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Проработать максимально полные характеристики;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Проработать шаблон описания: основные выгоды товара, плюсы, что входит в комплект. Примерно 2 тысячи символов в зависимости от ситуации.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Заполнение отзывов;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Блок вопрос-ответ о полной информации о гарантиях, оплате, доставке и т.д.;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Проработать блок с перелинковкой “похожие товары”, выгодные комплекты и т.д.;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Смотрим шапку - если очень много ссылок, убираем ссылки, под которые нет спроса;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Тестируем вывод меню через JS;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Альтернативный вариант - noindex follow для карточек, под которые нет спроса;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Смотрим подвал - удаляем лишние ссылки. Часто пихают ссылки из каталога, что не имеет смысла, так как лучше менюшку закреплять при скролле.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Настройка индексации контента</a:t>
            </a:r>
            <a:endParaRPr sz="2400"/>
          </a:p>
        </p:txBody>
      </p:sp>
      <p:sp>
        <p:nvSpPr>
          <p:cNvPr id="206" name="Google Shape;206;p33"/>
          <p:cNvSpPr txBox="1"/>
          <p:nvPr/>
        </p:nvSpPr>
        <p:spPr>
          <a:xfrm>
            <a:off x="340050" y="994600"/>
            <a:ext cx="85008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Посмотреть сохраненную копию в яндексе, посмотреть через search console как гугл видит страницу;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Незаменимый инструмент - плагин Web Developer для хрома: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отключаем JS, смотрим страницу, как она отображается, все важные блоки должны быть на странице;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далее отключаем JS и CSS и смотрим что у нас вообще в коде страницы есть: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смотрим какие блоки есть, какие тексты, может быть что-то скрыто или много лишнего кода;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смотрим чтобы все кнопки были button, а не a href;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смотрим чтобы фильтрация была не через a href (ну или наоборот, если используете SEO умного фильтра);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cмотрим анкоры, например в превью товара на листинге ссылка должна быть из названия, а характеристики не были ссылкой;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очень важно - смотрим чтобы не было дублированного меню. Есть примеры, когды на странице 3 меню - десктоп, мобайл и еще дубль меню сбоку над фильтром.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Скорость загрузки и адаптив</a:t>
            </a:r>
            <a:endParaRPr sz="2400"/>
          </a:p>
        </p:txBody>
      </p:sp>
      <p:sp>
        <p:nvSpPr>
          <p:cNvPr id="212" name="Google Shape;212;p34"/>
          <p:cNvSpPr txBox="1"/>
          <p:nvPr/>
        </p:nvSpPr>
        <p:spPr>
          <a:xfrm>
            <a:off x="340050" y="994600"/>
            <a:ext cx="85008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Скорость загрузки: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смотрим page speed insight, определяем основные проблемы (десткоп и мобайл);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данные по search console;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screaming frog + api page speed - выгружаем показатели;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все отдаем программистам, они разберуться =).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Адаптив: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руками проверяем через правая кнопка мыши + просмотр кода, выбираем телефон;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руками со своего телефона;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search console - показывает на каких страницах есть ошибки;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выписываем все в докс - отдаем на правки.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Микроразметка</a:t>
            </a:r>
            <a:endParaRPr sz="2400"/>
          </a:p>
        </p:txBody>
      </p:sp>
      <p:sp>
        <p:nvSpPr>
          <p:cNvPr id="218" name="Google Shape;218;p35"/>
          <p:cNvSpPr txBox="1"/>
          <p:nvPr/>
        </p:nvSpPr>
        <p:spPr>
          <a:xfrm>
            <a:off x="340050" y="994600"/>
            <a:ext cx="85008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Product + offer + </a:t>
            </a: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aggregate</a:t>
            </a: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rating</a:t>
            </a: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в карточки товара;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Тестируем product в листинг + aggregate rating (если вывели звезды + отзывы), но делаем aggregate offer;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Article + aggregate rating для статей, в статьи выводим отзывы и звезды;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Organization на главную;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Хлебные крошки;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FAQ - можно в карточки, в листинги, в статьи;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Микроразметка для соцсетей.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>
            <p:ph idx="1" type="subTitle"/>
          </p:nvPr>
        </p:nvSpPr>
        <p:spPr>
          <a:xfrm>
            <a:off x="575713" y="18574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Коммерческие факторы + доверие к сайту + товарное наполнение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Коммерческие факторы + доверие к сайту</a:t>
            </a:r>
            <a:endParaRPr sz="2400"/>
          </a:p>
        </p:txBody>
      </p:sp>
      <p:sp>
        <p:nvSpPr>
          <p:cNvPr id="229" name="Google Shape;229;p37"/>
          <p:cNvSpPr txBox="1"/>
          <p:nvPr/>
        </p:nvSpPr>
        <p:spPr>
          <a:xfrm>
            <a:off x="340050" y="994600"/>
            <a:ext cx="8500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Контакты, телефоны, цены, время работы и т.д.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0" name="Google Shape;23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625" y="1561025"/>
            <a:ext cx="8010739" cy="279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Товарное наполнение</a:t>
            </a:r>
            <a:endParaRPr sz="2400"/>
          </a:p>
        </p:txBody>
      </p:sp>
      <p:sp>
        <p:nvSpPr>
          <p:cNvPr id="236" name="Google Shape;236;p38"/>
          <p:cNvSpPr txBox="1"/>
          <p:nvPr/>
        </p:nvSpPr>
        <p:spPr>
          <a:xfrm>
            <a:off x="340050" y="994600"/>
            <a:ext cx="85008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Определиться с количеством товаров на листинге, от 30 и выше. В разных листингах может быть разное количество товаров;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Важно заполнить полный первый листинг товаров, чтобы не было такого что у нас 10 товаров, а у конкурентов 30;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Кратный рост сайта напрямую зависит от кратного роста количества товаров, так как мы можем создать больше теговых под НЧ и СЧ спрос;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Проверить чтобы не было одинаковых листингов. Пример: мебель содержит только диваны. Если создать теговую Диваны и там разместить те же товары что и в мебели будет дубль.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/>
          <p:nvPr>
            <p:ph idx="1" type="subTitle"/>
          </p:nvPr>
        </p:nvSpPr>
        <p:spPr>
          <a:xfrm>
            <a:off x="575713" y="18574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Проработка шаблонов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Шапка и подвал</a:t>
            </a:r>
            <a:endParaRPr sz="2400"/>
          </a:p>
        </p:txBody>
      </p:sp>
      <p:sp>
        <p:nvSpPr>
          <p:cNvPr id="247" name="Google Shape;247;p40"/>
          <p:cNvSpPr txBox="1"/>
          <p:nvPr/>
        </p:nvSpPr>
        <p:spPr>
          <a:xfrm>
            <a:off x="340050" y="994600"/>
            <a:ext cx="8500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Ш</a:t>
            </a: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апка сайта - смотрим ozon, яндекс маркет, эльдорадо и др. топ сайты. Шапка при скроле должна цепляться;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Подвал, также ориентируемся на топы, но не выводим кучу ссылок.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8" name="Google Shape;24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50" y="2149450"/>
            <a:ext cx="6762699" cy="24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Главная страница</a:t>
            </a:r>
            <a:endParaRPr sz="2400"/>
          </a:p>
        </p:txBody>
      </p:sp>
      <p:sp>
        <p:nvSpPr>
          <p:cNvPr id="254" name="Google Shape;254;p41"/>
          <p:cNvSpPr txBox="1"/>
          <p:nvPr/>
        </p:nvSpPr>
        <p:spPr>
          <a:xfrm>
            <a:off x="340050" y="994600"/>
            <a:ext cx="3486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Смотрим ТОПы + сайты лидеры ozon, Мвидео и т.д.;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Выводим ссылки на релевантные товары, которые хотим продать, а также хиты, новинки и т.д.;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Выводим статьи, новости, видео, текст о компании и иные важные блоки;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Выводим ссылки на самые важные категории и подкатегории. Ориентир - приоритеты компании и спрос.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5" name="Google Shape;25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0100" y="994600"/>
            <a:ext cx="4983750" cy="37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Сразу о результатах</a:t>
            </a:r>
            <a:endParaRPr sz="2400"/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81950"/>
            <a:ext cx="8839204" cy="2179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Листинги</a:t>
            </a:r>
            <a:endParaRPr sz="2400"/>
          </a:p>
        </p:txBody>
      </p:sp>
      <p:sp>
        <p:nvSpPr>
          <p:cNvPr id="261" name="Google Shape;261;p42"/>
          <p:cNvSpPr txBox="1"/>
          <p:nvPr/>
        </p:nvSpPr>
        <p:spPr>
          <a:xfrm>
            <a:off x="340050" y="994600"/>
            <a:ext cx="8500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На первом экране всегда хлебные крошки, теги и чтобы всегда сразу было видно товары;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Выводим суммарный рейтинг звезды и количество отзывов;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Превью товаров, сортировки, фильтр;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 конце SEO-текст, блок вопрос-ответ и примерно 5 последних отзывов.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2" name="Google Shape;26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5625" y="2045875"/>
            <a:ext cx="5232748" cy="28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Карточки товара</a:t>
            </a:r>
            <a:endParaRPr sz="2400"/>
          </a:p>
        </p:txBody>
      </p:sp>
      <p:sp>
        <p:nvSpPr>
          <p:cNvPr id="268" name="Google Shape;268;p43"/>
          <p:cNvSpPr txBox="1"/>
          <p:nvPr/>
        </p:nvSpPr>
        <p:spPr>
          <a:xfrm>
            <a:off x="340050" y="994600"/>
            <a:ext cx="8500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На первом экране примерно хлебные крошки, Н1, 5 фото товара, цена, кнопки, важные характеристики, доп информация о доставке, оплате;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Табы - описание, полные характеристики, вопрос-ответ, отзывы и другие;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 конце блок с перелинковкой на похожие, рекомендуемые товары, выгодные комплекты.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9" name="Google Shape;26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400" y="2114900"/>
            <a:ext cx="5129201" cy="272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4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Блог</a:t>
            </a:r>
            <a:endParaRPr sz="2400"/>
          </a:p>
        </p:txBody>
      </p:sp>
      <p:sp>
        <p:nvSpPr>
          <p:cNvPr id="275" name="Google Shape;275;p44"/>
          <p:cNvSpPr txBox="1"/>
          <p:nvPr/>
        </p:nvSpPr>
        <p:spPr>
          <a:xfrm>
            <a:off x="340050" y="994600"/>
            <a:ext cx="85008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Основной заголовок;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Текст подводка к статье с ключевым словом;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Оглавление;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Рейтинг звезды по статье, время на чтение, дата публикации, количество просмотров, кнопки на шаринг в соцсети;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Автор + страница автора;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Удобная верстка текста: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читаемые абзацы, по 5 строк примерно;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нумерованные и маркированные списки;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блоки с фото и видео и т.д.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Из текста ссылки на релевантные статьи, товары и категории, можно дизайном;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Вопрос-ответ;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Выводы по статье;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Возможность оставить рейтинг и комментарий. На комментарии отвечаем;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 конце рекомендуемые статьи.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/>
          <p:nvPr>
            <p:ph idx="1" type="subTitle"/>
          </p:nvPr>
        </p:nvSpPr>
        <p:spPr>
          <a:xfrm>
            <a:off x="575713" y="18574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Текстовая оптимизация</a:t>
            </a:r>
            <a:endParaRPr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Текстовая оптимизация</a:t>
            </a:r>
            <a:endParaRPr sz="2400"/>
          </a:p>
        </p:txBody>
      </p:sp>
      <p:sp>
        <p:nvSpPr>
          <p:cNvPr id="286" name="Google Shape;286;p46"/>
          <p:cNvSpPr txBox="1"/>
          <p:nvPr/>
        </p:nvSpPr>
        <p:spPr>
          <a:xfrm>
            <a:off x="340050" y="994600"/>
            <a:ext cx="8500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Смотрим облака релевантности, miratext. Смотрим чему релевантна каждая конкретная страница сайта, сравниваем с конкурентами;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Важный пункт - меню и сквозные блоки. Если в меню будет переспам, это проблема. Анкоры в меню нужно править, чтобы не было переспама.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7" name="Google Shape;28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763" y="1965725"/>
            <a:ext cx="6237373" cy="296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7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Текстовая оптимизация</a:t>
            </a:r>
            <a:endParaRPr sz="2400"/>
          </a:p>
        </p:txBody>
      </p:sp>
      <p:sp>
        <p:nvSpPr>
          <p:cNvPr id="293" name="Google Shape;293;p47"/>
          <p:cNvSpPr txBox="1"/>
          <p:nvPr/>
        </p:nvSpPr>
        <p:spPr>
          <a:xfrm>
            <a:off x="340050" y="994600"/>
            <a:ext cx="85008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Сделать шаблон Title для карточек и листингов;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Сделать шаблон Description для карточек и листингов;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H1 - прописываем руками, смотрим на спрос;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Сделать шаблоны alt для изображений;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Сделать шаблон для названия изображений;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Самый важный пункт в оптимизации листингов - правильные названия товара под основной ключ, сначала просто без аналитики, это сразу дает результат;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SEO тексты + вопрос-ответ в листинги: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вопрос-ответ тестируем, собираем у конкурентов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SEO текст делал так: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just-magic акварель-генератор для поиска LSI;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примеры конкурентов;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описываем о чем писать + примеры + указываем какие LSI вписать в текст.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8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Текстовая оптимизация</a:t>
            </a:r>
            <a:endParaRPr sz="2400"/>
          </a:p>
        </p:txBody>
      </p:sp>
      <p:sp>
        <p:nvSpPr>
          <p:cNvPr id="299" name="Google Shape;299;p48"/>
          <p:cNvSpPr txBox="1"/>
          <p:nvPr/>
        </p:nvSpPr>
        <p:spPr>
          <a:xfrm>
            <a:off x="340050" y="994600"/>
            <a:ext cx="8500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После того как названия товаров вывели под основной ключ, делаем текстовую аналитику: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любой текстовый анализатор, смотрим шаблоны на перекосы, правим;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miratext + megaindex анализ текста - нужно найти важные фразы и их плотность для каждого листинга.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0" name="Google Shape;30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775" y="2077350"/>
            <a:ext cx="7237473" cy="28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9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Текстовая оптимизация, выгрузка miratext</a:t>
            </a:r>
            <a:endParaRPr sz="2400"/>
          </a:p>
        </p:txBody>
      </p:sp>
      <p:pic>
        <p:nvPicPr>
          <p:cNvPr id="306" name="Google Shape;30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47000"/>
            <a:ext cx="8839200" cy="32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0"/>
          <p:cNvSpPr txBox="1"/>
          <p:nvPr>
            <p:ph idx="1" type="subTitle"/>
          </p:nvPr>
        </p:nvSpPr>
        <p:spPr>
          <a:xfrm>
            <a:off x="360775" y="353800"/>
            <a:ext cx="80103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Текстовая оптимизация, мегаиндекс анализ текста</a:t>
            </a:r>
            <a:endParaRPr sz="2400"/>
          </a:p>
        </p:txBody>
      </p:sp>
      <p:pic>
        <p:nvPicPr>
          <p:cNvPr id="312" name="Google Shape;31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175" y="1048800"/>
            <a:ext cx="5634788" cy="384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1"/>
          <p:cNvSpPr txBox="1"/>
          <p:nvPr>
            <p:ph idx="1" type="subTitle"/>
          </p:nvPr>
        </p:nvSpPr>
        <p:spPr>
          <a:xfrm>
            <a:off x="575713" y="18574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Базовый линкбилдинг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В ядре 980 запросов</a:t>
            </a:r>
            <a:endParaRPr sz="2400"/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775" y="1783325"/>
            <a:ext cx="3614849" cy="2106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360775" y="1323225"/>
            <a:ext cx="303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Яндекс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4" y="1783325"/>
            <a:ext cx="3636880" cy="21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4551775" y="1323225"/>
            <a:ext cx="303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Google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2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Базовы линкбилдинг</a:t>
            </a:r>
            <a:endParaRPr sz="2400"/>
          </a:p>
        </p:txBody>
      </p:sp>
      <p:sp>
        <p:nvSpPr>
          <p:cNvPr id="323" name="Google Shape;323;p52"/>
          <p:cNvSpPr txBox="1"/>
          <p:nvPr/>
        </p:nvSpPr>
        <p:spPr>
          <a:xfrm>
            <a:off x="340050" y="994600"/>
            <a:ext cx="8500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Крауд-маркетинг;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Сабмиты;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Миралинкс.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3"/>
          <p:cNvSpPr txBox="1"/>
          <p:nvPr>
            <p:ph idx="1" type="subTitle"/>
          </p:nvPr>
        </p:nvSpPr>
        <p:spPr>
          <a:xfrm>
            <a:off x="575713" y="18574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Дальнейшие планы</a:t>
            </a:r>
            <a:endParaRPr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4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Планы</a:t>
            </a:r>
            <a:endParaRPr sz="2400"/>
          </a:p>
        </p:txBody>
      </p:sp>
      <p:sp>
        <p:nvSpPr>
          <p:cNvPr id="334" name="Google Shape;334;p54"/>
          <p:cNvSpPr txBox="1"/>
          <p:nvPr/>
        </p:nvSpPr>
        <p:spPr>
          <a:xfrm>
            <a:off x="340050" y="994600"/>
            <a:ext cx="8500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Продолжение расширение структуры сайта;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Качественная проработка блога, внедрение нового шаблона;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Проработка текстовой релевантности;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Более тщательный подход к линкбилдингу.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5"/>
          <p:cNvSpPr txBox="1"/>
          <p:nvPr>
            <p:ph idx="1" type="subTitle"/>
          </p:nvPr>
        </p:nvSpPr>
        <p:spPr>
          <a:xfrm>
            <a:off x="4572000" y="2167200"/>
            <a:ext cx="3483300" cy="16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Плеханов Александр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телеграмм @APlehanov</a:t>
            </a:r>
            <a:endParaRPr sz="1800"/>
          </a:p>
        </p:txBody>
      </p:sp>
      <p:pic>
        <p:nvPicPr>
          <p:cNvPr id="340" name="Google Shape;34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975" y="1724400"/>
            <a:ext cx="25146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5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Спасибо за внимание!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История проекта</a:t>
            </a:r>
            <a:endParaRPr sz="2400"/>
          </a:p>
        </p:txBody>
      </p:sp>
      <p:sp>
        <p:nvSpPr>
          <p:cNvPr id="112" name="Google Shape;112;p17"/>
          <p:cNvSpPr txBox="1"/>
          <p:nvPr/>
        </p:nvSpPr>
        <p:spPr>
          <a:xfrm>
            <a:off x="360775" y="916100"/>
            <a:ext cx="80685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Сначала был лендинг;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После успешного перезапуска лендинга решили делать сайт;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Поставил ТЗ на сайт и заказчик ушел на разработку;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Базовая оптимизация сайта, ТЗ на контент, пауза в проекте связанная с загрузкой в агентстве;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Работа других SEO специалистов;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 2021 году частичное возвращение к работе, ежемесячные ТЗ: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техничка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ссылки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ТЗ на добавление товаров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ТЗ на контент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расширение структуры сайта, ресерч ниши, составление базового ядра под новые страницы (теговые + разделы).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2022 год - полноценная работа над проектом</a:t>
            </a:r>
            <a:endParaRPr sz="2400"/>
          </a:p>
        </p:txBody>
      </p:sp>
      <p:sp>
        <p:nvSpPr>
          <p:cNvPr id="118" name="Google Shape;118;p18"/>
          <p:cNvSpPr txBox="1"/>
          <p:nvPr/>
        </p:nvSpPr>
        <p:spPr>
          <a:xfrm>
            <a:off x="360775" y="1068500"/>
            <a:ext cx="806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Как мы построили инхаус команду проекта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360775" y="1906700"/>
            <a:ext cx="4059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Было: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менеджер проекта;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SEO, фриланс;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 программист;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 редактор + работа с биржей;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 дизайнер;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внутренняя команда производства, отдел продаж и т.д.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2022 год - полноценная работа над проектом</a:t>
            </a:r>
            <a:endParaRPr sz="2400"/>
          </a:p>
        </p:txBody>
      </p:sp>
      <p:sp>
        <p:nvSpPr>
          <p:cNvPr id="125" name="Google Shape;125;p19"/>
          <p:cNvSpPr txBox="1"/>
          <p:nvPr/>
        </p:nvSpPr>
        <p:spPr>
          <a:xfrm>
            <a:off x="360775" y="1068500"/>
            <a:ext cx="806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Как мы построили инхаус команду проекта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360775" y="1809650"/>
            <a:ext cx="4059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Стало: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руководитель отдела ИМ;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постоянный SEO специалист;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команда программистов на аутсорсе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 основной программист (подобрал аутсорс);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позиция главреда + плотная работа с биржей;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базовый линкбилдинг внутри компании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 дизайнер;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внутренняя команда производства, отдел продаж и т.д.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idx="1" type="subTitle"/>
          </p:nvPr>
        </p:nvSpPr>
        <p:spPr>
          <a:xfrm>
            <a:off x="360775" y="353800"/>
            <a:ext cx="67056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Управление проектом</a:t>
            </a:r>
            <a:endParaRPr sz="2400"/>
          </a:p>
        </p:txBody>
      </p:sp>
      <p:sp>
        <p:nvSpPr>
          <p:cNvPr id="132" name="Google Shape;132;p20"/>
          <p:cNvSpPr txBox="1"/>
          <p:nvPr/>
        </p:nvSpPr>
        <p:spPr>
          <a:xfrm>
            <a:off x="360775" y="916100"/>
            <a:ext cx="84639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Назначить позицию руководителя проекта, передать соответствующие полномочия;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Назначить позицию главреда (отвечает за качество текстов и сроки);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Назначить позицию руководителя разработки (знает весь сайт); 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Наладить еженедельные планерки по результатам - что было сделано, что будет сделано, какие проблемы и успехи;</a:t>
            </a:r>
            <a:b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Ежемесячные стратегические планерки с другими отделами: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разработка и корректировка стратегии;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подведение итогов месяца - что было сделано, что будет сделано, проблемы успехи;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выделение core-задач на месяц каждому отделу;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синхронизация отделов, проработка болей.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75" y="1178000"/>
            <a:ext cx="8823450" cy="278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