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embeddedFontLst>
    <p:embeddedFont>
      <p:font typeface="Montserrat"/>
      <p:bold r:id="rId43"/>
      <p:boldItalic r:id="rId44"/>
    </p:embeddedFont>
    <p:embeddedFont>
      <p:font typeface="Montserrat Medium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9">
          <p15:clr>
            <a:srgbClr val="A4A3A4"/>
          </p15:clr>
        </p15:guide>
        <p15:guide id="2" pos="293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9" roundtripDataSignature="AMtx7mjF1rNU5XFyyUSjZQhPskR5Cvo6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314A4F-14FF-4A0A-98C2-4854A02B273A}">
  <a:tblStyle styleId="{C0314A4F-14FF-4A0A-98C2-4854A02B273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9" orient="horz"/>
        <p:guide pos="2933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MontserratMedium-bold.fntdata"/><Relationship Id="rId45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Medium-boldItalic.fntdata"/><Relationship Id="rId47" Type="http://schemas.openxmlformats.org/officeDocument/2006/relationships/font" Target="fonts/MontserratMedium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 type="title">
  <p:cSld name="TITLE">
    <p:bg>
      <p:bgPr>
        <a:solidFill>
          <a:srgbClr val="2F3A4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/>
          <p:nvPr>
            <p:ph type="ctrTitle"/>
          </p:nvPr>
        </p:nvSpPr>
        <p:spPr>
          <a:xfrm>
            <a:off x="658813" y="3410098"/>
            <a:ext cx="7354220" cy="16671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1"/>
          <p:cNvSpPr txBox="1"/>
          <p:nvPr>
            <p:ph idx="1" type="subTitle"/>
          </p:nvPr>
        </p:nvSpPr>
        <p:spPr>
          <a:xfrm>
            <a:off x="658813" y="5313363"/>
            <a:ext cx="735422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2">
            <a:alphaModFix/>
          </a:blip>
          <a:srcRect b="31605" l="0" r="0" t="29104"/>
          <a:stretch/>
        </p:blipFill>
        <p:spPr>
          <a:xfrm>
            <a:off x="10708244" y="6120797"/>
            <a:ext cx="824944" cy="47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">
  <p:cSld name="Текст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/>
          <p:nvPr>
            <p:ph idx="1" type="body"/>
          </p:nvPr>
        </p:nvSpPr>
        <p:spPr>
          <a:xfrm>
            <a:off x="658812" y="657224"/>
            <a:ext cx="10874375" cy="5364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55" name="Google Shape;5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8244" y="6212006"/>
            <a:ext cx="824944" cy="3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bg>
      <p:bgPr>
        <a:solidFill>
          <a:srgbClr val="2F3A4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A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F3A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1"/>
          <p:cNvSpPr txBox="1"/>
          <p:nvPr/>
        </p:nvSpPr>
        <p:spPr>
          <a:xfrm>
            <a:off x="5631543" y="1412875"/>
            <a:ext cx="6619259" cy="2593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ru-RU" sz="6500">
                <a:solidFill>
                  <a:srgbClr val="FFE300"/>
                </a:solidFill>
                <a:latin typeface="Arial"/>
                <a:ea typeface="Arial"/>
                <a:cs typeface="Arial"/>
                <a:sym typeface="Arial"/>
              </a:rPr>
              <a:t>INGATE</a:t>
            </a:r>
            <a:r>
              <a:rPr lang="ru-RU" sz="6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КАЖДЫЙ НАХОДИТ!</a:t>
            </a:r>
            <a:endParaRPr/>
          </a:p>
        </p:txBody>
      </p:sp>
      <p:pic>
        <p:nvPicPr>
          <p:cNvPr id="60" name="Google Shape;60;p51"/>
          <p:cNvPicPr preferRelativeResize="0"/>
          <p:nvPr/>
        </p:nvPicPr>
        <p:blipFill rotWithShape="1">
          <a:blip r:embed="rId3">
            <a:alphaModFix/>
          </a:blip>
          <a:srcRect b="0" l="0" r="15164" t="76205"/>
          <a:stretch/>
        </p:blipFill>
        <p:spPr>
          <a:xfrm>
            <a:off x="8941172" y="0"/>
            <a:ext cx="3250828" cy="91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1"/>
          <p:cNvPicPr preferRelativeResize="0"/>
          <p:nvPr/>
        </p:nvPicPr>
        <p:blipFill rotWithShape="1">
          <a:blip r:embed="rId3">
            <a:alphaModFix/>
          </a:blip>
          <a:srcRect b="69583" l="17121" r="0" t="0"/>
          <a:stretch/>
        </p:blipFill>
        <p:spPr>
          <a:xfrm>
            <a:off x="0" y="6021389"/>
            <a:ext cx="2279649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1"/>
          <p:cNvSpPr/>
          <p:nvPr/>
        </p:nvSpPr>
        <p:spPr>
          <a:xfrm>
            <a:off x="666737" y="5075793"/>
            <a:ext cx="1086645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г. Москва, Новоданиловская набережная, д. 4А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(495) 926-77-99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ingate.ru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исунок с подписью">
  <p:cSld name="1_Рисунок с подписью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/>
          <p:nvPr>
            <p:ph type="title"/>
          </p:nvPr>
        </p:nvSpPr>
        <p:spPr>
          <a:xfrm>
            <a:off x="633413" y="555307"/>
            <a:ext cx="108997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2"/>
          <p:cNvSpPr txBox="1"/>
          <p:nvPr>
            <p:ph idx="1" type="body"/>
          </p:nvPr>
        </p:nvSpPr>
        <p:spPr>
          <a:xfrm>
            <a:off x="658813" y="3262783"/>
            <a:ext cx="5132387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9" name="Google Shape;1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8244" y="6212006"/>
            <a:ext cx="824944" cy="3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Рисунок с подписью">
  <p:cSld name="2_Рисунок с подписью">
    <p:bg>
      <p:bgPr>
        <a:solidFill>
          <a:srgbClr val="EAEAEA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3"/>
          <p:cNvSpPr txBox="1"/>
          <p:nvPr>
            <p:ph type="title"/>
          </p:nvPr>
        </p:nvSpPr>
        <p:spPr>
          <a:xfrm>
            <a:off x="633413" y="555307"/>
            <a:ext cx="108997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3"/>
          <p:cNvSpPr txBox="1"/>
          <p:nvPr>
            <p:ph idx="1" type="body"/>
          </p:nvPr>
        </p:nvSpPr>
        <p:spPr>
          <a:xfrm>
            <a:off x="658813" y="1412875"/>
            <a:ext cx="1087437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23" name="Google Shape;2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8244" y="6212006"/>
            <a:ext cx="824944" cy="3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/>
          <p:nvPr>
            <p:ph type="title"/>
          </p:nvPr>
        </p:nvSpPr>
        <p:spPr>
          <a:xfrm>
            <a:off x="658810" y="542925"/>
            <a:ext cx="108743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" type="body"/>
          </p:nvPr>
        </p:nvSpPr>
        <p:spPr>
          <a:xfrm>
            <a:off x="658810" y="1608117"/>
            <a:ext cx="10515600" cy="1295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195" y="6231522"/>
            <a:ext cx="696382" cy="399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45"/>
          <p:cNvCxnSpPr/>
          <p:nvPr/>
        </p:nvCxnSpPr>
        <p:spPr>
          <a:xfrm>
            <a:off x="895674" y="6301102"/>
            <a:ext cx="0" cy="25593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4" name="Google Shape;34;p45"/>
          <p:cNvGrpSpPr/>
          <p:nvPr/>
        </p:nvGrpSpPr>
        <p:grpSpPr>
          <a:xfrm>
            <a:off x="9456516" y="-1738"/>
            <a:ext cx="2801621" cy="635039"/>
            <a:chOff x="9456516" y="7787"/>
            <a:chExt cx="2801621" cy="635039"/>
          </a:xfrm>
        </p:grpSpPr>
        <p:sp>
          <p:nvSpPr>
            <p:cNvPr id="35" name="Google Shape;35;p45"/>
            <p:cNvSpPr/>
            <p:nvPr/>
          </p:nvSpPr>
          <p:spPr>
            <a:xfrm flipH="1" rot="-5400000">
              <a:off x="10814247" y="-801063"/>
              <a:ext cx="446502" cy="2441276"/>
            </a:xfrm>
            <a:prstGeom prst="triangle">
              <a:avLst>
                <a:gd fmla="val 0" name="adj"/>
              </a:avLst>
            </a:prstGeom>
            <a:noFill/>
            <a:ln cap="flat" cmpd="sng" w="28575">
              <a:solidFill>
                <a:srgbClr val="3D485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5"/>
            <p:cNvSpPr/>
            <p:nvPr/>
          </p:nvSpPr>
          <p:spPr>
            <a:xfrm flipH="1" rot="-5400000">
              <a:off x="10584206" y="-1119903"/>
              <a:ext cx="480104" cy="2735485"/>
            </a:xfrm>
            <a:prstGeom prst="triangle">
              <a:avLst>
                <a:gd fmla="val 0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orient="horz" pos="1049">
          <p15:clr>
            <a:srgbClr val="FBAE40"/>
          </p15:clr>
        </p15:guide>
        <p15:guide id="6" orient="horz" pos="3929">
          <p15:clr>
            <a:srgbClr val="FBAE40"/>
          </p15:clr>
        </p15:guide>
        <p15:guide id="7" pos="642">
          <p15:clr>
            <a:srgbClr val="FBAE40"/>
          </p15:clr>
        </p15:guide>
        <p15:guide id="8" pos="70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solidFill>
          <a:srgbClr val="FFE300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/>
          <p:nvPr>
            <p:ph type="ctrTitle"/>
          </p:nvPr>
        </p:nvSpPr>
        <p:spPr>
          <a:xfrm>
            <a:off x="658813" y="3410098"/>
            <a:ext cx="7354220" cy="16671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6000"/>
              <a:buFont typeface="Montserra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" type="subTitle"/>
          </p:nvPr>
        </p:nvSpPr>
        <p:spPr>
          <a:xfrm>
            <a:off x="658813" y="5313363"/>
            <a:ext cx="735422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0" name="Google Shape;4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8244" y="6212006"/>
            <a:ext cx="824944" cy="3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">
  <p:cSld name="Заголовок + текст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/>
          <p:nvPr>
            <p:ph idx="1" type="body"/>
          </p:nvPr>
        </p:nvSpPr>
        <p:spPr>
          <a:xfrm>
            <a:off x="658813" y="1412875"/>
            <a:ext cx="1087437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43" name="Google Shape;4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8244" y="6212006"/>
            <a:ext cx="824944" cy="3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7"/>
          <p:cNvSpPr txBox="1"/>
          <p:nvPr>
            <p:ph type="title"/>
          </p:nvPr>
        </p:nvSpPr>
        <p:spPr>
          <a:xfrm>
            <a:off x="658810" y="542925"/>
            <a:ext cx="108743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/ 2 колонки">
  <p:cSld name="Заголовок + текст / 2 колонки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/>
          <p:nvPr>
            <p:ph type="title"/>
          </p:nvPr>
        </p:nvSpPr>
        <p:spPr>
          <a:xfrm>
            <a:off x="633413" y="555307"/>
            <a:ext cx="108997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" type="body"/>
          </p:nvPr>
        </p:nvSpPr>
        <p:spPr>
          <a:xfrm>
            <a:off x="658813" y="1412875"/>
            <a:ext cx="10874375" cy="4608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48" name="Google Shape;4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8244" y="6212006"/>
            <a:ext cx="824944" cy="3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 / 3 колонки">
  <p:cSld name="Заголовок + текст / 3 колонки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/>
          <p:nvPr>
            <p:ph type="title"/>
          </p:nvPr>
        </p:nvSpPr>
        <p:spPr>
          <a:xfrm>
            <a:off x="633413" y="555307"/>
            <a:ext cx="108997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" type="body"/>
          </p:nvPr>
        </p:nvSpPr>
        <p:spPr>
          <a:xfrm>
            <a:off x="658813" y="1412875"/>
            <a:ext cx="10874375" cy="4608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52" name="Google Shape;5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08244" y="6212006"/>
            <a:ext cx="824944" cy="3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658810" y="542925"/>
            <a:ext cx="1087437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600"/>
              <a:buFont typeface="Montserrat Medium"/>
              <a:buNone/>
              <a:defRPr b="0" i="0" sz="3600" u="none" cap="none" strike="noStrike">
                <a:solidFill>
                  <a:srgbClr val="2F3A4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658810" y="1608117"/>
            <a:ext cx="10515600" cy="1295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3A4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414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pos="3931">
          <p15:clr>
            <a:srgbClr val="F26B43"/>
          </p15:clr>
        </p15:guide>
        <p15:guide id="6" orient="horz" pos="890">
          <p15:clr>
            <a:srgbClr val="F26B43"/>
          </p15:clr>
        </p15:guide>
        <p15:guide id="7" pos="7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26.jp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reditkarma.com/credit-builder%20-%20%D0%B4%D0%BE%D0%BF.%D0%BE%D0%BF%D1%86%D0%B8%D1%8F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nerdwallet.com/article/credit-cards/instant-credit-card-numbers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nerdwallet.com/hub/category/credit-cards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>
            <p:ph type="ctrTitle"/>
          </p:nvPr>
        </p:nvSpPr>
        <p:spPr>
          <a:xfrm>
            <a:off x="658813" y="1939141"/>
            <a:ext cx="7014976" cy="26468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ru-RU" sz="4400"/>
              <a:t>ГЛОБАЛЬНЫЙ ПОИСК ТОЧЕК РОСТА НА САЙТЕ</a:t>
            </a:r>
            <a:br>
              <a:rPr lang="ru-RU" sz="4400"/>
            </a:br>
            <a:r>
              <a:rPr lang="ru-RU" sz="2000"/>
              <a:t>ИССЛЕДОВАНИЕ САЙТОВ ПО ФИНАНСАМ, КРИПТЕ, МЕБЕЛИ И КИНО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"/>
          <p:cNvSpPr txBox="1"/>
          <p:nvPr>
            <p:ph idx="1" type="subTitle"/>
          </p:nvPr>
        </p:nvSpPr>
        <p:spPr>
          <a:xfrm>
            <a:off x="658813" y="5313363"/>
            <a:ext cx="735422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/>
              <a:t>Павел Горбунов</a:t>
            </a:r>
            <a:br>
              <a:rPr lang="ru-RU"/>
            </a:br>
            <a:r>
              <a:rPr lang="ru-RU">
                <a:solidFill>
                  <a:srgbClr val="FFE300"/>
                </a:solidFill>
              </a:rPr>
              <a:t>Ingate.ru</a:t>
            </a:r>
            <a:endParaRPr/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5">
            <a:alphaModFix/>
          </a:blip>
          <a:srcRect b="31605" l="0" r="0" t="29104"/>
          <a:stretch/>
        </p:blipFill>
        <p:spPr>
          <a:xfrm>
            <a:off x="10708244" y="6120797"/>
            <a:ext cx="824944" cy="47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Смешанные интенты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923772" y="1115122"/>
            <a:ext cx="9246140" cy="2153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Ряд точечных запросов может предполагать как коммерческий, так и информационный интент.</a:t>
            </a:r>
            <a:endParaRPr/>
          </a:p>
          <a:p>
            <a:pPr indent="-285750" lvl="0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 оптимально использовать такие запросы для статей.</a:t>
            </a:r>
            <a:endParaRPr/>
          </a:p>
          <a:p>
            <a:pPr indent="-285750" lvl="0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сравнивать выдачу Яндекс и Google, то мы увидим, что в Яндекс по конкретным запросам видны в основном коммерческие страницы, а в Google – информационные страницы статей.</a:t>
            </a:r>
            <a:endParaRPr/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Смешанные интенты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137" y="1000010"/>
            <a:ext cx="5039834" cy="5965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Баги выдачи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923772" y="1382751"/>
            <a:ext cx="91792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последнее время наблюдается определенная динамика выдачи, связанная как с выходами на лидерские позиции в выдаче новых сайтов, такие как </a:t>
            </a:r>
            <a:r>
              <a:rPr lang="ru-RU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https://xn----dtbhloqn1a0bk.xn--p1ai/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изменениях выдачи есть шансы на попадание в ТОП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0596" y="2597816"/>
            <a:ext cx="5940425" cy="460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b="7841" l="0" r="0" t="7841"/>
          <a:stretch/>
        </p:blipFill>
        <p:spPr>
          <a:xfrm>
            <a:off x="0" y="-2"/>
            <a:ext cx="12207240" cy="68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Структуры сайтов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1671128" y="2116158"/>
            <a:ext cx="862939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E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 rot="10800000">
            <a:off x="11727136" y="0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 flipH="1" rot="5400000">
            <a:off x="2084048" y="4293848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15"/>
          <p:cNvCxnSpPr/>
          <p:nvPr/>
        </p:nvCxnSpPr>
        <p:spPr>
          <a:xfrm>
            <a:off x="1352550" y="2151572"/>
            <a:ext cx="0" cy="2109877"/>
          </a:xfrm>
          <a:prstGeom prst="straightConnector1">
            <a:avLst/>
          </a:prstGeom>
          <a:noFill/>
          <a:ln cap="flat" cmpd="sng" w="19050">
            <a:solidFill>
              <a:srgbClr val="FFE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/>
        </p:nvSpPr>
        <p:spPr>
          <a:xfrm>
            <a:off x="923772" y="256479"/>
            <a:ext cx="10515600" cy="446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структуры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613317" y="791737"/>
            <a:ext cx="955659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Ищем упущенную семантику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разделы к созданию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интенты запросов по топам – коммерция/инфо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Создаем максимум страниц на сайте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Обогащаем страницы на сайте контентом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160" y="2224034"/>
            <a:ext cx="10031521" cy="384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структуры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923772" y="1215483"/>
            <a:ext cx="92461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Перелинковка по всем разделам</a:t>
            </a:r>
            <a:endParaRPr/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088" y="2441670"/>
            <a:ext cx="11446995" cy="3200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Контент-планы для расширения структуры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923772" y="1215483"/>
            <a:ext cx="92461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Составляем контент-планы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Готовим план контента для страниц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Используем автоматизацию и ИИ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687" y="2137341"/>
            <a:ext cx="8364310" cy="4253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/>
        </p:nvSpPr>
        <p:spPr>
          <a:xfrm>
            <a:off x="923772" y="167269"/>
            <a:ext cx="10515600" cy="413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Добавляем вопросы и ответы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446049" y="580629"/>
            <a:ext cx="97238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запросов можно сгенерировать вопросы и ответы/добавить популярные вопросы пользователей</a:t>
            </a:r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497" y="1574518"/>
            <a:ext cx="6463162" cy="45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/>
          </a:blip>
          <a:srcRect b="7841" l="0" r="0" t="7841"/>
          <a:stretch/>
        </p:blipFill>
        <p:spPr>
          <a:xfrm>
            <a:off x="0" y="-2"/>
            <a:ext cx="12207240" cy="68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зарубежных конку</a:t>
            </a:r>
            <a:r>
              <a:rPr lang="ru-RU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рентов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1671128" y="2116158"/>
            <a:ext cx="862939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E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0"/>
          <p:cNvSpPr/>
          <p:nvPr/>
        </p:nvSpPr>
        <p:spPr>
          <a:xfrm rot="10800000">
            <a:off x="11727136" y="0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/>
          <p:nvPr/>
        </p:nvSpPr>
        <p:spPr>
          <a:xfrm flipH="1" rot="5400000">
            <a:off x="2084048" y="4293848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20"/>
          <p:cNvCxnSpPr/>
          <p:nvPr/>
        </p:nvCxnSpPr>
        <p:spPr>
          <a:xfrm>
            <a:off x="1352550" y="2151572"/>
            <a:ext cx="0" cy="2109877"/>
          </a:xfrm>
          <a:prstGeom prst="straightConnector1">
            <a:avLst/>
          </a:prstGeom>
          <a:noFill/>
          <a:ln cap="flat" cmpd="sng" w="19050">
            <a:solidFill>
              <a:srgbClr val="FFE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конкурентов в США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923772" y="1215483"/>
            <a:ext cx="92461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Смотрим на выдачу в ТОП-10 популярных запросов в США (самая высокая конкуренция)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структуру, контентные и технические решения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0878" y="2144478"/>
            <a:ext cx="9089657" cy="459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633413" y="555307"/>
            <a:ext cx="108997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200"/>
              <a:buFont typeface="Montserrat Medium"/>
              <a:buNone/>
            </a:pPr>
            <a:r>
              <a:rPr lang="ru-RU"/>
              <a:t>О СЕБЕ</a:t>
            </a:r>
            <a:endParaRPr/>
          </a:p>
        </p:txBody>
      </p:sp>
      <p:sp>
        <p:nvSpPr>
          <p:cNvPr id="77" name="Google Shape;77;p2"/>
          <p:cNvSpPr txBox="1"/>
          <p:nvPr>
            <p:ph idx="1" type="body"/>
          </p:nvPr>
        </p:nvSpPr>
        <p:spPr>
          <a:xfrm>
            <a:off x="658813" y="2989611"/>
            <a:ext cx="6127469" cy="19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1500"/>
              <a:buFont typeface="Arial"/>
              <a:buChar char="•"/>
            </a:pPr>
            <a:r>
              <a:rPr lang="ru-RU"/>
              <a:t>Специализируюсь на 2 направлениях в SEO:</a:t>
            </a:r>
            <a:br>
              <a:rPr lang="ru-RU"/>
            </a:br>
            <a:r>
              <a:rPr lang="ru-RU"/>
              <a:t>Продвижение сайтов по трафику. Работаю с проектами</a:t>
            </a:r>
            <a:br>
              <a:rPr lang="ru-RU"/>
            </a:br>
            <a:r>
              <a:rPr lang="ru-RU"/>
              <a:t>по продвижению по позициям и по трафику,</a:t>
            </a:r>
            <a:br>
              <a:rPr lang="ru-RU"/>
            </a:br>
            <a:r>
              <a:rPr lang="ru-RU"/>
              <a:t>преимущественно с крупными интернет-магазинами</a:t>
            </a:r>
            <a:br>
              <a:rPr lang="ru-RU"/>
            </a:br>
            <a:r>
              <a:rPr lang="ru-RU"/>
              <a:t>и порталами</a:t>
            </a:r>
            <a:br>
              <a:rPr lang="ru-RU"/>
            </a:b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1500"/>
              <a:buFont typeface="Arial"/>
              <a:buChar char="•"/>
            </a:pPr>
            <a:r>
              <a:rPr lang="ru-RU"/>
              <a:t>Зарубежное продвижение. Занимаюсь продвижением сайтов в Google на английском и других языках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658813" y="1683717"/>
            <a:ext cx="5437187" cy="669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Спикер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ПАВЕЛ ГОРБУНОВ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58813" y="5245475"/>
            <a:ext cx="6521916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Занимаюсь продвижением сайтов в Google.com по различным странам, штатам и городам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Работал с проектами Зарплата.ру,  Ozon, WineStyle, Alpari Group 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658813" y="2398629"/>
            <a:ext cx="54371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Работаю в SEO c 2012 года</a:t>
            </a:r>
            <a:endParaRPr/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798" y="92464"/>
            <a:ext cx="5973749" cy="59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конкурентов в США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923772" y="1215483"/>
            <a:ext cx="92461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Смотрим на выдачу в ТОП-10 популярных запросов в США (самая высокая конкуренция)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Анализируем структуру, контентные и технические решения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- </a:t>
            </a:r>
            <a:r>
              <a:rPr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https://www.creditkarma.com/credit-builder - доп.опция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 сайте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7082" y="2542362"/>
            <a:ext cx="5748149" cy="4170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Фишки конкуренты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923772" y="1215483"/>
            <a:ext cx="92461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Авторские статьи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https://www.nerdwallet.com/article/credit-cards/instant-credit-card-numbers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2088" y="2065670"/>
            <a:ext cx="6802244" cy="565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Фишки конкуренты</a:t>
            </a:r>
            <a:endParaRPr/>
          </a:p>
        </p:txBody>
      </p:sp>
      <p:sp>
        <p:nvSpPr>
          <p:cNvPr id="242" name="Google Shape;242;p24"/>
          <p:cNvSpPr txBox="1"/>
          <p:nvPr/>
        </p:nvSpPr>
        <p:spPr>
          <a:xfrm>
            <a:off x="834562" y="1237786"/>
            <a:ext cx="92461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Категоризация карт </a:t>
            </a:r>
            <a:r>
              <a:rPr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https://www.nerdwallet.com/hub/category/credit-cards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868" y="1721642"/>
            <a:ext cx="7973122" cy="492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5"/>
          <p:cNvPicPr preferRelativeResize="0"/>
          <p:nvPr/>
        </p:nvPicPr>
        <p:blipFill rotWithShape="1">
          <a:blip r:embed="rId3">
            <a:alphaModFix/>
          </a:blip>
          <a:srcRect b="7841" l="0" r="0" t="7841"/>
          <a:stretch/>
        </p:blipFill>
        <p:spPr>
          <a:xfrm>
            <a:off x="0" y="-2"/>
            <a:ext cx="12207240" cy="68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/>
          <p:nvPr/>
        </p:nvSpPr>
        <p:spPr>
          <a:xfrm>
            <a:off x="0" y="245327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Конкурируем объемами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1671128" y="2116158"/>
            <a:ext cx="862939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E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/>
          <p:nvPr/>
        </p:nvSpPr>
        <p:spPr>
          <a:xfrm rot="10800000">
            <a:off x="11727136" y="0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 flipH="1" rot="5400000">
            <a:off x="2084048" y="4293848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25"/>
          <p:cNvCxnSpPr/>
          <p:nvPr/>
        </p:nvCxnSpPr>
        <p:spPr>
          <a:xfrm>
            <a:off x="1352550" y="2151572"/>
            <a:ext cx="0" cy="2109877"/>
          </a:xfrm>
          <a:prstGeom prst="straightConnector1">
            <a:avLst/>
          </a:prstGeom>
          <a:noFill/>
          <a:ln cap="flat" cmpd="sng" w="19050">
            <a:solidFill>
              <a:srgbClr val="FFE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Конкурируем объемами</a:t>
            </a:r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834562" y="1237786"/>
            <a:ext cx="92461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Ищем упущенные запросы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Создаем максимум страниц (коммерция+статьи)</a:t>
            </a:r>
            <a:endParaRPr/>
          </a:p>
        </p:txBody>
      </p:sp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991" y="2315535"/>
            <a:ext cx="11584017" cy="289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Конкурируем объемами</a:t>
            </a:r>
            <a:endParaRPr/>
          </a:p>
        </p:txBody>
      </p:sp>
      <p:sp>
        <p:nvSpPr>
          <p:cNvPr id="268" name="Google Shape;268;p27"/>
          <p:cNvSpPr txBox="1"/>
          <p:nvPr/>
        </p:nvSpPr>
        <p:spPr>
          <a:xfrm>
            <a:off x="834562" y="1237786"/>
            <a:ext cx="924614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виды фильтров и тегов.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для кино: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Жанры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Поджанры (Комедии для всей семьи)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Новинки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Подборки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Перекрестный спрос (паттерн 1+паттерн 2)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0024" y="4153636"/>
            <a:ext cx="6120130" cy="17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виды перелинковки</a:t>
            </a:r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834562" y="1237786"/>
            <a:ext cx="92461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Максимум возможных ссылок на все дочерние страницы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067" y="1662135"/>
            <a:ext cx="10616371" cy="416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9"/>
          <p:cNvPicPr preferRelativeResize="0"/>
          <p:nvPr/>
        </p:nvPicPr>
        <p:blipFill rotWithShape="1">
          <a:blip r:embed="rId3">
            <a:alphaModFix/>
          </a:blip>
          <a:srcRect b="7841" l="0" r="0" t="7841"/>
          <a:stretch/>
        </p:blipFill>
        <p:spPr>
          <a:xfrm>
            <a:off x="0" y="-2"/>
            <a:ext cx="12207240" cy="68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Конкурируем функционалом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1671128" y="2116158"/>
            <a:ext cx="862939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E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9"/>
          <p:cNvSpPr/>
          <p:nvPr/>
        </p:nvSpPr>
        <p:spPr>
          <a:xfrm rot="10800000">
            <a:off x="11727136" y="0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9"/>
          <p:cNvSpPr/>
          <p:nvPr/>
        </p:nvSpPr>
        <p:spPr>
          <a:xfrm flipH="1" rot="5400000">
            <a:off x="2084048" y="4293848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29"/>
          <p:cNvCxnSpPr/>
          <p:nvPr/>
        </p:nvCxnSpPr>
        <p:spPr>
          <a:xfrm>
            <a:off x="1352550" y="2151572"/>
            <a:ext cx="0" cy="2109877"/>
          </a:xfrm>
          <a:prstGeom prst="straightConnector1">
            <a:avLst/>
          </a:prstGeom>
          <a:noFill/>
          <a:ln cap="flat" cmpd="sng" w="19050">
            <a:solidFill>
              <a:srgbClr val="FFE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Создаем лучший сайт по функционалу</a:t>
            </a:r>
            <a:endParaRPr/>
          </a:p>
        </p:txBody>
      </p:sp>
      <p:sp>
        <p:nvSpPr>
          <p:cNvPr id="294" name="Google Shape;294;p30"/>
          <p:cNvSpPr txBox="1"/>
          <p:nvPr/>
        </p:nvSpPr>
        <p:spPr>
          <a:xfrm>
            <a:off x="834562" y="1237786"/>
            <a:ext cx="92461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Улучшаем и мобильный, и десктопный сайт.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– многообразие страниц и подразделов, а также приложение.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Делаем максимум страниц, разделов и функционалов.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3269" y="2185501"/>
            <a:ext cx="6501512" cy="467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Создаем лучший сайт по функционалу</a:t>
            </a:r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657921" y="1137424"/>
            <a:ext cx="9422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Блоки разводящих страниц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 – перелинковка Все на все</a:t>
            </a:r>
            <a:endParaRPr/>
          </a:p>
        </p:txBody>
      </p:sp>
      <p:pic>
        <p:nvPicPr>
          <p:cNvPr id="303" name="Google Shape;3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562" y="1729635"/>
            <a:ext cx="9422781" cy="4180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633414" y="555307"/>
            <a:ext cx="334691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200"/>
              <a:buFont typeface="Montserrat Medium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658814" y="1412875"/>
            <a:ext cx="10950984" cy="2857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rPr>
              <a:t>1. Исследование выдачи и баги алгоритмов 2023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rPr>
              <a:t>2. Какие сайты выходят ли ТОПы - лидеры и спамеры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rPr>
              <a:t>3. Нужны ли ссылки?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rPr>
              <a:t>4. Конкурируем объемами (Как охватить всю нишу)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rPr>
              <a:t>5. Конкурируем функционалом (делаем лучший продукт)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3A4F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2F3A4F"/>
                </a:solidFill>
                <a:latin typeface="Arial"/>
                <a:ea typeface="Arial"/>
                <a:cs typeface="Arial"/>
                <a:sym typeface="Arial"/>
              </a:rPr>
              <a:t>6. Конкурируем количеством (создаем доп. сайты)</a:t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0" y="1412874"/>
            <a:ext cx="273269" cy="3118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Создаем лучший сайт по функционалу</a:t>
            </a:r>
            <a:endParaRPr/>
          </a:p>
        </p:txBody>
      </p:sp>
      <p:sp>
        <p:nvSpPr>
          <p:cNvPr id="310" name="Google Shape;310;p32"/>
          <p:cNvSpPr txBox="1"/>
          <p:nvPr/>
        </p:nvSpPr>
        <p:spPr>
          <a:xfrm>
            <a:off x="657921" y="1137424"/>
            <a:ext cx="9422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возможные виды калькуляторов</a:t>
            </a:r>
            <a:endParaRPr/>
          </a:p>
        </p:txBody>
      </p:sp>
      <p:pic>
        <p:nvPicPr>
          <p:cNvPr id="311" name="Google Shape;31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063" y="1853730"/>
            <a:ext cx="12127017" cy="395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3"/>
          <p:cNvPicPr preferRelativeResize="0"/>
          <p:nvPr/>
        </p:nvPicPr>
        <p:blipFill rotWithShape="1">
          <a:blip r:embed="rId3">
            <a:alphaModFix/>
          </a:blip>
          <a:srcRect b="7841" l="0" r="0" t="7841"/>
          <a:stretch/>
        </p:blipFill>
        <p:spPr>
          <a:xfrm>
            <a:off x="0" y="-2"/>
            <a:ext cx="12207240" cy="68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Ссылки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1671128" y="2116158"/>
            <a:ext cx="862939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E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3"/>
          <p:cNvSpPr/>
          <p:nvPr/>
        </p:nvSpPr>
        <p:spPr>
          <a:xfrm rot="10800000">
            <a:off x="11727136" y="0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"/>
          <p:cNvSpPr/>
          <p:nvPr/>
        </p:nvSpPr>
        <p:spPr>
          <a:xfrm flipH="1" rot="5400000">
            <a:off x="2084048" y="4293848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33"/>
          <p:cNvCxnSpPr/>
          <p:nvPr/>
        </p:nvCxnSpPr>
        <p:spPr>
          <a:xfrm>
            <a:off x="1352550" y="2151572"/>
            <a:ext cx="0" cy="2109877"/>
          </a:xfrm>
          <a:prstGeom prst="straightConnector1">
            <a:avLst/>
          </a:prstGeom>
          <a:noFill/>
          <a:ln cap="flat" cmpd="sng" w="19050">
            <a:solidFill>
              <a:srgbClr val="FFE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Сравнение с конкурентами</a:t>
            </a:r>
            <a:endParaRPr/>
          </a:p>
        </p:txBody>
      </p:sp>
      <p:sp>
        <p:nvSpPr>
          <p:cNvPr id="327" name="Google Shape;327;p34"/>
          <p:cNvSpPr txBox="1"/>
          <p:nvPr/>
        </p:nvSpPr>
        <p:spPr>
          <a:xfrm>
            <a:off x="541539" y="1000010"/>
            <a:ext cx="10030041" cy="1043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Проводим сравнение с конкурентами, делаем выводы вида: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сайт ведет  меньше ссылок, чем на сайты конкурентов, есть потенциал роста ссылочной массы. Необходимо активно наращивать ссылочную массу на сайт, что позволит улучшить его ранжирование в поиске.</a:t>
            </a:r>
            <a:endParaRPr/>
          </a:p>
        </p:txBody>
      </p:sp>
      <p:sp>
        <p:nvSpPr>
          <p:cNvPr id="328" name="Google Shape;328;p34"/>
          <p:cNvSpPr/>
          <p:nvPr/>
        </p:nvSpPr>
        <p:spPr>
          <a:xfrm>
            <a:off x="923771" y="6307084"/>
            <a:ext cx="1946423" cy="237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100"/>
              </a:buClr>
              <a:buSzPts val="1050"/>
              <a:buFont typeface="Arial"/>
              <a:buNone/>
            </a:pPr>
            <a:r>
              <a:rPr b="1" lang="ru-RU" sz="1050">
                <a:solidFill>
                  <a:srgbClr val="7F7100"/>
                </a:solidFill>
                <a:latin typeface="Arial"/>
                <a:ea typeface="Arial"/>
                <a:cs typeface="Arial"/>
                <a:sym typeface="Arial"/>
              </a:rPr>
              <a:t>Ссылочная стратегия</a:t>
            </a:r>
            <a:endParaRPr b="1" sz="1050">
              <a:solidFill>
                <a:srgbClr val="7F7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9" name="Google Shape;329;p34"/>
          <p:cNvGraphicFramePr/>
          <p:nvPr/>
        </p:nvGraphicFramePr>
        <p:xfrm>
          <a:off x="1091952" y="22190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{C0314A4F-14FF-4A0A-98C2-4854A02B273A}</a:tableStyleId>
              </a:tblPr>
              <a:tblGrid>
                <a:gridCol w="961675"/>
                <a:gridCol w="1436100"/>
                <a:gridCol w="1436100"/>
                <a:gridCol w="1436100"/>
                <a:gridCol w="1436100"/>
                <a:gridCol w="1436100"/>
              </a:tblGrid>
              <a:tr h="63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Сайт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Ahrefs Rank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Ссылающихся доменов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 ссылок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 ключевых слов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Общий трафик (Ahrefs)</a:t>
                      </a:r>
                      <a:endParaRPr b="0" i="0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23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61999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5521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1586074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43255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154987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90964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1964626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54416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358207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9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20651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3941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587101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93463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871173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33916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5542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497635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99828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801673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24117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12522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7164872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85861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627158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2308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42791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12535167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1121856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7428008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12018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13971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10719281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154934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2053215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8346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17634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7709366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142880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2492726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2618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38520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48457816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210500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10383015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Находим и ставим ссылки всех типов</a:t>
            </a:r>
            <a:endParaRPr/>
          </a:p>
        </p:txBody>
      </p:sp>
      <p:sp>
        <p:nvSpPr>
          <p:cNvPr id="335" name="Google Shape;335;p35"/>
          <p:cNvSpPr txBox="1"/>
          <p:nvPr/>
        </p:nvSpPr>
        <p:spPr>
          <a:xfrm>
            <a:off x="541539" y="1000010"/>
            <a:ext cx="10030041" cy="357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Реализуем полноценные ссылочные стратегии – ставим ссылки всех возможных типов.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Форумные ссылки –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разбавки ссылочной массы и создания естественного фона.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Статейные ссылки -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Драйвер роста позиций сайта по запросам.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Ссылки с анкорами помогут продвинуть наиболее конкурентные запросы.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Конкуренты используют такие ссылки, это будет существенным преимуществом в продвижении.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Статьи и новости размещаются по договоренности на крупных сайтах финансовой тематики/новостей.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192228"/>
              </a:buClr>
              <a:buSzPts val="1400"/>
              <a:buFont typeface="Arial"/>
              <a:buChar char="•"/>
            </a:pPr>
            <a:r>
              <a:rPr b="1" lang="ru-RU" sz="1400">
                <a:solidFill>
                  <a:srgbClr val="192228"/>
                </a:solidFill>
                <a:latin typeface="Arial"/>
                <a:ea typeface="Arial"/>
                <a:cs typeface="Arial"/>
                <a:sym typeface="Arial"/>
              </a:rPr>
              <a:t>Ссылки с PBN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Опционально создавать сайты для сбора доп.трафика/получения новых ссылок.</a:t>
            </a:r>
            <a:endParaRPr/>
          </a:p>
          <a:p>
            <a:pPr indent="-285750" lvl="0" marL="285750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Запуск их создания  нужно делать после исчерпания других ресурсов по размещению ссылок.</a:t>
            </a:r>
            <a:endParaRPr/>
          </a:p>
          <a:p>
            <a:pPr indent="-196850" lvl="0" marL="28575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5"/>
          <p:cNvSpPr/>
          <p:nvPr/>
        </p:nvSpPr>
        <p:spPr>
          <a:xfrm>
            <a:off x="923771" y="6307084"/>
            <a:ext cx="1946423" cy="237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100"/>
              </a:buClr>
              <a:buSzPts val="1050"/>
              <a:buFont typeface="Arial"/>
              <a:buNone/>
            </a:pPr>
            <a:r>
              <a:rPr b="1" lang="ru-RU" sz="1050">
                <a:solidFill>
                  <a:srgbClr val="7F7100"/>
                </a:solidFill>
                <a:latin typeface="Arial"/>
                <a:ea typeface="Arial"/>
                <a:cs typeface="Arial"/>
                <a:sym typeface="Arial"/>
              </a:rPr>
              <a:t>Ссылочная стратегия</a:t>
            </a:r>
            <a:endParaRPr b="1" sz="1050">
              <a:solidFill>
                <a:srgbClr val="7F71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6"/>
          <p:cNvPicPr preferRelativeResize="0"/>
          <p:nvPr/>
        </p:nvPicPr>
        <p:blipFill rotWithShape="1">
          <a:blip r:embed="rId3">
            <a:alphaModFix/>
          </a:blip>
          <a:srcRect b="7841" l="0" r="0" t="7841"/>
          <a:stretch/>
        </p:blipFill>
        <p:spPr>
          <a:xfrm>
            <a:off x="0" y="-2"/>
            <a:ext cx="12207240" cy="68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Сателлиты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6"/>
          <p:cNvSpPr txBox="1"/>
          <p:nvPr/>
        </p:nvSpPr>
        <p:spPr>
          <a:xfrm>
            <a:off x="1671128" y="2116158"/>
            <a:ext cx="862939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E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6"/>
          <p:cNvSpPr/>
          <p:nvPr/>
        </p:nvSpPr>
        <p:spPr>
          <a:xfrm rot="10800000">
            <a:off x="11727136" y="0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6"/>
          <p:cNvSpPr/>
          <p:nvPr/>
        </p:nvSpPr>
        <p:spPr>
          <a:xfrm flipH="1" rot="5400000">
            <a:off x="2084048" y="4293848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36"/>
          <p:cNvCxnSpPr/>
          <p:nvPr/>
        </p:nvCxnSpPr>
        <p:spPr>
          <a:xfrm>
            <a:off x="1352550" y="2151572"/>
            <a:ext cx="0" cy="2109877"/>
          </a:xfrm>
          <a:prstGeom prst="straightConnector1">
            <a:avLst/>
          </a:prstGeom>
          <a:noFill/>
          <a:ln cap="flat" cmpd="sng" w="19050">
            <a:solidFill>
              <a:srgbClr val="FFE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</a:rPr>
              <a:t>Сателлиты</a:t>
            </a:r>
            <a:endParaRPr b="1"/>
          </a:p>
        </p:txBody>
      </p:sp>
      <p:pic>
        <p:nvPicPr>
          <p:cNvPr id="353" name="Google Shape;3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8567" y="2315451"/>
            <a:ext cx="6516612" cy="404166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7"/>
          <p:cNvSpPr txBox="1"/>
          <p:nvPr/>
        </p:nvSpPr>
        <p:spPr>
          <a:xfrm>
            <a:off x="769434" y="1115122"/>
            <a:ext cx="103148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Создаем дополнительные сайты для прокачки ссылочного веса.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Дополнительно можем получить трафик по околотематическим запросам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Варианты стратегий – дешевые с редиректом на основной сайт и дорогие с созданием дополнительных сайтов под трафик.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>
            <p:ph type="title"/>
          </p:nvPr>
        </p:nvSpPr>
        <p:spPr>
          <a:xfrm>
            <a:off x="633413" y="555307"/>
            <a:ext cx="108997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3200"/>
              <a:buFont typeface="Montserrat Medium"/>
              <a:buNone/>
            </a:pPr>
            <a:r>
              <a:t/>
            </a:r>
            <a:endParaRPr/>
          </a:p>
        </p:txBody>
      </p:sp>
      <p:sp>
        <p:nvSpPr>
          <p:cNvPr id="360" name="Google Shape;360;p38"/>
          <p:cNvSpPr/>
          <p:nvPr/>
        </p:nvSpPr>
        <p:spPr>
          <a:xfrm>
            <a:off x="0" y="4331367"/>
            <a:ext cx="12192000" cy="25266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1630325" y="1328154"/>
            <a:ext cx="13078911" cy="345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A4F"/>
              </a:buClr>
              <a:buSzPts val="2000"/>
              <a:buFont typeface="Arial"/>
              <a:buNone/>
            </a:pPr>
            <a:r>
              <a:t/>
            </a:r>
            <a:endParaRPr sz="2000" cap="none">
              <a:solidFill>
                <a:srgbClr val="2F3A4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2" name="Google Shape;362;p38"/>
          <p:cNvSpPr txBox="1"/>
          <p:nvPr/>
        </p:nvSpPr>
        <p:spPr>
          <a:xfrm>
            <a:off x="658814" y="5201477"/>
            <a:ext cx="1051611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ru-RU" sz="3200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pavel.gorbunov@ingate.ru</a:t>
            </a:r>
            <a:endParaRPr sz="3200" cap="none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3" name="Google Shape;363;p38"/>
          <p:cNvSpPr/>
          <p:nvPr/>
        </p:nvSpPr>
        <p:spPr>
          <a:xfrm>
            <a:off x="0" y="2180007"/>
            <a:ext cx="273269" cy="329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0" y="3084782"/>
            <a:ext cx="273269" cy="495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00" y="195536"/>
            <a:ext cx="12192000" cy="677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7841" l="0" r="0" t="7841"/>
          <a:stretch/>
        </p:blipFill>
        <p:spPr>
          <a:xfrm>
            <a:off x="0" y="-2"/>
            <a:ext cx="12207240" cy="68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Анализ выдачи 2023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671128" y="2116158"/>
            <a:ext cx="862939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E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 rot="10800000">
            <a:off x="11727136" y="0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 flipH="1" rot="5400000">
            <a:off x="2084048" y="4293848"/>
            <a:ext cx="480104" cy="4648200"/>
          </a:xfrm>
          <a:prstGeom prst="triangle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6"/>
          <p:cNvCxnSpPr/>
          <p:nvPr/>
        </p:nvCxnSpPr>
        <p:spPr>
          <a:xfrm>
            <a:off x="1352550" y="2151572"/>
            <a:ext cx="0" cy="2109877"/>
          </a:xfrm>
          <a:prstGeom prst="straightConnector1">
            <a:avLst/>
          </a:prstGeom>
          <a:noFill/>
          <a:ln cap="flat" cmpd="sng" w="19050">
            <a:solidFill>
              <a:srgbClr val="FFE3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Исследование выдачи 2023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1193180" y="1248936"/>
            <a:ext cx="931126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Типы сайтов: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Гиганты-безусловные лидеры ниши (banki.ru, sravni.ru, ivi.ru, bestchange.ru, hoff.ru)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Статейные и новостные сайты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Средние сайты по тематике (каталоги, порталы)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Средние рейтинги, агрегаторы сайтов в тематике (тоже выходят в ТОП)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Сила бренда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4076" y="2070939"/>
            <a:ext cx="5025531" cy="459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923772" y="1115122"/>
            <a:ext cx="92461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Общая частотность по брендовым запросам имеет вес – ТОПовые банки имеют преференции в выдаче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Сила бренда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 txBox="1"/>
          <p:nvPr/>
        </p:nvSpPr>
        <p:spPr>
          <a:xfrm>
            <a:off x="923772" y="1115122"/>
            <a:ext cx="924614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Лидируют ТОПовые банки, агрегаторы, каталоги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регионах есть простор для региональных сайтов   (банки Саратов, Екатеринбург, Йошкар-Ола)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Нетоповый сайт может выйти в ТОП за счет супер-оптимизации и структуры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Кто выходит в ТОП?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 txBox="1"/>
          <p:nvPr/>
        </p:nvSpPr>
        <p:spPr>
          <a:xfrm>
            <a:off x="923772" y="1115122"/>
            <a:ext cx="92461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кредитным запросам выходят чаще бренды (в финансах  - банки, чем МФО, за счет известности бренда и коммерческих факторов)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Среднему сайту сложно обогнать другие средние сайты с возрастом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Есть потенциал для сайтов-списков вида  (пример - top10cards.ru, moskva.1000bankov.ru, Unicom24.ru)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8663" y="2741403"/>
            <a:ext cx="6561172" cy="411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/>
          <p:nvPr/>
        </p:nvSpPr>
        <p:spPr>
          <a:xfrm>
            <a:off x="923772" y="634999"/>
            <a:ext cx="10515600" cy="365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Жесткая консервация топа – только в нишах с малым числом игроков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391" y="1887809"/>
            <a:ext cx="4707255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/>
        </p:nvSpPr>
        <p:spPr>
          <a:xfrm>
            <a:off x="1661531" y="1226634"/>
            <a:ext cx="7549375" cy="671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Эта тенденция особенно видна по среднечастотным транзакционным запросам вида «купить шкаф купе» и особенно видна в Google: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Другая 3">
      <a:dk1>
        <a:srgbClr val="2F3A4F"/>
      </a:dk1>
      <a:lt1>
        <a:srgbClr val="FFFFFF"/>
      </a:lt1>
      <a:dk2>
        <a:srgbClr val="2F3A4F"/>
      </a:dk2>
      <a:lt2>
        <a:srgbClr val="EAEAEA"/>
      </a:lt2>
      <a:accent1>
        <a:srgbClr val="FFE300"/>
      </a:accent1>
      <a:accent2>
        <a:srgbClr val="2F3A4F"/>
      </a:accent2>
      <a:accent3>
        <a:srgbClr val="666D7C"/>
      </a:accent3>
      <a:accent4>
        <a:srgbClr val="8A909A"/>
      </a:accent4>
      <a:accent5>
        <a:srgbClr val="313896"/>
      </a:accent5>
      <a:accent6>
        <a:srgbClr val="745C98"/>
      </a:accent6>
      <a:hlink>
        <a:srgbClr val="757575"/>
      </a:hlink>
      <a:folHlink>
        <a:srgbClr val="FFF2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2022-09-06T09:15:02Z</dcterms:created>
  <dc:creator>Александр Быков</dc:creator>
</cp:coreProperties>
</file>