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Roboto"/>
      <p:regular r:id="rId38"/>
      <p:bold r:id="rId39"/>
      <p:italic r:id="rId40"/>
      <p:boldItalic r:id="rId41"/>
    </p:embeddedFont>
    <p:embeddedFont>
      <p:font typeface="Proxima Nova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5.xml"/><Relationship Id="rId42" Type="http://schemas.openxmlformats.org/officeDocument/2006/relationships/font" Target="fonts/ProximaNova-regular.fntdata"/><Relationship Id="rId41" Type="http://schemas.openxmlformats.org/officeDocument/2006/relationships/font" Target="fonts/Roboto-boldItalic.fntdata"/><Relationship Id="rId22" Type="http://schemas.openxmlformats.org/officeDocument/2006/relationships/slide" Target="slides/slide17.xml"/><Relationship Id="rId44" Type="http://schemas.openxmlformats.org/officeDocument/2006/relationships/font" Target="fonts/ProximaNova-italic.fntdata"/><Relationship Id="rId21" Type="http://schemas.openxmlformats.org/officeDocument/2006/relationships/slide" Target="slides/slide16.xml"/><Relationship Id="rId43" Type="http://schemas.openxmlformats.org/officeDocument/2006/relationships/font" Target="fonts/ProximaNova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ProximaNov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bold.fntdata"/><Relationship Id="rId16" Type="http://schemas.openxmlformats.org/officeDocument/2006/relationships/slide" Target="slides/slide11.xml"/><Relationship Id="rId38" Type="http://schemas.openxmlformats.org/officeDocument/2006/relationships/font" Target="fonts/Robo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bca9053859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bca9053859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cbad124a1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cbad124a1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cbad124a15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cbad124a15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cbad124a15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cbad124a15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06325af30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06325af30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cbad124a15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cbad124a15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cbad124a15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cbad124a15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cbad124a15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cbad124a15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cbad124a15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cbad124a15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cbad124a15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cbad124a15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bca905385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bca905385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cbad124a15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cbad124a15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cbad124a15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cbad124a15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cbad124a15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cbad124a15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cbad124a15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cbad124a15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0833dcff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0833dcff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0833dcfff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0833dcfff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c42a75de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fc42a75de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cbad124a1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cbad124a1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51633842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551633842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cbad124a15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cbad124a15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487e43389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487e43389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cbad124a15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cbad124a15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c42a75de0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fc42a75de0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06325af3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06325af3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bad124a1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cbad124a1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cbad124a1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cbad124a1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bad124a15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cbad124a15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bad124a15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cbad124a15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cbad124a15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cbad124a15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cbad124a1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cbad124a1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етка 1">
  <p:cSld name="CUSTOM_3_1_1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8739743" y="4688859"/>
            <a:ext cx="258577" cy="265368"/>
            <a:chOff x="238125" y="2432825"/>
            <a:chExt cx="779550" cy="781875"/>
          </a:xfrm>
        </p:grpSpPr>
        <p:sp>
          <p:nvSpPr>
            <p:cNvPr id="52" name="Google Shape;52;p13"/>
            <p:cNvSpPr/>
            <p:nvPr/>
          </p:nvSpPr>
          <p:spPr>
            <a:xfrm>
              <a:off x="238125" y="2842375"/>
              <a:ext cx="372325" cy="372325"/>
            </a:xfrm>
            <a:custGeom>
              <a:rect b="b" l="l" r="r" t="t"/>
              <a:pathLst>
                <a:path extrusionOk="0" h="14893" w="14893">
                  <a:moveTo>
                    <a:pt x="8005" y="0"/>
                  </a:moveTo>
                  <a:cubicBezTo>
                    <a:pt x="7819" y="0"/>
                    <a:pt x="7632" y="0"/>
                    <a:pt x="7446" y="0"/>
                  </a:cubicBezTo>
                  <a:cubicBezTo>
                    <a:pt x="3351" y="0"/>
                    <a:pt x="0" y="3258"/>
                    <a:pt x="0" y="7446"/>
                  </a:cubicBezTo>
                  <a:cubicBezTo>
                    <a:pt x="0" y="11542"/>
                    <a:pt x="3351" y="14892"/>
                    <a:pt x="7446" y="14892"/>
                  </a:cubicBezTo>
                  <a:cubicBezTo>
                    <a:pt x="11542" y="14892"/>
                    <a:pt x="14893" y="11542"/>
                    <a:pt x="14893" y="7446"/>
                  </a:cubicBezTo>
                  <a:cubicBezTo>
                    <a:pt x="14893" y="7074"/>
                    <a:pt x="14799" y="6795"/>
                    <a:pt x="14799" y="6515"/>
                  </a:cubicBezTo>
                  <a:cubicBezTo>
                    <a:pt x="11262" y="6236"/>
                    <a:pt x="8470" y="3444"/>
                    <a:pt x="8005" y="0"/>
                  </a:cubicBezTo>
                  <a:close/>
                </a:path>
              </a:pathLst>
            </a:custGeom>
            <a:solidFill>
              <a:srgbClr val="F3F4F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238125" y="2432825"/>
              <a:ext cx="372325" cy="372325"/>
            </a:xfrm>
            <a:custGeom>
              <a:rect b="b" l="l" r="r" t="t"/>
              <a:pathLst>
                <a:path extrusionOk="0" h="14893" w="14893">
                  <a:moveTo>
                    <a:pt x="14893" y="7447"/>
                  </a:moveTo>
                  <a:cubicBezTo>
                    <a:pt x="14893" y="3351"/>
                    <a:pt x="11542" y="0"/>
                    <a:pt x="7446" y="0"/>
                  </a:cubicBezTo>
                  <a:cubicBezTo>
                    <a:pt x="3351" y="0"/>
                    <a:pt x="0" y="3351"/>
                    <a:pt x="0" y="7447"/>
                  </a:cubicBezTo>
                  <a:cubicBezTo>
                    <a:pt x="0" y="11542"/>
                    <a:pt x="3351" y="14893"/>
                    <a:pt x="7446" y="14893"/>
                  </a:cubicBezTo>
                  <a:cubicBezTo>
                    <a:pt x="7632" y="14893"/>
                    <a:pt x="7819" y="14893"/>
                    <a:pt x="8005" y="14893"/>
                  </a:cubicBezTo>
                  <a:cubicBezTo>
                    <a:pt x="8284" y="11170"/>
                    <a:pt x="11169" y="8284"/>
                    <a:pt x="14799" y="8005"/>
                  </a:cubicBezTo>
                  <a:cubicBezTo>
                    <a:pt x="14799" y="7819"/>
                    <a:pt x="14893" y="7633"/>
                    <a:pt x="14893" y="7447"/>
                  </a:cubicBezTo>
                  <a:close/>
                </a:path>
              </a:pathLst>
            </a:custGeom>
            <a:solidFill>
              <a:srgbClr val="F3F4F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645325" y="2432825"/>
              <a:ext cx="372350" cy="372325"/>
            </a:xfrm>
            <a:custGeom>
              <a:rect b="b" l="l" r="r" t="t"/>
              <a:pathLst>
                <a:path extrusionOk="0" h="14893" w="14894">
                  <a:moveTo>
                    <a:pt x="6516" y="14800"/>
                  </a:moveTo>
                  <a:cubicBezTo>
                    <a:pt x="6795" y="14893"/>
                    <a:pt x="7075" y="14893"/>
                    <a:pt x="7447" y="14893"/>
                  </a:cubicBezTo>
                  <a:cubicBezTo>
                    <a:pt x="11542" y="14893"/>
                    <a:pt x="14893" y="11542"/>
                    <a:pt x="14893" y="7447"/>
                  </a:cubicBezTo>
                  <a:cubicBezTo>
                    <a:pt x="14893" y="3351"/>
                    <a:pt x="11542" y="0"/>
                    <a:pt x="7447" y="0"/>
                  </a:cubicBezTo>
                  <a:cubicBezTo>
                    <a:pt x="3351" y="0"/>
                    <a:pt x="1" y="3351"/>
                    <a:pt x="1" y="7447"/>
                  </a:cubicBezTo>
                  <a:cubicBezTo>
                    <a:pt x="1" y="7633"/>
                    <a:pt x="1" y="7819"/>
                    <a:pt x="1" y="8005"/>
                  </a:cubicBezTo>
                  <a:cubicBezTo>
                    <a:pt x="3538" y="8470"/>
                    <a:pt x="6237" y="11263"/>
                    <a:pt x="6516" y="14800"/>
                  </a:cubicBezTo>
                  <a:close/>
                </a:path>
              </a:pathLst>
            </a:custGeom>
            <a:solidFill>
              <a:srgbClr val="F3F4F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645325" y="2842375"/>
              <a:ext cx="372350" cy="372325"/>
            </a:xfrm>
            <a:custGeom>
              <a:rect b="b" l="l" r="r" t="t"/>
              <a:pathLst>
                <a:path extrusionOk="0" h="14893" w="14894">
                  <a:moveTo>
                    <a:pt x="94" y="6422"/>
                  </a:moveTo>
                  <a:cubicBezTo>
                    <a:pt x="1" y="6795"/>
                    <a:pt x="1" y="7074"/>
                    <a:pt x="1" y="7446"/>
                  </a:cubicBezTo>
                  <a:cubicBezTo>
                    <a:pt x="1" y="11542"/>
                    <a:pt x="3351" y="14892"/>
                    <a:pt x="7447" y="14892"/>
                  </a:cubicBezTo>
                  <a:cubicBezTo>
                    <a:pt x="11542" y="14892"/>
                    <a:pt x="14893" y="11542"/>
                    <a:pt x="14893" y="7446"/>
                  </a:cubicBezTo>
                  <a:cubicBezTo>
                    <a:pt x="14893" y="3258"/>
                    <a:pt x="11542" y="0"/>
                    <a:pt x="7447" y="0"/>
                  </a:cubicBezTo>
                  <a:cubicBezTo>
                    <a:pt x="7075" y="0"/>
                    <a:pt x="6795" y="0"/>
                    <a:pt x="6423" y="0"/>
                  </a:cubicBezTo>
                  <a:cubicBezTo>
                    <a:pt x="6051" y="3351"/>
                    <a:pt x="3351" y="6050"/>
                    <a:pt x="94" y="6422"/>
                  </a:cubicBezTo>
                  <a:close/>
                </a:path>
              </a:pathLst>
            </a:custGeom>
            <a:solidFill>
              <a:srgbClr val="F3F4F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54">
          <p15:clr>
            <a:srgbClr val="0000FF"/>
          </p15:clr>
        </p15:guide>
        <p15:guide id="2" orient="horz" pos="231">
          <p15:clr>
            <a:srgbClr val="FA7B17"/>
          </p15:clr>
        </p15:guide>
        <p15:guide id="3" orient="horz" pos="308">
          <p15:clr>
            <a:srgbClr val="FA7B17"/>
          </p15:clr>
        </p15:guide>
        <p15:guide id="4" orient="horz" pos="386">
          <p15:clr>
            <a:srgbClr val="FA7B17"/>
          </p15:clr>
        </p15:guide>
        <p15:guide id="5" orient="horz" pos="463">
          <p15:clr>
            <a:srgbClr val="FA7B17"/>
          </p15:clr>
        </p15:guide>
        <p15:guide id="6" orient="horz" pos="540">
          <p15:clr>
            <a:srgbClr val="FA7B17"/>
          </p15:clr>
        </p15:guide>
        <p15:guide id="7" orient="horz" pos="621">
          <p15:clr>
            <a:srgbClr val="FA7B17"/>
          </p15:clr>
        </p15:guide>
        <p15:guide id="8" orient="horz" pos="698">
          <p15:clr>
            <a:srgbClr val="FA7B17"/>
          </p15:clr>
        </p15:guide>
        <p15:guide id="9" orient="horz" pos="776">
          <p15:clr>
            <a:srgbClr val="FA7B17"/>
          </p15:clr>
        </p15:guide>
        <p15:guide id="10" orient="horz" pos="853">
          <p15:clr>
            <a:srgbClr val="FA7B17"/>
          </p15:clr>
        </p15:guide>
        <p15:guide id="11" orient="horz" pos="930">
          <p15:clr>
            <a:srgbClr val="FA7B17"/>
          </p15:clr>
        </p15:guide>
        <p15:guide id="12" orient="horz" pos="1007">
          <p15:clr>
            <a:srgbClr val="FA7B17"/>
          </p15:clr>
        </p15:guide>
        <p15:guide id="13" orient="horz" pos="1087">
          <p15:clr>
            <a:srgbClr val="FA7B17"/>
          </p15:clr>
        </p15:guide>
        <p15:guide id="14" orient="horz" pos="1164">
          <p15:clr>
            <a:srgbClr val="FA7B17"/>
          </p15:clr>
        </p15:guide>
        <p15:guide id="15" orient="horz" pos="1245">
          <p15:clr>
            <a:srgbClr val="FA7B17"/>
          </p15:clr>
        </p15:guide>
        <p15:guide id="16" orient="horz" pos="1322">
          <p15:clr>
            <a:srgbClr val="FA7B17"/>
          </p15:clr>
        </p15:guide>
        <p15:guide id="17" orient="horz" pos="1399">
          <p15:clr>
            <a:srgbClr val="FA7B17"/>
          </p15:clr>
        </p15:guide>
        <p15:guide id="18" orient="horz" pos="1481">
          <p15:clr>
            <a:srgbClr val="FA7B17"/>
          </p15:clr>
        </p15:guide>
        <p15:guide id="19" orient="horz" pos="1558">
          <p15:clr>
            <a:srgbClr val="FA7B17"/>
          </p15:clr>
        </p15:guide>
        <p15:guide id="20" orient="horz" pos="1635">
          <p15:clr>
            <a:srgbClr val="FA7B17"/>
          </p15:clr>
        </p15:guide>
        <p15:guide id="21" orient="horz" pos="1712">
          <p15:clr>
            <a:srgbClr val="FA7B17"/>
          </p15:clr>
        </p15:guide>
        <p15:guide id="22" orient="horz" pos="1789">
          <p15:clr>
            <a:srgbClr val="FA7B17"/>
          </p15:clr>
        </p15:guide>
        <p15:guide id="23" orient="horz" pos="1866">
          <p15:clr>
            <a:srgbClr val="FA7B17"/>
          </p15:clr>
        </p15:guide>
        <p15:guide id="24" orient="horz" pos="1946">
          <p15:clr>
            <a:srgbClr val="FA7B17"/>
          </p15:clr>
        </p15:guide>
        <p15:guide id="25" orient="horz" pos="2023">
          <p15:clr>
            <a:srgbClr val="FA7B17"/>
          </p15:clr>
        </p15:guide>
        <p15:guide id="26" orient="horz" pos="2100">
          <p15:clr>
            <a:srgbClr val="FA7B17"/>
          </p15:clr>
        </p15:guide>
        <p15:guide id="27" orient="horz" pos="2177">
          <p15:clr>
            <a:srgbClr val="FA7B17"/>
          </p15:clr>
        </p15:guide>
        <p15:guide id="28" orient="horz" pos="2256">
          <p15:clr>
            <a:srgbClr val="FA7B17"/>
          </p15:clr>
        </p15:guide>
        <p15:guide id="29" orient="horz" pos="2336">
          <p15:clr>
            <a:srgbClr val="FA7B17"/>
          </p15:clr>
        </p15:guide>
        <p15:guide id="30" orient="horz" pos="2413">
          <p15:clr>
            <a:srgbClr val="FA7B17"/>
          </p15:clr>
        </p15:guide>
        <p15:guide id="31" orient="horz" pos="2490">
          <p15:clr>
            <a:srgbClr val="FA7B17"/>
          </p15:clr>
        </p15:guide>
        <p15:guide id="32" orient="horz" pos="2569">
          <p15:clr>
            <a:srgbClr val="FA7B17"/>
          </p15:clr>
        </p15:guide>
        <p15:guide id="33" orient="horz" pos="2646">
          <p15:clr>
            <a:srgbClr val="FA7B17"/>
          </p15:clr>
        </p15:guide>
        <p15:guide id="34" orient="horz" pos="2726">
          <p15:clr>
            <a:srgbClr val="FA7B17"/>
          </p15:clr>
        </p15:guide>
        <p15:guide id="35" orient="horz" pos="2803">
          <p15:clr>
            <a:srgbClr val="FA7B17"/>
          </p15:clr>
        </p15:guide>
        <p15:guide id="36" orient="horz" pos="2880">
          <p15:clr>
            <a:srgbClr val="FA7B17"/>
          </p15:clr>
        </p15:guide>
        <p15:guide id="37" orient="horz" pos="2959">
          <p15:clr>
            <a:srgbClr val="FA7B17"/>
          </p15:clr>
        </p15:guide>
        <p15:guide id="38" orient="horz" pos="3036">
          <p15:clr>
            <a:srgbClr val="0000FF"/>
          </p15:clr>
        </p15:guide>
        <p15:guide id="39" pos="174">
          <p15:clr>
            <a:srgbClr val="0000FF"/>
          </p15:clr>
        </p15:guide>
        <p15:guide id="40" pos="624">
          <p15:clr>
            <a:srgbClr val="0000FF"/>
          </p15:clr>
        </p15:guide>
        <p15:guide id="41" pos="1074">
          <p15:clr>
            <a:srgbClr val="0000FF"/>
          </p15:clr>
        </p15:guide>
        <p15:guide id="42" pos="1530">
          <p15:clr>
            <a:srgbClr val="0000FF"/>
          </p15:clr>
        </p15:guide>
        <p15:guide id="43" pos="1974">
          <p15:clr>
            <a:srgbClr val="0000FF"/>
          </p15:clr>
        </p15:guide>
        <p15:guide id="44" pos="2425">
          <p15:clr>
            <a:srgbClr val="0000FF"/>
          </p15:clr>
        </p15:guide>
        <p15:guide id="45" pos="2880">
          <p15:clr>
            <a:srgbClr val="0000FF"/>
          </p15:clr>
        </p15:guide>
        <p15:guide id="46" pos="3325">
          <p15:clr>
            <a:srgbClr val="0000FF"/>
          </p15:clr>
        </p15:guide>
        <p15:guide id="47" pos="3775">
          <p15:clr>
            <a:srgbClr val="0000FF"/>
          </p15:clr>
        </p15:guide>
        <p15:guide id="48" pos="4225">
          <p15:clr>
            <a:srgbClr val="0000FF"/>
          </p15:clr>
        </p15:guide>
        <p15:guide id="49" pos="4675">
          <p15:clr>
            <a:srgbClr val="0000FF"/>
          </p15:clr>
        </p15:guide>
        <p15:guide id="50" pos="5125">
          <p15:clr>
            <a:srgbClr val="0000FF"/>
          </p15:clr>
        </p15:guide>
        <p15:guide id="51" pos="5586">
          <p15:clr>
            <a:srgbClr val="0000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35.png"/><Relationship Id="rId5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2913525" y="3065425"/>
            <a:ext cx="6230400" cy="12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Персонализация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результатов поиска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2913525" y="4410925"/>
            <a:ext cx="6230400" cy="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5536B"/>
                </a:solidFill>
                <a:latin typeface="Roboto"/>
                <a:ea typeface="Roboto"/>
                <a:cs typeface="Roboto"/>
                <a:sym typeface="Roboto"/>
              </a:rPr>
              <a:t>Илья Горбачев, Rocket Agency</a:t>
            </a:r>
            <a:endParaRPr sz="1800">
              <a:solidFill>
                <a:srgbClr val="4553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0050" y="665150"/>
            <a:ext cx="1679625" cy="1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25" y="0"/>
            <a:ext cx="4906949" cy="376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850" y="2956725"/>
            <a:ext cx="1998925" cy="13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/>
          <p:nvPr/>
        </p:nvSpPr>
        <p:spPr>
          <a:xfrm>
            <a:off x="0" y="0"/>
            <a:ext cx="9144000" cy="2874300"/>
          </a:xfrm>
          <a:prstGeom prst="rect">
            <a:avLst/>
          </a:prstGeom>
          <a:solidFill>
            <a:srgbClr val="1175E6"/>
          </a:solidFill>
          <a:ln cap="flat" cmpd="sng" w="9525">
            <a:solidFill>
              <a:srgbClr val="1175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3"/>
          <p:cNvSpPr txBox="1"/>
          <p:nvPr>
            <p:ph idx="1" type="subTitle"/>
          </p:nvPr>
        </p:nvSpPr>
        <p:spPr>
          <a:xfrm>
            <a:off x="458600" y="1445575"/>
            <a:ext cx="3995700" cy="14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 основе IP-адреса и истории поисковые системы определяют местоположение пользователя.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3"/>
          <p:cNvSpPr txBox="1"/>
          <p:nvPr>
            <p:ph type="ctrTitle"/>
          </p:nvPr>
        </p:nvSpPr>
        <p:spPr>
          <a:xfrm>
            <a:off x="458600" y="439175"/>
            <a:ext cx="84555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География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3"/>
          <p:cNvSpPr txBox="1"/>
          <p:nvPr>
            <p:ph idx="1" type="subTitle"/>
          </p:nvPr>
        </p:nvSpPr>
        <p:spPr>
          <a:xfrm>
            <a:off x="384750" y="3286375"/>
            <a:ext cx="3364200" cy="15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Использование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Показ локальных результатов поиска по геозависимым запросам: погода, доставка еды, покупка товаров и другие.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23"/>
          <p:cNvSpPr txBox="1"/>
          <p:nvPr>
            <p:ph idx="1" type="subTitle"/>
          </p:nvPr>
        </p:nvSpPr>
        <p:spPr>
          <a:xfrm>
            <a:off x="458600" y="2280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Параметр</a:t>
            </a:r>
            <a:endParaRPr sz="1200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839538"/>
            <a:ext cx="3771724" cy="2076667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850" y="2956725"/>
            <a:ext cx="1998925" cy="13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/>
          <p:nvPr/>
        </p:nvSpPr>
        <p:spPr>
          <a:xfrm>
            <a:off x="0" y="0"/>
            <a:ext cx="9144000" cy="2874300"/>
          </a:xfrm>
          <a:prstGeom prst="rect">
            <a:avLst/>
          </a:prstGeom>
          <a:solidFill>
            <a:srgbClr val="1175E6"/>
          </a:solidFill>
          <a:ln cap="flat" cmpd="sng" w="9525">
            <a:solidFill>
              <a:srgbClr val="1175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 txBox="1"/>
          <p:nvPr>
            <p:ph idx="1" type="subTitle"/>
          </p:nvPr>
        </p:nvSpPr>
        <p:spPr>
          <a:xfrm>
            <a:off x="458600" y="1445575"/>
            <a:ext cx="3995700" cy="14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Поисковые запросы, которые использовал пользователь ранее.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4"/>
          <p:cNvSpPr txBox="1"/>
          <p:nvPr>
            <p:ph type="ctrTitle"/>
          </p:nvPr>
        </p:nvSpPr>
        <p:spPr>
          <a:xfrm>
            <a:off x="458600" y="439175"/>
            <a:ext cx="84555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История запросов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24"/>
          <p:cNvSpPr txBox="1"/>
          <p:nvPr>
            <p:ph idx="1" type="subTitle"/>
          </p:nvPr>
        </p:nvSpPr>
        <p:spPr>
          <a:xfrm>
            <a:off x="384750" y="3286375"/>
            <a:ext cx="3364200" cy="15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Использование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Учитывание контекста при формировании подсказок и результатов поиска. Вывод предыдущих запросов в подсказках.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0" name="Google Shape;170;p24"/>
          <p:cNvSpPr txBox="1"/>
          <p:nvPr>
            <p:ph idx="1" type="subTitle"/>
          </p:nvPr>
        </p:nvSpPr>
        <p:spPr>
          <a:xfrm>
            <a:off x="458600" y="2280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Параметр</a:t>
            </a:r>
            <a:endParaRPr sz="1200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7987" y="1932113"/>
            <a:ext cx="3783025" cy="1891525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850" y="2956725"/>
            <a:ext cx="1998925" cy="13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/>
          <p:nvPr/>
        </p:nvSpPr>
        <p:spPr>
          <a:xfrm>
            <a:off x="0" y="0"/>
            <a:ext cx="9144000" cy="2874300"/>
          </a:xfrm>
          <a:prstGeom prst="rect">
            <a:avLst/>
          </a:prstGeom>
          <a:solidFill>
            <a:srgbClr val="1175E6"/>
          </a:solidFill>
          <a:ln cap="flat" cmpd="sng" w="9525">
            <a:solidFill>
              <a:srgbClr val="1175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 txBox="1"/>
          <p:nvPr>
            <p:ph idx="1" type="subTitle"/>
          </p:nvPr>
        </p:nvSpPr>
        <p:spPr>
          <a:xfrm>
            <a:off x="458600" y="1445575"/>
            <a:ext cx="3995700" cy="14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Сайты и страницы, на которые пользователь переходил ранее из поиска и задерживался.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5"/>
          <p:cNvSpPr txBox="1"/>
          <p:nvPr>
            <p:ph type="ctrTitle"/>
          </p:nvPr>
        </p:nvSpPr>
        <p:spPr>
          <a:xfrm>
            <a:off x="458600" y="439175"/>
            <a:ext cx="84555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История переходов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5"/>
          <p:cNvSpPr txBox="1"/>
          <p:nvPr>
            <p:ph idx="1" type="subTitle"/>
          </p:nvPr>
        </p:nvSpPr>
        <p:spPr>
          <a:xfrm>
            <a:off x="384750" y="3286375"/>
            <a:ext cx="3364200" cy="15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Использование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Часто показываются те сайты, на которые пользователь уже переходил ранее.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" name="Google Shape;183;p25"/>
          <p:cNvSpPr txBox="1"/>
          <p:nvPr>
            <p:ph idx="1" type="subTitle"/>
          </p:nvPr>
        </p:nvSpPr>
        <p:spPr>
          <a:xfrm>
            <a:off x="458600" y="2280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Параметр</a:t>
            </a:r>
            <a:endParaRPr sz="1200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4275" y="1304987"/>
            <a:ext cx="2970450" cy="3080124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850" y="2956725"/>
            <a:ext cx="1998925" cy="13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/>
          <p:nvPr/>
        </p:nvSpPr>
        <p:spPr>
          <a:xfrm>
            <a:off x="0" y="0"/>
            <a:ext cx="9144000" cy="2874300"/>
          </a:xfrm>
          <a:prstGeom prst="rect">
            <a:avLst/>
          </a:prstGeom>
          <a:solidFill>
            <a:srgbClr val="1175E6"/>
          </a:solidFill>
          <a:ln cap="flat" cmpd="sng" w="9525">
            <a:solidFill>
              <a:srgbClr val="1175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 txBox="1"/>
          <p:nvPr>
            <p:ph idx="1" type="subTitle"/>
          </p:nvPr>
        </p:nvSpPr>
        <p:spPr>
          <a:xfrm>
            <a:off x="458600" y="1445575"/>
            <a:ext cx="3995700" cy="142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Данные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Какие интересы. Знает ли английский язык.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26"/>
          <p:cNvSpPr txBox="1"/>
          <p:nvPr>
            <p:ph type="ctrTitle"/>
          </p:nvPr>
        </p:nvSpPr>
        <p:spPr>
          <a:xfrm>
            <a:off x="458600" y="439175"/>
            <a:ext cx="84555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Портрет пользователя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6"/>
          <p:cNvSpPr txBox="1"/>
          <p:nvPr>
            <p:ph idx="1" type="subTitle"/>
          </p:nvPr>
        </p:nvSpPr>
        <p:spPr>
          <a:xfrm>
            <a:off x="384750" y="3286375"/>
            <a:ext cx="4069500" cy="15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Использование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Больше результатов поиска близких по интересам.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Например, по запросу </a:t>
            </a: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"Северное сияние" будет показано природное явление, торговый центр в Москве или фильм 2001 года.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6"/>
          <p:cNvSpPr txBox="1"/>
          <p:nvPr>
            <p:ph idx="1" type="subTitle"/>
          </p:nvPr>
        </p:nvSpPr>
        <p:spPr>
          <a:xfrm>
            <a:off x="458600" y="2280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Параметр</a:t>
            </a:r>
            <a:endParaRPr sz="1200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275" y="1601000"/>
            <a:ext cx="3771725" cy="2479442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ctrTitle"/>
          </p:nvPr>
        </p:nvSpPr>
        <p:spPr>
          <a:xfrm>
            <a:off x="458600" y="1753900"/>
            <a:ext cx="4646400" cy="120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Патенты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7"/>
          <p:cNvSpPr txBox="1"/>
          <p:nvPr>
            <p:ph idx="1" type="subTitle"/>
          </p:nvPr>
        </p:nvSpPr>
        <p:spPr>
          <a:xfrm>
            <a:off x="458600" y="3113675"/>
            <a:ext cx="56502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5536B"/>
                </a:solidFill>
                <a:latin typeface="Roboto"/>
                <a:ea typeface="Roboto"/>
                <a:cs typeface="Roboto"/>
                <a:sym typeface="Roboto"/>
              </a:rPr>
              <a:t>Что же там на самом деле происходит</a:t>
            </a:r>
            <a:endParaRPr sz="1400">
              <a:solidFill>
                <a:srgbClr val="4553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425" y="0"/>
            <a:ext cx="4359574" cy="3345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850" y="2956725"/>
            <a:ext cx="1998925" cy="13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8"/>
          <p:cNvSpPr/>
          <p:nvPr/>
        </p:nvSpPr>
        <p:spPr>
          <a:xfrm>
            <a:off x="0" y="0"/>
            <a:ext cx="9144000" cy="2874300"/>
          </a:xfrm>
          <a:prstGeom prst="rect">
            <a:avLst/>
          </a:prstGeom>
          <a:solidFill>
            <a:srgbClr val="1175E6"/>
          </a:solidFill>
          <a:ln cap="flat" cmpd="sng" w="9525">
            <a:solidFill>
              <a:srgbClr val="1175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8"/>
          <p:cNvSpPr txBox="1"/>
          <p:nvPr>
            <p:ph idx="1" type="subTitle"/>
          </p:nvPr>
        </p:nvSpPr>
        <p:spPr>
          <a:xfrm>
            <a:off x="458600" y="1919575"/>
            <a:ext cx="4077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Критерии ранжирования делятся на «общие» и «персонализированные». Учитываются и те и другие.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8"/>
          <p:cNvSpPr txBox="1"/>
          <p:nvPr>
            <p:ph type="ctrTitle"/>
          </p:nvPr>
        </p:nvSpPr>
        <p:spPr>
          <a:xfrm>
            <a:off x="458600" y="439175"/>
            <a:ext cx="8455500" cy="11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Generating a user-specific ranking model on a user electronic device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8"/>
          <p:cNvSpPr txBox="1"/>
          <p:nvPr>
            <p:ph idx="1" type="subTitle"/>
          </p:nvPr>
        </p:nvSpPr>
        <p:spPr>
          <a:xfrm>
            <a:off x="384750" y="3286375"/>
            <a:ext cx="3946500" cy="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Данные анализируются как статистическими методами, так и методами машинного обучения.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8"/>
          <p:cNvSpPr txBox="1"/>
          <p:nvPr>
            <p:ph idx="1" type="subTitle"/>
          </p:nvPr>
        </p:nvSpPr>
        <p:spPr>
          <a:xfrm>
            <a:off x="458600" y="2280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Yandex Europe AG</a:t>
            </a:r>
            <a:endParaRPr sz="1200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384750" y="4587650"/>
            <a:ext cx="516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  <a:highlight>
                  <a:srgbClr val="FFFFFF"/>
                </a:highlight>
              </a:rPr>
              <a:t>Источник — </a:t>
            </a:r>
            <a:r>
              <a:rPr lang="ru" sz="1200">
                <a:solidFill>
                  <a:srgbClr val="999999"/>
                </a:solidFill>
              </a:rPr>
              <a:t>patents.google.com/patent/US20160299899A1/en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218" name="Google Shape;21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2525" y="2076151"/>
            <a:ext cx="3303276" cy="1664549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type="ctrTitle"/>
          </p:nvPr>
        </p:nvSpPr>
        <p:spPr>
          <a:xfrm>
            <a:off x="457350" y="524800"/>
            <a:ext cx="8229300" cy="95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Generating a user-specific ranking model on a user electronic device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457350" y="1563475"/>
            <a:ext cx="54984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Поведенческие характеристики: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нравится покупать товары в магазинах рядом;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кликает ли по рекламным баннерам.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пользователь за информационный сеанс использовал больше одного запроса, то последний запрос может быть </a:t>
            </a:r>
            <a:r>
              <a:rPr b="1" lang="ru"/>
              <a:t>дополнен другими ключевыми словами</a:t>
            </a:r>
            <a:r>
              <a:rPr lang="ru"/>
              <a:t>.</a:t>
            </a:r>
            <a:endParaRPr/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9"/>
          <p:cNvSpPr txBox="1"/>
          <p:nvPr>
            <p:ph idx="1" type="subTitle"/>
          </p:nvPr>
        </p:nvSpPr>
        <p:spPr>
          <a:xfrm>
            <a:off x="499625" y="1705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Yandex Europe AG</a:t>
            </a:r>
            <a:endParaRPr sz="12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850" y="2956725"/>
            <a:ext cx="1998925" cy="13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/>
          <p:nvPr/>
        </p:nvSpPr>
        <p:spPr>
          <a:xfrm>
            <a:off x="0" y="0"/>
            <a:ext cx="9144000" cy="2874300"/>
          </a:xfrm>
          <a:prstGeom prst="rect">
            <a:avLst/>
          </a:prstGeom>
          <a:solidFill>
            <a:srgbClr val="1175E6"/>
          </a:solidFill>
          <a:ln cap="flat" cmpd="sng" w="9525">
            <a:solidFill>
              <a:srgbClr val="1175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0"/>
          <p:cNvSpPr txBox="1"/>
          <p:nvPr>
            <p:ph idx="1" type="subTitle"/>
          </p:nvPr>
        </p:nvSpPr>
        <p:spPr>
          <a:xfrm>
            <a:off x="458600" y="1919575"/>
            <a:ext cx="4077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Результаты поиска могут меняться в соответствии с предыдущими действиями пользователя.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30"/>
          <p:cNvSpPr txBox="1"/>
          <p:nvPr>
            <p:ph type="ctrTitle"/>
          </p:nvPr>
        </p:nvSpPr>
        <p:spPr>
          <a:xfrm>
            <a:off x="458600" y="439175"/>
            <a:ext cx="8455500" cy="11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Systems and methods for modifying search results based on a user's history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0"/>
          <p:cNvSpPr txBox="1"/>
          <p:nvPr>
            <p:ph idx="1" type="subTitle"/>
          </p:nvPr>
        </p:nvSpPr>
        <p:spPr>
          <a:xfrm>
            <a:off x="384750" y="3286375"/>
            <a:ext cx="3675900" cy="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Определение предпочтительной локации. Привязка пользователя к устройствам.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Повторный ввод запроса меняет результаты.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30"/>
          <p:cNvSpPr txBox="1"/>
          <p:nvPr>
            <p:ph idx="1" type="subTitle"/>
          </p:nvPr>
        </p:nvSpPr>
        <p:spPr>
          <a:xfrm>
            <a:off x="458600" y="2280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Google LLC</a:t>
            </a:r>
            <a:endParaRPr sz="1200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384750" y="4587650"/>
            <a:ext cx="516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  <a:highlight>
                  <a:srgbClr val="FFFFFF"/>
                </a:highlight>
              </a:rPr>
              <a:t>Источник — </a:t>
            </a:r>
            <a:r>
              <a:rPr lang="ru" sz="1200">
                <a:solidFill>
                  <a:srgbClr val="999999"/>
                </a:solidFill>
              </a:rPr>
              <a:t>patents.google.com/patent/US20060224587A1/en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75" y="1813213"/>
            <a:ext cx="1679626" cy="2186824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1850" y="2956725"/>
            <a:ext cx="1998925" cy="13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/>
          <p:nvPr/>
        </p:nvSpPr>
        <p:spPr>
          <a:xfrm>
            <a:off x="0" y="0"/>
            <a:ext cx="9144000" cy="2874300"/>
          </a:xfrm>
          <a:prstGeom prst="rect">
            <a:avLst/>
          </a:prstGeom>
          <a:solidFill>
            <a:srgbClr val="1175E6"/>
          </a:solidFill>
          <a:ln cap="flat" cmpd="sng" w="9525">
            <a:solidFill>
              <a:srgbClr val="1175E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 txBox="1"/>
          <p:nvPr>
            <p:ph idx="1" type="subTitle"/>
          </p:nvPr>
        </p:nvSpPr>
        <p:spPr>
          <a:xfrm>
            <a:off x="458600" y="1919575"/>
            <a:ext cx="4077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 результаты поиска подмешиваются те, которые основаны на истории поиска пользователя.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31"/>
          <p:cNvSpPr txBox="1"/>
          <p:nvPr>
            <p:ph type="ctrTitle"/>
          </p:nvPr>
        </p:nvSpPr>
        <p:spPr>
          <a:xfrm>
            <a:off x="458600" y="439175"/>
            <a:ext cx="8455500" cy="11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Systems and methods for promoting personalized search results based on personal information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31"/>
          <p:cNvSpPr txBox="1"/>
          <p:nvPr>
            <p:ph idx="1" type="subTitle"/>
          </p:nvPr>
        </p:nvSpPr>
        <p:spPr>
          <a:xfrm>
            <a:off x="384750" y="3286375"/>
            <a:ext cx="3675900" cy="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Если пользователь часто переходил на сайт, то он будет ему показан одним из первых в выборке.</a:t>
            </a:r>
            <a:endParaRPr sz="12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1" name="Google Shape;2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1"/>
          <p:cNvSpPr txBox="1"/>
          <p:nvPr>
            <p:ph idx="1" type="subTitle"/>
          </p:nvPr>
        </p:nvSpPr>
        <p:spPr>
          <a:xfrm>
            <a:off x="458600" y="228000"/>
            <a:ext cx="2128800" cy="3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6D9EEB"/>
                </a:solidFill>
                <a:latin typeface="Roboto"/>
                <a:ea typeface="Roboto"/>
                <a:cs typeface="Roboto"/>
                <a:sym typeface="Roboto"/>
              </a:rPr>
              <a:t>Google LLC</a:t>
            </a:r>
            <a:endParaRPr sz="1200">
              <a:solidFill>
                <a:srgbClr val="6D9E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384750" y="4587650"/>
            <a:ext cx="516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  <a:highlight>
                  <a:srgbClr val="FFFFFF"/>
                </a:highlight>
              </a:rPr>
              <a:t>Источник — </a:t>
            </a:r>
            <a:r>
              <a:rPr lang="ru" sz="1200">
                <a:solidFill>
                  <a:srgbClr val="999999"/>
                </a:solidFill>
              </a:rPr>
              <a:t>patents.google.com/patent/US8620915B1/en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255" name="Google Shape;2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3251" y="1837126"/>
            <a:ext cx="2128800" cy="2216022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ctrTitle"/>
          </p:nvPr>
        </p:nvSpPr>
        <p:spPr>
          <a:xfrm>
            <a:off x="458600" y="1753900"/>
            <a:ext cx="4646400" cy="120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Эксперименты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32"/>
          <p:cNvSpPr txBox="1"/>
          <p:nvPr>
            <p:ph idx="1" type="subTitle"/>
          </p:nvPr>
        </p:nvSpPr>
        <p:spPr>
          <a:xfrm>
            <a:off x="458600" y="3113675"/>
            <a:ext cx="56502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5536B"/>
                </a:solidFill>
                <a:latin typeface="Roboto"/>
                <a:ea typeface="Roboto"/>
                <a:cs typeface="Roboto"/>
                <a:sym typeface="Roboto"/>
              </a:rPr>
              <a:t>Как персонализация влияет на ранжирование</a:t>
            </a:r>
            <a:endParaRPr sz="1400">
              <a:solidFill>
                <a:srgbClr val="4553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443" y="0"/>
            <a:ext cx="4359557" cy="3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1C1C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435025" y="235300"/>
            <a:ext cx="6230400" cy="6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E4E4E4"/>
                </a:solidFill>
                <a:latin typeface="Roboto"/>
                <a:ea typeface="Roboto"/>
                <a:cs typeface="Roboto"/>
                <a:sym typeface="Roboto"/>
              </a:rPr>
              <a:t>Факты о</a:t>
            </a:r>
            <a:r>
              <a:rPr b="1" lang="ru" sz="3000">
                <a:solidFill>
                  <a:srgbClr val="E4E4E4"/>
                </a:solidFill>
                <a:latin typeface="Roboto"/>
                <a:ea typeface="Roboto"/>
                <a:cs typeface="Roboto"/>
                <a:sym typeface="Roboto"/>
              </a:rPr>
              <a:t> себе</a:t>
            </a:r>
            <a:endParaRPr b="1" sz="3000">
              <a:solidFill>
                <a:srgbClr val="E4E4E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435025" y="1122775"/>
            <a:ext cx="22311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Продвигаю сайты</a:t>
            </a:r>
            <a:endParaRPr sz="1200">
              <a:solidFill>
                <a:srgbClr val="E8BC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350" y="793750"/>
            <a:ext cx="2753400" cy="27534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1020000" dist="9525">
              <a:schemeClr val="dk1">
                <a:alpha val="24000"/>
              </a:schemeClr>
            </a:outerShdw>
          </a:effectLst>
        </p:spPr>
      </p:pic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435025" y="1394575"/>
            <a:ext cx="22311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с 2010 года</a:t>
            </a:r>
            <a:endParaRPr b="1" sz="20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>
            <p:ph idx="1" type="subTitle"/>
          </p:nvPr>
        </p:nvSpPr>
        <p:spPr>
          <a:xfrm>
            <a:off x="2849138" y="1122775"/>
            <a:ext cx="22311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Автор инструментов</a:t>
            </a:r>
            <a:endParaRPr sz="1200">
              <a:solidFill>
                <a:srgbClr val="E8BC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" name="Google Shape;73;p15"/>
          <p:cNvSpPr txBox="1"/>
          <p:nvPr>
            <p:ph idx="1" type="subTitle"/>
          </p:nvPr>
        </p:nvSpPr>
        <p:spPr>
          <a:xfrm>
            <a:off x="2849138" y="1394575"/>
            <a:ext cx="29412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1200 пользователей</a:t>
            </a:r>
            <a:endParaRPr b="1" sz="20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5"/>
          <p:cNvSpPr txBox="1"/>
          <p:nvPr>
            <p:ph idx="1" type="subTitle"/>
          </p:nvPr>
        </p:nvSpPr>
        <p:spPr>
          <a:xfrm>
            <a:off x="435025" y="2221950"/>
            <a:ext cx="22311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Выступал на конференциях</a:t>
            </a:r>
            <a:endParaRPr sz="1200">
              <a:solidFill>
                <a:srgbClr val="E8BC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5"/>
          <p:cNvSpPr txBox="1"/>
          <p:nvPr>
            <p:ph idx="1" type="subTitle"/>
          </p:nvPr>
        </p:nvSpPr>
        <p:spPr>
          <a:xfrm>
            <a:off x="435025" y="2493750"/>
            <a:ext cx="52170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Optimization, SEO Day PRO, SEO без воды, SEOClubSPb и многих YouTube-каналах</a:t>
            </a:r>
            <a:endParaRPr b="1" sz="20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5"/>
          <p:cNvSpPr txBox="1"/>
          <p:nvPr>
            <p:ph idx="1" type="subTitle"/>
          </p:nvPr>
        </p:nvSpPr>
        <p:spPr>
          <a:xfrm>
            <a:off x="466350" y="3708125"/>
            <a:ext cx="22311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Обучаю продвижению</a:t>
            </a:r>
            <a:endParaRPr sz="1200">
              <a:solidFill>
                <a:srgbClr val="E8BC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466350" y="3979925"/>
            <a:ext cx="82113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на курсе «Screaming Frog PRO» и в</a:t>
            </a:r>
            <a:r>
              <a:rPr b="1" lang="ru" sz="20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 Нетологии</a:t>
            </a:r>
            <a:endParaRPr b="1" sz="20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Персонализация сервисов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33"/>
          <p:cNvSpPr txBox="1"/>
          <p:nvPr/>
        </p:nvSpPr>
        <p:spPr>
          <a:xfrm>
            <a:off x="458600" y="1391275"/>
            <a:ext cx="822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Сервисы проверки позиций тоже имеют персонализацию!</a:t>
            </a:r>
            <a:endParaRPr/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458600" y="1949450"/>
            <a:ext cx="233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Наш популярный сервис: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272" name="Google Shape;272;p33"/>
          <p:cNvSpPr txBox="1"/>
          <p:nvPr/>
        </p:nvSpPr>
        <p:spPr>
          <a:xfrm>
            <a:off x="4204075" y="1949450"/>
            <a:ext cx="327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Западный</a:t>
            </a:r>
            <a:r>
              <a:rPr lang="ru" sz="1200">
                <a:solidFill>
                  <a:srgbClr val="999999"/>
                </a:solidFill>
              </a:rPr>
              <a:t> популярный сервис: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273" name="Google Shape;2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00" y="2365220"/>
            <a:ext cx="2758700" cy="1236025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pic>
        <p:nvPicPr>
          <p:cNvPr id="274" name="Google Shape;27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4075" y="2350175"/>
            <a:ext cx="3834003" cy="11049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А</a:t>
            </a: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нонимный режим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34"/>
          <p:cNvSpPr txBox="1"/>
          <p:nvPr/>
        </p:nvSpPr>
        <p:spPr>
          <a:xfrm>
            <a:off x="458600" y="1391275"/>
            <a:ext cx="50130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Анонимный режим </a:t>
            </a:r>
            <a:r>
              <a:rPr b="1" lang="ru"/>
              <a:t>не такой уж анонимный</a:t>
            </a:r>
            <a:r>
              <a:rPr lang="ru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Учитывается IP-адрес пользователя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 его местоположение</a:t>
            </a:r>
            <a:r>
              <a:rPr lang="ru"/>
              <a:t>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/>
            </a:br>
            <a:r>
              <a:rPr lang="ru">
                <a:solidFill>
                  <a:srgbClr val="1175E6"/>
                </a:solidFill>
              </a:rPr>
              <a:t>Исправляется заменой параметра lr или</a:t>
            </a:r>
            <a:endParaRPr>
              <a:solidFill>
                <a:srgbClr val="1175E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175E6"/>
                </a:solidFill>
              </a:rPr>
              <a:t>включением GeoClever.</a:t>
            </a:r>
            <a:endParaRPr>
              <a:solidFill>
                <a:srgbClr val="1175E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Учитывается и</a:t>
            </a:r>
            <a:r>
              <a:rPr lang="ru"/>
              <a:t> история действий пользователя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рамках анонимной сесcии.</a:t>
            </a:r>
            <a:br>
              <a:rPr lang="ru"/>
            </a:br>
            <a:br>
              <a:rPr lang="ru"/>
            </a:br>
            <a:r>
              <a:rPr lang="ru"/>
              <a:t>	</a:t>
            </a:r>
            <a:r>
              <a:rPr lang="ru">
                <a:solidFill>
                  <a:srgbClr val="1175E6"/>
                </a:solidFill>
              </a:rPr>
              <a:t>Заново открываем анонимный режим</a:t>
            </a:r>
            <a:endParaRPr>
              <a:solidFill>
                <a:srgbClr val="1175E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175E6"/>
                </a:solidFill>
              </a:rPr>
              <a:t>	под каждый поисковый запрос.</a:t>
            </a:r>
            <a:endParaRPr>
              <a:solidFill>
                <a:srgbClr val="1175E6"/>
              </a:solidFill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3" name="Google Shape;28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625" y="2018250"/>
            <a:ext cx="3899276" cy="1899812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Показ сайта из истории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458600" y="1391275"/>
            <a:ext cx="466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Запрос "</a:t>
            </a:r>
            <a:r>
              <a:rPr lang="ru"/>
              <a:t>проверка товарного знака" в Яндексе:</a:t>
            </a:r>
            <a:endParaRPr/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03" y="2366650"/>
            <a:ext cx="2303400" cy="2571751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sp>
        <p:nvSpPr>
          <p:cNvPr id="293" name="Google Shape;293;p35"/>
          <p:cNvSpPr txBox="1"/>
          <p:nvPr/>
        </p:nvSpPr>
        <p:spPr>
          <a:xfrm>
            <a:off x="458600" y="1949450"/>
            <a:ext cx="233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Анонимный режим: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294" name="Google Shape;294;p35"/>
          <p:cNvSpPr txBox="1"/>
          <p:nvPr/>
        </p:nvSpPr>
        <p:spPr>
          <a:xfrm>
            <a:off x="3227850" y="1949450"/>
            <a:ext cx="26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После чтения статьи на garant.ru: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295" name="Google Shape;29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7850" y="2360211"/>
            <a:ext cx="2489050" cy="2584626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Показ сайта из истории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6"/>
          <p:cNvSpPr txBox="1"/>
          <p:nvPr/>
        </p:nvSpPr>
        <p:spPr>
          <a:xfrm>
            <a:off x="458600" y="1391275"/>
            <a:ext cx="466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Запрос "проверка товарного знака" в Google:</a:t>
            </a:r>
            <a:endParaRPr/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458600" y="1949450"/>
            <a:ext cx="233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Анонимный режим: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05" name="Google Shape;305;p36"/>
          <p:cNvSpPr txBox="1"/>
          <p:nvPr/>
        </p:nvSpPr>
        <p:spPr>
          <a:xfrm>
            <a:off x="3227850" y="1949450"/>
            <a:ext cx="26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После чтения статьи на garant.ru: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00" y="2318750"/>
            <a:ext cx="2338800" cy="2603038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pic>
        <p:nvPicPr>
          <p:cNvPr id="307" name="Google Shape;30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7850" y="2318750"/>
            <a:ext cx="2338800" cy="2603038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Показ страницы из истории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458600" y="1391275"/>
            <a:ext cx="466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Запрос "</a:t>
            </a:r>
            <a:r>
              <a:rPr lang="ru"/>
              <a:t>телеграм бот php</a:t>
            </a:r>
            <a:r>
              <a:rPr lang="ru"/>
              <a:t>" в Яндексе:</a:t>
            </a:r>
            <a:endParaRPr/>
          </a:p>
        </p:txBody>
      </p:sp>
      <p:pic>
        <p:nvPicPr>
          <p:cNvPr id="314" name="Google Shape;3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7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7"/>
          <p:cNvSpPr txBox="1"/>
          <p:nvPr/>
        </p:nvSpPr>
        <p:spPr>
          <a:xfrm>
            <a:off x="458600" y="1949450"/>
            <a:ext cx="233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Анонимный режим: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17" name="Google Shape;317;p37"/>
          <p:cNvSpPr txBox="1"/>
          <p:nvPr/>
        </p:nvSpPr>
        <p:spPr>
          <a:xfrm>
            <a:off x="3735975" y="1949450"/>
            <a:ext cx="35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Неделю спустя чтения</a:t>
            </a:r>
            <a:r>
              <a:rPr lang="ru" sz="1200">
                <a:solidFill>
                  <a:srgbClr val="999999"/>
                </a:solidFill>
              </a:rPr>
              <a:t> этой статьи на habr.ru: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9725" y="2366650"/>
            <a:ext cx="2884525" cy="12571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pic>
        <p:nvPicPr>
          <p:cNvPr id="319" name="Google Shape;3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300" y="2366649"/>
            <a:ext cx="2859080" cy="12571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8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Показ страницы из истории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8"/>
          <p:cNvSpPr txBox="1"/>
          <p:nvPr/>
        </p:nvSpPr>
        <p:spPr>
          <a:xfrm>
            <a:off x="458600" y="1391275"/>
            <a:ext cx="466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Запрос "телеграм бот php" в Google:</a:t>
            </a:r>
            <a:endParaRPr/>
          </a:p>
        </p:txBody>
      </p:sp>
      <p:pic>
        <p:nvPicPr>
          <p:cNvPr id="326" name="Google Shape;3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8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38"/>
          <p:cNvSpPr txBox="1"/>
          <p:nvPr/>
        </p:nvSpPr>
        <p:spPr>
          <a:xfrm>
            <a:off x="458600" y="1949450"/>
            <a:ext cx="233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Анонимный режим: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29" name="Google Shape;329;p38"/>
          <p:cNvSpPr txBox="1"/>
          <p:nvPr/>
        </p:nvSpPr>
        <p:spPr>
          <a:xfrm>
            <a:off x="3875250" y="1949450"/>
            <a:ext cx="354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Неделю спустя чтения этой статьи на 2 сайтах: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330" name="Google Shape;33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9000" y="2366650"/>
            <a:ext cx="2884526" cy="2170096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pic>
        <p:nvPicPr>
          <p:cNvPr id="331" name="Google Shape;33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300" y="2366650"/>
            <a:ext cx="3026500" cy="1835675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Персонализация подсказок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39"/>
          <p:cNvSpPr txBox="1"/>
          <p:nvPr/>
        </p:nvSpPr>
        <p:spPr>
          <a:xfrm>
            <a:off x="458600" y="1391275"/>
            <a:ext cx="29949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Последовательность действий: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запрос</a:t>
            </a:r>
            <a:r>
              <a:rPr lang="ru"/>
              <a:t> </a:t>
            </a:r>
            <a:r>
              <a:rPr lang="ru"/>
              <a:t>“детские коньки”;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выполняем поиск;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запрос “озон”;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смотрим подсказки.</a:t>
            </a:r>
            <a:endParaRPr/>
          </a:p>
        </p:txBody>
      </p:sp>
      <p:pic>
        <p:nvPicPr>
          <p:cNvPr id="338" name="Google Shape;3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3575875" y="1391700"/>
            <a:ext cx="233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Подсказки в Google:</a:t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6410750" y="1391700"/>
            <a:ext cx="26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Подсказки в Яндексе: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342" name="Google Shape;34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950" y="1786200"/>
            <a:ext cx="2650837" cy="150995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pic>
        <p:nvPicPr>
          <p:cNvPr id="343" name="Google Shape;34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7500" y="1786200"/>
            <a:ext cx="2551212" cy="1509941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 txBox="1"/>
          <p:nvPr>
            <p:ph type="ctrTitle"/>
          </p:nvPr>
        </p:nvSpPr>
        <p:spPr>
          <a:xfrm>
            <a:off x="458600" y="1753900"/>
            <a:ext cx="4646400" cy="120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Руководство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40"/>
          <p:cNvSpPr txBox="1"/>
          <p:nvPr>
            <p:ph idx="1" type="subTitle"/>
          </p:nvPr>
        </p:nvSpPr>
        <p:spPr>
          <a:xfrm>
            <a:off x="458600" y="3113675"/>
            <a:ext cx="56502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5536B"/>
                </a:solidFill>
                <a:latin typeface="Roboto"/>
                <a:ea typeface="Roboto"/>
                <a:cs typeface="Roboto"/>
                <a:sym typeface="Roboto"/>
              </a:rPr>
              <a:t>Что использовать полученную информацию</a:t>
            </a:r>
            <a:endParaRPr sz="1400">
              <a:solidFill>
                <a:srgbClr val="4553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0" name="Google Shape;3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442" y="0"/>
            <a:ext cx="4359557" cy="3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Исторические данные о позициях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41"/>
          <p:cNvSpPr txBox="1"/>
          <p:nvPr/>
        </p:nvSpPr>
        <p:spPr>
          <a:xfrm>
            <a:off x="458600" y="1368575"/>
            <a:ext cx="539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Google Search Console / Эффективность / Средняя позиция</a:t>
            </a:r>
            <a:endParaRPr/>
          </a:p>
        </p:txBody>
      </p:sp>
      <p:sp>
        <p:nvSpPr>
          <p:cNvPr id="357" name="Google Shape;357;p41"/>
          <p:cNvSpPr txBox="1"/>
          <p:nvPr/>
        </p:nvSpPr>
        <p:spPr>
          <a:xfrm>
            <a:off x="458600" y="1707375"/>
            <a:ext cx="52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search.google.com/u/0/search-console/performance/search-analytics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358" name="Google Shape;3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1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41"/>
          <p:cNvSpPr txBox="1"/>
          <p:nvPr/>
        </p:nvSpPr>
        <p:spPr>
          <a:xfrm>
            <a:off x="458600" y="2308275"/>
            <a:ext cx="41844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Возможна веб-аналитика в срезах:</a:t>
            </a:r>
            <a:br>
              <a:rPr lang="ru"/>
            </a:br>
            <a:r>
              <a:rPr lang="ru"/>
              <a:t>- по устройствам и странам;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по временным периодам;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по расширенным сниппетам;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по запросам и страницам.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Данные есть только в случае, если сайт показывался пользователям.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Есть экспорт и коннектор для Looker Studio.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61" name="Google Shape;36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6844" y="2312675"/>
            <a:ext cx="4310480" cy="20701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Исторические данные о позициях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458600" y="1368575"/>
            <a:ext cx="539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Яндекс.Вебмастер</a:t>
            </a:r>
            <a:r>
              <a:rPr lang="ru"/>
              <a:t> / Поисковые запрос / Статистика запросов</a:t>
            </a:r>
            <a:endParaRPr/>
          </a:p>
        </p:txBody>
      </p:sp>
      <p:sp>
        <p:nvSpPr>
          <p:cNvPr id="368" name="Google Shape;368;p42"/>
          <p:cNvSpPr txBox="1"/>
          <p:nvPr/>
        </p:nvSpPr>
        <p:spPr>
          <a:xfrm>
            <a:off x="458600" y="1707375"/>
            <a:ext cx="525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webmaster.yandex.ru/site/search/statistics/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369" name="Google Shape;3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2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42"/>
          <p:cNvSpPr txBox="1"/>
          <p:nvPr/>
        </p:nvSpPr>
        <p:spPr>
          <a:xfrm>
            <a:off x="458600" y="2308275"/>
            <a:ext cx="41844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Возможна веб-аналитика в срезах:</a:t>
            </a:r>
            <a:br>
              <a:rPr lang="ru"/>
            </a:br>
            <a:r>
              <a:rPr lang="ru"/>
              <a:t>- по устройствам;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по </a:t>
            </a:r>
            <a:r>
              <a:rPr lang="ru"/>
              <a:t>временным периодам</a:t>
            </a:r>
            <a:r>
              <a:rPr lang="ru"/>
              <a:t>;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по странам, регионам и городам;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по запросам и страницам.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Данные есть только в случае, если сайт показывался пользователям.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Есть экспорт данных и API.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72" name="Google Shape;37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5741" y="2041852"/>
            <a:ext cx="4291584" cy="1886263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1C1C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E4E4E4"/>
                </a:solidFill>
                <a:latin typeface="Proxima Nova"/>
                <a:ea typeface="Proxima Nova"/>
                <a:cs typeface="Proxima Nova"/>
                <a:sym typeface="Proxima Nova"/>
              </a:rPr>
              <a:t>Закрытый клуб для SEO-специалистов</a:t>
            </a:r>
            <a:endParaRPr b="1" sz="3000">
              <a:solidFill>
                <a:srgbClr val="E4E4E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00" y="1469096"/>
            <a:ext cx="1692309" cy="166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834" y="1461342"/>
            <a:ext cx="1708089" cy="168053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idx="1" type="subTitle"/>
          </p:nvPr>
        </p:nvSpPr>
        <p:spPr>
          <a:xfrm>
            <a:off x="356557" y="3493825"/>
            <a:ext cx="34662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Каждый участник за сутки</a:t>
            </a:r>
            <a:r>
              <a:rPr b="1" lang="ru" sz="11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 может</a:t>
            </a:r>
            <a:r>
              <a:rPr b="1" lang="ru" sz="11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b="1" sz="1100">
              <a:solidFill>
                <a:srgbClr val="E8BC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6"/>
          <p:cNvSpPr txBox="1"/>
          <p:nvPr>
            <p:ph idx="1" type="subTitle"/>
          </p:nvPr>
        </p:nvSpPr>
        <p:spPr>
          <a:xfrm>
            <a:off x="356550" y="3872400"/>
            <a:ext cx="4737600" cy="8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индексировать до 30 000 страниц</a:t>
            </a: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в Google;</a:t>
            </a:r>
            <a:endParaRPr b="1" sz="12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- анализировать текстовую релевантность до 40 </a:t>
            </a: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страниц;</a:t>
            </a:r>
            <a:endParaRPr b="1" sz="12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- собирать тысячи связанных слов (LSI).</a:t>
            </a:r>
            <a:endParaRPr b="1" sz="12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6"/>
          <p:cNvSpPr txBox="1"/>
          <p:nvPr>
            <p:ph idx="1" type="subTitle"/>
          </p:nvPr>
        </p:nvSpPr>
        <p:spPr>
          <a:xfrm>
            <a:off x="4832100" y="3872400"/>
            <a:ext cx="4737600" cy="8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- собирать параметры с 20 000 сниппетов Google;</a:t>
            </a:r>
            <a:endParaRPr b="1" sz="12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- проверять коммерческие факторы до 40 страниц;</a:t>
            </a:r>
            <a:endParaRPr b="1" sz="12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9800" y="1461350"/>
            <a:ext cx="1708099" cy="170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3313" y="1461350"/>
            <a:ext cx="1708099" cy="170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3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Перехват клиента на ранних стадиях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43"/>
          <p:cNvSpPr txBox="1"/>
          <p:nvPr/>
        </p:nvSpPr>
        <p:spPr>
          <a:xfrm>
            <a:off x="458600" y="1368575"/>
            <a:ext cx="36840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Публикация контента на сайте под предыдущие этапы лестницы Бена Ханта, при продвижении в Яндексе.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Возможный контент: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статьи;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новости;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тесты;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калькуляторы;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конструкторы;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ответы на вопросы.</a:t>
            </a:r>
            <a:endParaRPr/>
          </a:p>
        </p:txBody>
      </p:sp>
      <p:pic>
        <p:nvPicPr>
          <p:cNvPr id="379" name="Google Shape;3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3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1" name="Google Shape;3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650" y="1460200"/>
            <a:ext cx="3834424" cy="25482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Накрутка поисковых подсказок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Google Shape;387;p44"/>
          <p:cNvSpPr txBox="1"/>
          <p:nvPr/>
        </p:nvSpPr>
        <p:spPr>
          <a:xfrm>
            <a:off x="458600" y="1368575"/>
            <a:ext cx="3684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Совсем не "белый", но вполне рабочий метод.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Что накручиваем: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запросы + бренд;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ru"/>
              <a:t>запросы, где мы в топе.</a:t>
            </a:r>
            <a:endParaRPr/>
          </a:p>
        </p:txBody>
      </p:sp>
      <p:pic>
        <p:nvPicPr>
          <p:cNvPr id="388" name="Google Shape;3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4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0" name="Google Shape;39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650" y="1439925"/>
            <a:ext cx="4047725" cy="2104375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1C1C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/>
          <p:nvPr>
            <p:ph type="ctrTitle"/>
          </p:nvPr>
        </p:nvSpPr>
        <p:spPr>
          <a:xfrm>
            <a:off x="458600" y="647250"/>
            <a:ext cx="4646400" cy="115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E4E4E4"/>
                </a:solidFill>
                <a:latin typeface="Roboto"/>
                <a:ea typeface="Roboto"/>
                <a:cs typeface="Roboto"/>
                <a:sym typeface="Roboto"/>
              </a:rPr>
              <a:t>Спасибо</a:t>
            </a:r>
            <a:endParaRPr b="1" sz="3000">
              <a:solidFill>
                <a:srgbClr val="E4E4E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E4E4E4"/>
                </a:solidFill>
                <a:latin typeface="Roboto"/>
                <a:ea typeface="Roboto"/>
                <a:cs typeface="Roboto"/>
                <a:sym typeface="Roboto"/>
              </a:rPr>
              <a:t>за внимание!</a:t>
            </a:r>
            <a:endParaRPr b="1" sz="3000">
              <a:solidFill>
                <a:srgbClr val="E4E4E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6" name="Google Shape;396;p45"/>
          <p:cNvSpPr txBox="1"/>
          <p:nvPr>
            <p:ph idx="1" type="subTitle"/>
          </p:nvPr>
        </p:nvSpPr>
        <p:spPr>
          <a:xfrm>
            <a:off x="1081100" y="3889663"/>
            <a:ext cx="3146100" cy="51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F3F4F7"/>
                </a:solidFill>
                <a:latin typeface="Roboto"/>
                <a:ea typeface="Roboto"/>
                <a:cs typeface="Roboto"/>
                <a:sym typeface="Roboto"/>
              </a:rPr>
              <a:t>Rocket Club — закрытый клуб SEO-специалистов</a:t>
            </a:r>
            <a:endParaRPr b="1" sz="1400">
              <a:solidFill>
                <a:srgbClr val="F3F4F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7" name="Google Shape;397;p45"/>
          <p:cNvSpPr txBox="1"/>
          <p:nvPr>
            <p:ph idx="1" type="subTitle"/>
          </p:nvPr>
        </p:nvSpPr>
        <p:spPr>
          <a:xfrm>
            <a:off x="458600" y="4428213"/>
            <a:ext cx="4391100" cy="5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rocket-club.pro</a:t>
            </a:r>
            <a:endParaRPr sz="1000">
              <a:solidFill>
                <a:srgbClr val="E8BC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8" name="Google Shape;3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75" y="3889675"/>
            <a:ext cx="510301" cy="51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5"/>
          <p:cNvSpPr txBox="1"/>
          <p:nvPr>
            <p:ph idx="1" type="subTitle"/>
          </p:nvPr>
        </p:nvSpPr>
        <p:spPr>
          <a:xfrm>
            <a:off x="509875" y="2378150"/>
            <a:ext cx="22311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E8BC85"/>
                </a:solidFill>
                <a:latin typeface="Roboto"/>
                <a:ea typeface="Roboto"/>
                <a:cs typeface="Roboto"/>
                <a:sym typeface="Roboto"/>
              </a:rPr>
              <a:t>Скидка 10% по промокоду</a:t>
            </a:r>
            <a:endParaRPr sz="1200">
              <a:solidFill>
                <a:srgbClr val="E8BC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p45"/>
          <p:cNvSpPr txBox="1"/>
          <p:nvPr>
            <p:ph idx="1" type="subTitle"/>
          </p:nvPr>
        </p:nvSpPr>
        <p:spPr>
          <a:xfrm>
            <a:off x="509875" y="2649950"/>
            <a:ext cx="2231100" cy="4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allintop_23</a:t>
            </a:r>
            <a:endParaRPr b="1" sz="20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1" name="Google Shape;40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879" y="1190177"/>
            <a:ext cx="4056401" cy="29705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ctrTitle"/>
          </p:nvPr>
        </p:nvSpPr>
        <p:spPr>
          <a:xfrm>
            <a:off x="458600" y="1753900"/>
            <a:ext cx="4646400" cy="120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Персонализация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7"/>
          <p:cNvSpPr txBox="1"/>
          <p:nvPr>
            <p:ph idx="1" type="subTitle"/>
          </p:nvPr>
        </p:nvSpPr>
        <p:spPr>
          <a:xfrm>
            <a:off x="458600" y="3113675"/>
            <a:ext cx="56502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5536B"/>
                </a:solidFill>
                <a:latin typeface="Roboto"/>
                <a:ea typeface="Roboto"/>
                <a:cs typeface="Roboto"/>
                <a:sym typeface="Roboto"/>
              </a:rPr>
              <a:t>Почему это важнее, чем нам кажется</a:t>
            </a:r>
            <a:endParaRPr sz="1400">
              <a:solidFill>
                <a:srgbClr val="4553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425" y="0"/>
            <a:ext cx="4359574" cy="334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Что это такое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458600" y="1391275"/>
            <a:ext cx="78513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Персонализация — учёт поисковой системой параметров конкретного человека для показа подсказок и результатов поиска, которые будут ему наиболее полезны.</a:t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458600" y="2470800"/>
            <a:ext cx="29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После интереса к покупке квартиры: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4482975" y="2470800"/>
            <a:ext cx="293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Анонимный режим: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93" y="2961943"/>
            <a:ext cx="3247650" cy="100025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975" y="2961950"/>
            <a:ext cx="3373125" cy="95105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Уровень использования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458600" y="1391275"/>
            <a:ext cx="785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«Можно сказать, что персональный поиск подстраивается под человека, опираясь на свой опыт общения с ним. </a:t>
            </a:r>
            <a:r>
              <a:rPr b="1" lang="ru"/>
              <a:t>Это позволяет улучшить качество ответов примерно на 75-80% запросов пользователя</a:t>
            </a:r>
            <a:r>
              <a:rPr lang="ru"/>
              <a:t>»</a:t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2218600" y="2764988"/>
            <a:ext cx="46929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Денис Рогачевский,</a:t>
            </a:r>
            <a:endParaRPr sz="1200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менеджер проектов Яндекса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50" y="2571750"/>
            <a:ext cx="1377100" cy="96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Критика персонализации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458600" y="1391275"/>
            <a:ext cx="3003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Люди остаются в своем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информационном пузыре.</a:t>
            </a:r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2988" y="1435275"/>
            <a:ext cx="5315236" cy="28864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  <p:sp>
        <p:nvSpPr>
          <p:cNvPr id="128" name="Google Shape;128;p20"/>
          <p:cNvSpPr txBox="1"/>
          <p:nvPr/>
        </p:nvSpPr>
        <p:spPr>
          <a:xfrm>
            <a:off x="458600" y="1949450"/>
            <a:ext cx="233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999999"/>
                </a:solidFill>
              </a:rPr>
              <a:t>—</a:t>
            </a:r>
            <a:r>
              <a:rPr lang="ru" sz="1200">
                <a:solidFill>
                  <a:srgbClr val="999999"/>
                </a:solidFill>
              </a:rPr>
              <a:t> критика от </a:t>
            </a:r>
            <a:r>
              <a:rPr lang="ru" sz="1200">
                <a:solidFill>
                  <a:srgbClr val="999999"/>
                </a:solidFill>
              </a:rPr>
              <a:t>DuckDuckGo</a:t>
            </a:r>
            <a:endParaRPr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ctrTitle"/>
          </p:nvPr>
        </p:nvSpPr>
        <p:spPr>
          <a:xfrm>
            <a:off x="458600" y="439175"/>
            <a:ext cx="82293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Проверка позиций «</a:t>
            </a: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в вакууме</a:t>
            </a: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»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458600" y="1391275"/>
            <a:ext cx="3585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Позиции сайта в сервисах не показывают достоверную картину ранжирования сайта.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975" y="4618775"/>
            <a:ext cx="417600" cy="41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>
            <p:ph idx="1" type="subTitle"/>
          </p:nvPr>
        </p:nvSpPr>
        <p:spPr>
          <a:xfrm>
            <a:off x="7727550" y="4668275"/>
            <a:ext cx="1186500" cy="31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>
                <a:solidFill>
                  <a:srgbClr val="1C1C1C"/>
                </a:solidFill>
                <a:latin typeface="Roboto"/>
                <a:ea typeface="Roboto"/>
                <a:cs typeface="Roboto"/>
                <a:sym typeface="Roboto"/>
              </a:rPr>
              <a:t>Rocket Club</a:t>
            </a:r>
            <a:endParaRPr b="1" sz="1400">
              <a:solidFill>
                <a:srgbClr val="1C1C1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458600" y="2340900"/>
            <a:ext cx="358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Это </a:t>
            </a:r>
            <a:r>
              <a:rPr b="1" lang="ru" sz="1800"/>
              <a:t>синтетические данные</a:t>
            </a:r>
            <a:r>
              <a:rPr lang="ru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625" y="1409275"/>
            <a:ext cx="3474212" cy="2986700"/>
          </a:xfrm>
          <a:prstGeom prst="rect">
            <a:avLst/>
          </a:prstGeom>
          <a:noFill/>
          <a:ln>
            <a:noFill/>
          </a:ln>
          <a:effectLst>
            <a:outerShdw blurRad="314325" rotWithShape="0" algn="bl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ctrTitle"/>
          </p:nvPr>
        </p:nvSpPr>
        <p:spPr>
          <a:xfrm>
            <a:off x="458600" y="1753900"/>
            <a:ext cx="4646400" cy="120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1175E6"/>
                </a:solidFill>
                <a:latin typeface="Roboto"/>
                <a:ea typeface="Roboto"/>
                <a:cs typeface="Roboto"/>
                <a:sym typeface="Roboto"/>
              </a:rPr>
              <a:t>Что учитывается</a:t>
            </a:r>
            <a:endParaRPr b="1" sz="3000">
              <a:solidFill>
                <a:srgbClr val="1175E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2"/>
          <p:cNvSpPr txBox="1"/>
          <p:nvPr>
            <p:ph idx="1" type="subTitle"/>
          </p:nvPr>
        </p:nvSpPr>
        <p:spPr>
          <a:xfrm>
            <a:off x="458600" y="3113675"/>
            <a:ext cx="56502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5536B"/>
                </a:solidFill>
                <a:latin typeface="Roboto"/>
                <a:ea typeface="Roboto"/>
                <a:cs typeface="Roboto"/>
                <a:sym typeface="Roboto"/>
              </a:rPr>
              <a:t>Какие данные о пользователях влияют на ранжирование сайта</a:t>
            </a:r>
            <a:endParaRPr sz="1400">
              <a:solidFill>
                <a:srgbClr val="4553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4450" y="0"/>
            <a:ext cx="4359551" cy="3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