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619125" marR="0" indent="-619125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1pPr>
    <a:lvl2pPr marL="4572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2pPr>
    <a:lvl3pPr marL="9144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3pPr>
    <a:lvl4pPr marL="13716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4pPr>
    <a:lvl5pPr marL="18288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5pPr>
    <a:lvl6pPr marL="22860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6pPr>
    <a:lvl7pPr marL="27432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7pPr>
    <a:lvl8pPr marL="32004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8pPr>
    <a:lvl9pPr marL="365760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7800" u="none" kumimoji="0" normalizeH="0">
        <a:ln>
          <a:noFill/>
        </a:ln>
        <a:solidFill>
          <a:srgbClr val="000000"/>
        </a:solidFill>
        <a:effectLst/>
        <a:uFillTx/>
        <a:latin typeface="Proxima Nova Extrabold"/>
        <a:ea typeface="Proxima Nova Extrabold"/>
        <a:cs typeface="Proxima Nova Extrabold"/>
        <a:sym typeface="Proxima Nova Extra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143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143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60468"/>
          <c:y val="0.0663384"/>
          <c:w val="0.834532"/>
          <c:h val="0.67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«Товар»</c:v>
                </c:pt>
                <c:pt idx="1">
                  <c:v>«Категория»</c:v>
                </c:pt>
                <c:pt idx="2">
                  <c:v>«Каталог»</c:v>
                </c:pt>
                <c:pt idx="3">
                  <c:v>«Главная»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7300.000000</c:v>
                </c:pt>
                <c:pt idx="1">
                  <c:v>5122.000000</c:v>
                </c:pt>
                <c:pt idx="2">
                  <c:v>8495.000000</c:v>
                </c:pt>
                <c:pt idx="3">
                  <c:v>8643.000000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Внешние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«Товар»</c:v>
                </c:pt>
                <c:pt idx="1">
                  <c:v>«Категория»</c:v>
                </c:pt>
                <c:pt idx="2">
                  <c:v>«Каталог»</c:v>
                </c:pt>
                <c:pt idx="3">
                  <c:v>«Главная»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3152.000000</c:v>
                </c:pt>
                <c:pt idx="1">
                  <c:v>1630.000000</c:v>
                </c:pt>
                <c:pt idx="2">
                  <c:v>352.000000</c:v>
                </c:pt>
                <c:pt idx="3">
                  <c:v>2144.000000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2250"/>
        <c:minorUnit val="1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1162"/>
          <c:w val="0.657621"/>
          <c:h val="0.078838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46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51381"/>
          <c:y val="0.0663385"/>
          <c:w val="0.843619"/>
          <c:h val="0.67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«Название услуги»</c:v>
                </c:pt>
                <c:pt idx="1">
                  <c:v>«Услуги»</c:v>
                </c:pt>
                <c:pt idx="2">
                  <c:v>«Главная»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29.000000</c:v>
                </c:pt>
                <c:pt idx="1">
                  <c:v>26.000000</c:v>
                </c:pt>
                <c:pt idx="2">
                  <c:v>31.000000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Внешние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«Название услуги»</c:v>
                </c:pt>
                <c:pt idx="1">
                  <c:v>«Услуги»</c:v>
                </c:pt>
                <c:pt idx="2">
                  <c:v>«Главная»</c:v>
                </c:pt>
              </c:strCache>
            </c:strRef>
          </c:cat>
          <c:val>
            <c:numRef>
              <c:f>Sheet1!$B$3:$D$3</c:f>
              <c:numCache>
                <c:ptCount val="3"/>
                <c:pt idx="0">
                  <c:v>8.000000</c:v>
                </c:pt>
                <c:pt idx="1">
                  <c:v>51.000000</c:v>
                </c:pt>
                <c:pt idx="2">
                  <c:v>154.000000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1162"/>
          <c:w val="0.62038"/>
          <c:h val="0.07883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46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17726"/>
          <c:y val="0.128352"/>
          <c:w val="0.902709"/>
          <c:h val="0.7297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chemeClr val="accent1"/>
            </a:solidFill>
            <a:ln w="31750" cap="flat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6350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1%</c:v>
                </c:pt>
                <c:pt idx="1">
                  <c:v>20%</c:v>
                </c:pt>
                <c:pt idx="2">
                  <c:v>45%</c:v>
                </c:pt>
                <c:pt idx="3">
                  <c:v>70%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204.000000</c:v>
                </c:pt>
                <c:pt idx="1">
                  <c:v>135.000000</c:v>
                </c:pt>
                <c:pt idx="2">
                  <c:v>149.000000</c:v>
                </c:pt>
                <c:pt idx="3">
                  <c:v>197.000000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Внешние</c:v>
                </c:pt>
              </c:strCache>
            </c:strRef>
          </c:tx>
          <c:spPr>
            <a:solidFill>
              <a:schemeClr val="accent2"/>
            </a:solidFill>
            <a:ln w="31750" cap="flat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1%</c:v>
                </c:pt>
                <c:pt idx="1">
                  <c:v>20%</c:v>
                </c:pt>
                <c:pt idx="2">
                  <c:v>45%</c:v>
                </c:pt>
                <c:pt idx="3">
                  <c:v>70%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208.000000</c:v>
                </c:pt>
                <c:pt idx="1">
                  <c:v>229.000000</c:v>
                </c:pt>
                <c:pt idx="2">
                  <c:v>133.000000</c:v>
                </c:pt>
                <c:pt idx="3">
                  <c:v>105.000000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midCat"/>
        <c:majorUnit val="60"/>
        <c:minorUnit val="3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29511"/>
          <c:y val="0"/>
          <c:w val="0.93447"/>
          <c:h val="0.10994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46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17726"/>
          <c:y val="0.128352"/>
          <c:w val="0.902709"/>
          <c:h val="0.7297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chemeClr val="accent1"/>
            </a:solidFill>
            <a:ln w="31750" cap="flat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6350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1%</c:v>
                </c:pt>
                <c:pt idx="1">
                  <c:v>20%</c:v>
                </c:pt>
                <c:pt idx="2">
                  <c:v>45%</c:v>
                </c:pt>
                <c:pt idx="3">
                  <c:v>70%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174.000000</c:v>
                </c:pt>
                <c:pt idx="1">
                  <c:v>125.000000</c:v>
                </c:pt>
                <c:pt idx="2">
                  <c:v>179.000000</c:v>
                </c:pt>
                <c:pt idx="3">
                  <c:v>207.000000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Внешние</c:v>
                </c:pt>
              </c:strCache>
            </c:strRef>
          </c:tx>
          <c:spPr>
            <a:solidFill>
              <a:schemeClr val="accent2"/>
            </a:solidFill>
            <a:ln w="31750" cap="flat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1%</c:v>
                </c:pt>
                <c:pt idx="1">
                  <c:v>20%</c:v>
                </c:pt>
                <c:pt idx="2">
                  <c:v>45%</c:v>
                </c:pt>
                <c:pt idx="3">
                  <c:v>70%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238.000000</c:v>
                </c:pt>
                <c:pt idx="1">
                  <c:v>219.000000</c:v>
                </c:pt>
                <c:pt idx="2">
                  <c:v>123.000000</c:v>
                </c:pt>
                <c:pt idx="3">
                  <c:v>95.000000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midCat"/>
        <c:majorUnit val="60"/>
        <c:minorUnit val="3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29511"/>
          <c:y val="0"/>
          <c:w val="0.93447"/>
          <c:h val="0.10994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46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42708"/>
          <c:y val="0.0663385"/>
          <c:w val="0.852292"/>
          <c:h val="0.67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Мenu</c:v>
                </c:pt>
                <c:pt idx="1">
                  <c:v>BrCr</c:v>
                </c:pt>
                <c:pt idx="2">
                  <c:v>TextFrag</c:v>
                </c:pt>
                <c:pt idx="3">
                  <c:v>PlainTxt</c:v>
                </c:pt>
                <c:pt idx="4">
                  <c:v>H1..H3</c:v>
                </c:pt>
                <c:pt idx="5">
                  <c:v>Img</c:v>
                </c:pt>
                <c:pt idx="6">
                  <c:v>1&lt;p&gt;</c:v>
                </c:pt>
              </c:strCache>
            </c:strRef>
          </c:cat>
          <c:val>
            <c:numRef>
              <c:f>Sheet1!$B$2:$H$2</c:f>
              <c:numCache>
                <c:ptCount val="7"/>
                <c:pt idx="0">
                  <c:v>14.000000</c:v>
                </c:pt>
                <c:pt idx="1">
                  <c:v>8.000000</c:v>
                </c:pt>
                <c:pt idx="2">
                  <c:v>21.000000</c:v>
                </c:pt>
                <c:pt idx="3">
                  <c:v>16.000000</c:v>
                </c:pt>
                <c:pt idx="4">
                  <c:v>18.000000</c:v>
                </c:pt>
                <c:pt idx="5">
                  <c:v>5.000000</c:v>
                </c:pt>
                <c:pt idx="6">
                  <c:v>29.000000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Акцепторы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Мenu</c:v>
                </c:pt>
                <c:pt idx="1">
                  <c:v>BrCr</c:v>
                </c:pt>
                <c:pt idx="2">
                  <c:v>TextFrag</c:v>
                </c:pt>
                <c:pt idx="3">
                  <c:v>PlainTxt</c:v>
                </c:pt>
                <c:pt idx="4">
                  <c:v>H1..H3</c:v>
                </c:pt>
                <c:pt idx="5">
                  <c:v>Img</c:v>
                </c:pt>
                <c:pt idx="6">
                  <c:v>1&lt;p&gt;</c:v>
                </c:pt>
              </c:strCache>
            </c:strRef>
          </c:cat>
          <c:val>
            <c:numRef>
              <c:f>Sheet1!$B$3:$H$3</c:f>
              <c:numCache>
                <c:ptCount val="7"/>
                <c:pt idx="0">
                  <c:v>21.000000</c:v>
                </c:pt>
                <c:pt idx="1">
                  <c:v>33.000000</c:v>
                </c:pt>
                <c:pt idx="2">
                  <c:v>15.000000</c:v>
                </c:pt>
                <c:pt idx="3">
                  <c:v>3.000000</c:v>
                </c:pt>
                <c:pt idx="4">
                  <c:v>13.000000</c:v>
                </c:pt>
                <c:pt idx="5">
                  <c:v>9.000000</c:v>
                </c:pt>
                <c:pt idx="6">
                  <c:v>11.000000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1162"/>
          <c:w val="0.758977"/>
          <c:h val="0.07883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46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17726"/>
          <c:y val="0.128352"/>
          <c:w val="0.902709"/>
          <c:h val="0.7297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chemeClr val="accent1"/>
            </a:solidFill>
            <a:ln w="31750" cap="flat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6350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1%</c:v>
                </c:pt>
                <c:pt idx="1">
                  <c:v>20%</c:v>
                </c:pt>
                <c:pt idx="2">
                  <c:v>45%</c:v>
                </c:pt>
                <c:pt idx="3">
                  <c:v>70%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174.000000</c:v>
                </c:pt>
                <c:pt idx="1">
                  <c:v>125.000000</c:v>
                </c:pt>
                <c:pt idx="2">
                  <c:v>179.000000</c:v>
                </c:pt>
                <c:pt idx="3">
                  <c:v>207.000000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Внешние биржевые</c:v>
                </c:pt>
              </c:strCache>
            </c:strRef>
          </c:tx>
          <c:spPr>
            <a:solidFill>
              <a:schemeClr val="accent2"/>
            </a:solidFill>
            <a:ln w="31750" cap="flat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1%</c:v>
                </c:pt>
                <c:pt idx="1">
                  <c:v>20%</c:v>
                </c:pt>
                <c:pt idx="2">
                  <c:v>45%</c:v>
                </c:pt>
                <c:pt idx="3">
                  <c:v>70%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158.000000</c:v>
                </c:pt>
                <c:pt idx="1">
                  <c:v>219.000000</c:v>
                </c:pt>
                <c:pt idx="2">
                  <c:v>203.000000</c:v>
                </c:pt>
                <c:pt idx="3">
                  <c:v>95.000000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midCat"/>
        <c:majorUnit val="55"/>
        <c:minorUnit val="27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29511"/>
          <c:y val="0"/>
          <c:w val="0.93447"/>
          <c:h val="0.10994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46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000">
        <a:latin typeface="+mj-lt"/>
        <a:ea typeface="+mj-ea"/>
        <a:cs typeface="+mj-cs"/>
        <a:sym typeface="Calibri"/>
      </a:defRPr>
    </a:lvl1pPr>
    <a:lvl2pPr indent="228600" defTabSz="2438400" latinLnBrk="0">
      <a:defRPr sz="3000">
        <a:latin typeface="+mj-lt"/>
        <a:ea typeface="+mj-ea"/>
        <a:cs typeface="+mj-cs"/>
        <a:sym typeface="Calibri"/>
      </a:defRPr>
    </a:lvl2pPr>
    <a:lvl3pPr indent="457200" defTabSz="2438400" latinLnBrk="0">
      <a:defRPr sz="3000">
        <a:latin typeface="+mj-lt"/>
        <a:ea typeface="+mj-ea"/>
        <a:cs typeface="+mj-cs"/>
        <a:sym typeface="Calibri"/>
      </a:defRPr>
    </a:lvl3pPr>
    <a:lvl4pPr indent="685800" defTabSz="2438400" latinLnBrk="0">
      <a:defRPr sz="3000">
        <a:latin typeface="+mj-lt"/>
        <a:ea typeface="+mj-ea"/>
        <a:cs typeface="+mj-cs"/>
        <a:sym typeface="Calibri"/>
      </a:defRPr>
    </a:lvl4pPr>
    <a:lvl5pPr indent="914400" defTabSz="2438400" latinLnBrk="0">
      <a:defRPr sz="3000">
        <a:latin typeface="+mj-lt"/>
        <a:ea typeface="+mj-ea"/>
        <a:cs typeface="+mj-cs"/>
        <a:sym typeface="Calibri"/>
      </a:defRPr>
    </a:lvl5pPr>
    <a:lvl6pPr indent="1143000" defTabSz="2438400" latinLnBrk="0">
      <a:defRPr sz="3000">
        <a:latin typeface="+mj-lt"/>
        <a:ea typeface="+mj-ea"/>
        <a:cs typeface="+mj-cs"/>
        <a:sym typeface="Calibri"/>
      </a:defRPr>
    </a:lvl6pPr>
    <a:lvl7pPr indent="1371600" defTabSz="2438400" latinLnBrk="0">
      <a:defRPr sz="3000">
        <a:latin typeface="+mj-lt"/>
        <a:ea typeface="+mj-ea"/>
        <a:cs typeface="+mj-cs"/>
        <a:sym typeface="Calibri"/>
      </a:defRPr>
    </a:lvl7pPr>
    <a:lvl8pPr indent="1600200" defTabSz="2438400" latinLnBrk="0">
      <a:defRPr sz="3000">
        <a:latin typeface="+mj-lt"/>
        <a:ea typeface="+mj-ea"/>
        <a:cs typeface="+mj-cs"/>
        <a:sym typeface="Calibri"/>
      </a:defRPr>
    </a:lvl8pPr>
    <a:lvl9pPr indent="1828800" defTabSz="2438400" latinLnBrk="0">
      <a:defRPr sz="3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5334000" y="2244725"/>
            <a:ext cx="13716000" cy="4775201"/>
          </a:xfrm>
          <a:prstGeom prst="rect">
            <a:avLst/>
          </a:prstGeom>
        </p:spPr>
        <p:txBody>
          <a:bodyPr anchor="b"/>
          <a:lstStyle>
            <a:lvl1pPr marL="682625" indent="-682625" algn="ctr">
              <a:defRPr sz="8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5334000" y="7204074"/>
            <a:ext cx="13716000" cy="3311526"/>
          </a:xfrm>
          <a:prstGeom prst="rect">
            <a:avLst/>
          </a:prstGeom>
        </p:spPr>
        <p:txBody>
          <a:bodyPr/>
          <a:lstStyle>
            <a:lvl1pPr marL="254000" indent="-254000" algn="ctr">
              <a:defRPr sz="3200"/>
            </a:lvl1pPr>
            <a:lvl2pPr marL="257175" indent="0" algn="ctr">
              <a:defRPr sz="3200"/>
            </a:lvl2pPr>
            <a:lvl3pPr marL="514350" indent="0" algn="ctr">
              <a:defRPr sz="3200"/>
            </a:lvl3pPr>
            <a:lvl4pPr marL="771525" indent="0" algn="ctr">
              <a:defRPr sz="3200"/>
            </a:lvl4pPr>
            <a:lvl5pPr marL="1028700" indent="0" algn="ctr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16135348" y="730250"/>
            <a:ext cx="3943350" cy="1162367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305298" y="730250"/>
            <a:ext cx="11601452" cy="1162367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4295776" y="3419477"/>
            <a:ext cx="15773401" cy="5705475"/>
          </a:xfrm>
          <a:prstGeom prst="rect">
            <a:avLst/>
          </a:prstGeom>
        </p:spPr>
        <p:txBody>
          <a:bodyPr anchor="b"/>
          <a:lstStyle>
            <a:lvl1pPr marL="682625" indent="-682625">
              <a:defRPr sz="8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4295776" y="9178928"/>
            <a:ext cx="15773401" cy="3000374"/>
          </a:xfrm>
          <a:prstGeom prst="rect">
            <a:avLst/>
          </a:prstGeom>
        </p:spPr>
        <p:txBody>
          <a:bodyPr/>
          <a:lstStyle>
            <a:lvl1pPr marL="254000" indent="-254000">
              <a:defRPr sz="3200">
                <a:solidFill>
                  <a:srgbClr val="888888"/>
                </a:solidFill>
              </a:defRPr>
            </a:lvl1pPr>
            <a:lvl2pPr marL="257175" indent="0">
              <a:defRPr sz="3200">
                <a:solidFill>
                  <a:srgbClr val="888888"/>
                </a:solidFill>
              </a:defRPr>
            </a:lvl2pPr>
            <a:lvl3pPr marL="514350" indent="0">
              <a:defRPr sz="3200">
                <a:solidFill>
                  <a:srgbClr val="888888"/>
                </a:solidFill>
              </a:defRPr>
            </a:lvl3pPr>
            <a:lvl4pPr marL="771525" indent="0">
              <a:defRPr sz="3200">
                <a:solidFill>
                  <a:srgbClr val="888888"/>
                </a:solidFill>
              </a:defRPr>
            </a:lvl4pPr>
            <a:lvl5pPr marL="1028700" indent="0">
              <a:defRPr sz="32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305301" y="3651250"/>
            <a:ext cx="7772401" cy="870267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307682" y="730250"/>
            <a:ext cx="15773402" cy="265112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307682" y="3362325"/>
            <a:ext cx="7736681" cy="1647825"/>
          </a:xfrm>
          <a:prstGeom prst="rect">
            <a:avLst/>
          </a:prstGeom>
        </p:spPr>
        <p:txBody>
          <a:bodyPr anchor="b"/>
          <a:lstStyle>
            <a:lvl1pPr marL="254000" indent="-254000">
              <a:defRPr b="1" sz="3200"/>
            </a:lvl1pPr>
            <a:lvl2pPr marL="257175" indent="0">
              <a:defRPr b="1" sz="3200"/>
            </a:lvl2pPr>
            <a:lvl3pPr marL="514350" indent="0">
              <a:defRPr b="1" sz="3200"/>
            </a:lvl3pPr>
            <a:lvl4pPr marL="771525" indent="0">
              <a:defRPr b="1" sz="3200"/>
            </a:lvl4pPr>
            <a:lvl5pPr marL="1028700" indent="0">
              <a:defRPr b="1"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12306301" y="3362325"/>
            <a:ext cx="7774782" cy="1647825"/>
          </a:xfrm>
          <a:prstGeom prst="rect">
            <a:avLst/>
          </a:prstGeom>
        </p:spPr>
        <p:txBody>
          <a:bodyPr anchor="b"/>
          <a:lstStyle/>
          <a:p>
            <a:pPr marL="254000" indent="-254000">
              <a:defRPr b="1" sz="32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307682" y="914400"/>
            <a:ext cx="5898356" cy="3200401"/>
          </a:xfrm>
          <a:prstGeom prst="rect">
            <a:avLst/>
          </a:prstGeom>
        </p:spPr>
        <p:txBody>
          <a:bodyPr anchor="b"/>
          <a:lstStyle>
            <a:lvl1pPr marL="365125" indent="-365125">
              <a:defRPr sz="4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10822781" y="1974850"/>
            <a:ext cx="9258301" cy="9747252"/>
          </a:xfrm>
          <a:prstGeom prst="rect">
            <a:avLst/>
          </a:prstGeom>
        </p:spPr>
        <p:txBody>
          <a:bodyPr/>
          <a:lstStyle>
            <a:lvl1pPr marL="328613" indent="-328613">
              <a:defRPr sz="4600"/>
            </a:lvl1pPr>
            <a:lvl2pPr marL="651511" indent="-394336">
              <a:defRPr sz="4600"/>
            </a:lvl2pPr>
            <a:lvl3pPr marL="969353" indent="-455003">
              <a:defRPr sz="4600"/>
            </a:lvl3pPr>
            <a:lvl4pPr marL="1309256" indent="-537731">
              <a:defRPr sz="4600"/>
            </a:lvl4pPr>
            <a:lvl5pPr marL="1566431" indent="-537731">
              <a:defRPr sz="4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4307682" y="4114800"/>
            <a:ext cx="5898356" cy="7623176"/>
          </a:xfrm>
          <a:prstGeom prst="rect">
            <a:avLst/>
          </a:prstGeom>
        </p:spPr>
        <p:txBody>
          <a:bodyPr/>
          <a:lstStyle/>
          <a:p>
            <a:pPr marL="174625" indent="-174625">
              <a:defRPr sz="22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4307682" y="914400"/>
            <a:ext cx="5898356" cy="3200401"/>
          </a:xfrm>
          <a:prstGeom prst="rect">
            <a:avLst/>
          </a:prstGeom>
        </p:spPr>
        <p:txBody>
          <a:bodyPr anchor="b"/>
          <a:lstStyle>
            <a:lvl1pPr marL="365125" indent="-365125">
              <a:defRPr sz="4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0822781" y="1974850"/>
            <a:ext cx="9258301" cy="9747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4307682" y="4114800"/>
            <a:ext cx="5898356" cy="7623176"/>
          </a:xfrm>
          <a:prstGeom prst="rect">
            <a:avLst/>
          </a:prstGeom>
        </p:spPr>
        <p:txBody>
          <a:bodyPr/>
          <a:lstStyle>
            <a:lvl1pPr marL="174625" indent="-174625">
              <a:defRPr sz="2200"/>
            </a:lvl1pPr>
            <a:lvl2pPr marL="257175" indent="0">
              <a:defRPr sz="2200"/>
            </a:lvl2pPr>
            <a:lvl3pPr marL="514350" indent="0">
              <a:defRPr sz="2200"/>
            </a:lvl3pPr>
            <a:lvl4pPr marL="771525" indent="0">
              <a:defRPr sz="2200"/>
            </a:lvl4pPr>
            <a:lvl5pPr marL="1028700" indent="0">
              <a:defRPr sz="2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05301" y="730250"/>
            <a:ext cx="15773401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305301" y="3651250"/>
            <a:ext cx="15773401" cy="8702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9524553" y="12854306"/>
            <a:ext cx="554148" cy="44704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marL="111125" indent="-111125" algn="r">
              <a:defRPr sz="1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476250" marR="0" indent="-47625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25756" marR="0" indent="-325756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33047" marR="0" indent="-375872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58563" marR="0" indent="-444213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60159" marR="0" indent="-488634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517334" marR="0" indent="-488634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774509" marR="0" indent="-488634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031684" marR="0" indent="-488634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288859" marR="0" indent="-488634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546034" marR="0" indent="-488634" algn="l" defTabSz="1371600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111125" marR="0" indent="-111125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4572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9144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13716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18288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22860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27432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32004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365760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Relationship Id="rId3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://site.ru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://site.ru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sentation_zagolovok razdela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8" y="-7019"/>
            <a:ext cx="23839662" cy="1787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6413223" y="4929161"/>
            <a:ext cx="465216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0" indent="0" algn="ctr" defTabSz="1828800">
              <a:lnSpc>
                <a:spcPct val="150000"/>
              </a:lnSpc>
              <a:spcBef>
                <a:spcPts val="1800"/>
              </a:spcBef>
              <a:buSzTx/>
              <a:buNone/>
              <a:defRPr sz="5000">
                <a:solidFill>
                  <a:srgbClr val="404040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/>
            <a:r>
              <a:t>Юрий Хаит</a:t>
            </a:r>
          </a:p>
        </p:txBody>
      </p:sp>
      <p:sp>
        <p:nvSpPr>
          <p:cNvPr id="123" name="Shape 123"/>
          <p:cNvSpPr/>
          <p:nvPr>
            <p:ph type="body" sz="quarter" idx="4294967295"/>
          </p:nvPr>
        </p:nvSpPr>
        <p:spPr>
          <a:xfrm>
            <a:off x="15610473" y="6406329"/>
            <a:ext cx="7703248" cy="4470258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0" indent="0" algn="r" defTabSz="1285875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r>
              <a:t>Руководитель направления поискового маркетинга</a:t>
            </a:r>
            <a:br/>
            <a:r>
              <a:t>digital-агентства SREDA</a:t>
            </a:r>
            <a:br/>
          </a:p>
          <a:p>
            <a:pPr marL="0" indent="0" algn="r" defTabSz="1285875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r>
              <a:t>Спикер </a:t>
            </a:r>
            <a:r>
              <a:t>профильных конференций</a:t>
            </a:r>
            <a:r>
              <a:t> </a:t>
            </a:r>
            <a:br/>
            <a:r>
              <a:t>  Вебмастерская</a:t>
            </a:r>
            <a:r>
              <a:t>, Baltic Digital Days, CyberMarketing, ну и AITC</a:t>
            </a:r>
          </a:p>
        </p:txBody>
      </p:sp>
      <p:sp>
        <p:nvSpPr>
          <p:cNvPr id="124" name="Shape 124"/>
          <p:cNvSpPr/>
          <p:nvPr/>
        </p:nvSpPr>
        <p:spPr>
          <a:xfrm>
            <a:off x="863836" y="5475889"/>
            <a:ext cx="15182575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marL="0" indent="0">
              <a:buSzTx/>
              <a:buNone/>
              <a:defRPr sz="7400">
                <a:solidFill>
                  <a:srgbClr val="FFFFFF"/>
                </a:solidFill>
              </a:defRPr>
            </a:pPr>
            <a:r>
              <a:t>Особенности</a:t>
            </a:r>
            <a:br/>
            <a:r>
              <a:t>национальной</a:t>
            </a:r>
            <a:br/>
            <a:r>
              <a:t>внутренней</a:t>
            </a:r>
            <a:br/>
            <a:r>
              <a:t>перелинковки</a:t>
            </a:r>
          </a:p>
        </p:txBody>
      </p:sp>
      <p:pic>
        <p:nvPicPr>
          <p:cNvPr id="12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40952" y="2226205"/>
            <a:ext cx="2625329" cy="2625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2" name="Shape 172"/>
          <p:cNvSpPr/>
          <p:nvPr/>
        </p:nvSpPr>
        <p:spPr>
          <a:xfrm>
            <a:off x="4387453" y="625078"/>
            <a:ext cx="15609095" cy="2155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 marL="0" indent="0" algn="ctr" defTabSz="821531"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Просто наблюдения</a:t>
            </a:r>
          </a:p>
        </p:txBody>
      </p:sp>
      <p:sp>
        <p:nvSpPr>
          <p:cNvPr id="173" name="Shape 173"/>
          <p:cNvSpPr/>
          <p:nvPr>
            <p:ph type="body" idx="4294967295"/>
          </p:nvPr>
        </p:nvSpPr>
        <p:spPr>
          <a:xfrm>
            <a:off x="1731820" y="3538210"/>
            <a:ext cx="21186670" cy="7785557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86602" indent="-386602" defTabSz="1285875">
              <a:lnSpc>
                <a:spcPct val="100000"/>
              </a:lnSpc>
              <a:spcBef>
                <a:spcPts val="0"/>
              </a:spcBef>
              <a:defRPr sz="4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Мы взяли 685 сайтов конкурентов наших клиентов и посчитали процент их нахождения в топ-10 по внутренним и внешним юнкорам</a:t>
            </a:r>
            <a:br/>
          </a:p>
          <a:p>
            <a:pPr marL="386602" indent="-386602" defTabSz="1285875">
              <a:lnSpc>
                <a:spcPct val="100000"/>
              </a:lnSpc>
              <a:spcBef>
                <a:spcPts val="0"/>
              </a:spcBef>
              <a:defRPr sz="4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Анкоры парсили Screaming Frog-ом, видимость проверяли SerpStat-ом и Topvisor-ом.</a:t>
            </a:r>
            <a:br/>
            <a:r>
              <a:t>Исключали слишком частые функцией СЧЁТЕСЛИ (countif) в Excel</a:t>
            </a:r>
            <a:br/>
          </a:p>
          <a:p>
            <a:pPr marL="386602" indent="-386602" defTabSz="1285875">
              <a:lnSpc>
                <a:spcPct val="100000"/>
              </a:lnSpc>
              <a:spcBef>
                <a:spcPts val="0"/>
              </a:spcBef>
              <a:defRPr sz="4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Для «честности» брали только те анкоры, точная частотность которых по Wordstat не ниже 10 </a:t>
            </a:r>
            <a:br/>
            <a:r>
              <a:t>( «!слово1 !слово2» ), игнорируя порядок слов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3503" y="713911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7" name="Shape 177"/>
          <p:cNvSpPr/>
          <p:nvPr/>
        </p:nvSpPr>
        <p:spPr>
          <a:xfrm>
            <a:off x="4387453" y="625078"/>
            <a:ext cx="15609094" cy="2155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 marL="0" indent="0" algn="ctr" defTabSz="821531"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Что там в топе?</a:t>
            </a:r>
          </a:p>
        </p:txBody>
      </p:sp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3638" y="2687342"/>
            <a:ext cx="8056724" cy="10070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2" name="Shape 182"/>
          <p:cNvSpPr/>
          <p:nvPr>
            <p:ph type="title" idx="4294967295"/>
          </p:nvPr>
        </p:nvSpPr>
        <p:spPr>
          <a:xfrm>
            <a:off x="4387453" y="339328"/>
            <a:ext cx="15609095" cy="3073700"/>
          </a:xfrm>
          <a:prstGeom prst="rect">
            <a:avLst/>
          </a:prstGeom>
        </p:spPr>
        <p:txBody>
          <a:bodyPr lIns="71437" tIns="71437" rIns="71437" bIns="71437"/>
          <a:lstStyle/>
          <a:p>
            <a:pPr marL="0" indent="0" algn="ctr" defTabSz="642937">
              <a:lnSpc>
                <a:spcPct val="100000"/>
              </a:lnSpc>
              <a:buSzTx/>
              <a:buFontTx/>
              <a:buNone/>
              <a:defRPr sz="96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 Снимаем позиции</a:t>
            </a:r>
            <a:br/>
            <a:r>
              <a:rPr sz="3800"/>
              <a:t>давайте просто померяем 685 сайтов в топ-10 по «уникальным» анкорам</a:t>
            </a:r>
          </a:p>
        </p:txBody>
      </p:sp>
      <p:graphicFrame>
        <p:nvGraphicFramePr>
          <p:cNvPr id="183" name="Chart 183"/>
          <p:cNvGraphicFramePr/>
          <p:nvPr/>
        </p:nvGraphicFramePr>
        <p:xfrm>
          <a:off x="2640794" y="3342367"/>
          <a:ext cx="19123664" cy="792404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7" name="Shape 187"/>
          <p:cNvSpPr/>
          <p:nvPr>
            <p:ph type="title" idx="4294967295"/>
          </p:nvPr>
        </p:nvSpPr>
        <p:spPr>
          <a:xfrm>
            <a:off x="4387453" y="339328"/>
            <a:ext cx="15609095" cy="2463877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642937">
              <a:lnSpc>
                <a:spcPct val="100000"/>
              </a:lnSpc>
              <a:buSzTx/>
              <a:buFontTx/>
              <a:buNone/>
              <a:defRPr sz="70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То же самое, но склеивая анкоры как «неявные дубли» (79152 -&gt; 24303)</a:t>
            </a:r>
          </a:p>
        </p:txBody>
      </p:sp>
      <p:graphicFrame>
        <p:nvGraphicFramePr>
          <p:cNvPr id="188" name="Chart 188"/>
          <p:cNvGraphicFramePr/>
          <p:nvPr/>
        </p:nvGraphicFramePr>
        <p:xfrm>
          <a:off x="2640794" y="3342367"/>
          <a:ext cx="19123663" cy="792404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2" name="Shape 192"/>
          <p:cNvSpPr/>
          <p:nvPr>
            <p:ph type="title" idx="4294967295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788669">
              <a:lnSpc>
                <a:spcPct val="100000"/>
              </a:lnSpc>
              <a:buSzTx/>
              <a:buFontTx/>
              <a:buNone/>
              <a:defRPr sz="10368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Отлично, работаем дальше…</a:t>
            </a:r>
          </a:p>
        </p:txBody>
      </p:sp>
      <p:sp>
        <p:nvSpPr>
          <p:cNvPr id="193" name="Shape 193"/>
          <p:cNvSpPr/>
          <p:nvPr>
            <p:ph type="body" sz="half" idx="4294967295"/>
          </p:nvPr>
        </p:nvSpPr>
        <p:spPr>
          <a:xfrm>
            <a:off x="3863875" y="3485663"/>
            <a:ext cx="16656250" cy="7785557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Как мы отделяли внутренний анкор-лист от внешнего и что из этого вышло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t>Исследование вхождений ссылок в разные зоны документа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Купить в Sape или наспамить в хлебных крошках?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7" name="Shape 197"/>
          <p:cNvSpPr/>
          <p:nvPr>
            <p:ph type="title" idx="4294967295"/>
          </p:nvPr>
        </p:nvSpPr>
        <p:spPr>
          <a:xfrm>
            <a:off x="4387453" y="625078"/>
            <a:ext cx="15609095" cy="2250933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74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Считаем ссылки из зон документа</a:t>
            </a:r>
          </a:p>
        </p:txBody>
      </p:sp>
      <p:graphicFrame>
        <p:nvGraphicFramePr>
          <p:cNvPr id="198" name="Table 198"/>
          <p:cNvGraphicFramePr/>
          <p:nvPr/>
        </p:nvGraphicFramePr>
        <p:xfrm>
          <a:off x="3913729" y="3108499"/>
          <a:ext cx="16901569" cy="80157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44434"/>
                <a:gridCol w="8444434"/>
              </a:tblGrid>
              <a:tr h="1601441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6000">
                          <a:solidFill>
                            <a:srgbClr val="008F00"/>
                          </a:solidFill>
                        </a:rPr>
                        <a:t>Очевидные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6000">
                          <a:solidFill>
                            <a:srgbClr val="FF2600"/>
                          </a:solidFill>
                        </a:rPr>
                        <a:t>Неочевидные</a:t>
                      </a:r>
                    </a:p>
                  </a:txBody>
                  <a:tcPr marL="0" marR="0" marT="0" marB="0" anchor="ctr" anchorCtr="0" horzOverflow="overflow"/>
                </a:tc>
              </a:tr>
              <a:tr h="2133872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3600"/>
                        <a:t>Меню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3600"/>
                        <a:t>H1..H3</a:t>
                      </a:r>
                    </a:p>
                  </a:txBody>
                  <a:tcPr marL="0" marR="0" marT="0" marB="0" anchor="ctr" anchorCtr="0" horzOverflow="overflow"/>
                </a:tc>
              </a:tr>
              <a:tr h="2133872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3600"/>
                        <a:t> Text-fragment, Plain text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3600"/>
                        <a:t>Окружение &lt;img&gt;, &lt;div&gt;, &lt;span&gt;</a:t>
                      </a:r>
                    </a:p>
                  </a:txBody>
                  <a:tcPr marL="0" marR="0" marT="0" marB="0" anchor="ctr" anchorCtr="0" horzOverflow="overflow"/>
                </a:tc>
              </a:tr>
              <a:tr h="2133872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3600"/>
                        <a:t>Хлебные крошки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3600"/>
                        <a:t>Первый абзац Plain Text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2" name="Shape 202"/>
          <p:cNvSpPr/>
          <p:nvPr>
            <p:ph type="title" idx="4294967295"/>
          </p:nvPr>
        </p:nvSpPr>
        <p:spPr>
          <a:xfrm>
            <a:off x="8823736" y="823913"/>
            <a:ext cx="6736528" cy="2206388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706516">
              <a:lnSpc>
                <a:spcPct val="100000"/>
              </a:lnSpc>
              <a:buSzTx/>
              <a:buFontTx/>
              <a:buNone/>
              <a:defRPr sz="9288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Text-Fragment</a:t>
            </a:r>
          </a:p>
        </p:txBody>
      </p:sp>
      <p:pic>
        <p:nvPicPr>
          <p:cNvPr id="20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3820546"/>
            <a:ext cx="18288000" cy="6074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7" name="Shape 207"/>
          <p:cNvSpPr/>
          <p:nvPr>
            <p:ph type="title" idx="4294967295"/>
          </p:nvPr>
        </p:nvSpPr>
        <p:spPr>
          <a:xfrm>
            <a:off x="8823737" y="823913"/>
            <a:ext cx="6736527" cy="2206388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Plain text</a:t>
            </a:r>
          </a:p>
        </p:txBody>
      </p:sp>
      <p:pic>
        <p:nvPicPr>
          <p:cNvPr id="20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4454568"/>
            <a:ext cx="18288000" cy="4806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2" name="Shape 212"/>
          <p:cNvSpPr/>
          <p:nvPr>
            <p:ph type="title" idx="4294967295"/>
          </p:nvPr>
        </p:nvSpPr>
        <p:spPr>
          <a:xfrm>
            <a:off x="4156397" y="439545"/>
            <a:ext cx="15840150" cy="229401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16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Что меряем</a:t>
            </a:r>
          </a:p>
        </p:txBody>
      </p:sp>
      <p:sp>
        <p:nvSpPr>
          <p:cNvPr id="213" name="Shape 213"/>
          <p:cNvSpPr/>
          <p:nvPr>
            <p:ph type="body" sz="half" idx="4294967295"/>
          </p:nvPr>
        </p:nvSpPr>
        <p:spPr>
          <a:xfrm>
            <a:off x="3863875" y="3170545"/>
            <a:ext cx="16656250" cy="7785557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На тех же 685 сайтах - процент запросов-анкоров в топе, ссылки на которые преобладают в разных зонах документа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t>Видимость страниц-доноров по запросам-анкорам</a:t>
            </a:r>
            <a:br/>
            <a:br/>
            <a:r>
              <a:rPr i="1">
                <a:latin typeface="Proxima Nova Regular"/>
                <a:ea typeface="Proxima Nova Regular"/>
                <a:cs typeface="Proxima Nova Regular"/>
                <a:sym typeface="Proxima Nova Regular"/>
              </a:rPr>
              <a:t>(используем усреднение)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6690" y="10753473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7" name="Shape 217"/>
          <p:cNvSpPr/>
          <p:nvPr>
            <p:ph type="title" idx="4294967295"/>
          </p:nvPr>
        </p:nvSpPr>
        <p:spPr>
          <a:xfrm>
            <a:off x="4156397" y="439545"/>
            <a:ext cx="15840150" cy="1609592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56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По зонам документа</a:t>
            </a:r>
          </a:p>
        </p:txBody>
      </p:sp>
      <p:graphicFrame>
        <p:nvGraphicFramePr>
          <p:cNvPr id="218" name="Chart 218"/>
          <p:cNvGraphicFramePr/>
          <p:nvPr/>
        </p:nvGraphicFramePr>
        <p:xfrm>
          <a:off x="-798933" y="1932384"/>
          <a:ext cx="23483411" cy="1014645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60690" y="391712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9" name="Shape 129"/>
          <p:cNvSpPr/>
          <p:nvPr>
            <p:ph type="title" idx="4294967295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План доклада</a:t>
            </a:r>
          </a:p>
        </p:txBody>
      </p:sp>
      <p:sp>
        <p:nvSpPr>
          <p:cNvPr id="130" name="Shape 130"/>
          <p:cNvSpPr/>
          <p:nvPr>
            <p:ph type="body" sz="half" idx="4294967295"/>
          </p:nvPr>
        </p:nvSpPr>
        <p:spPr>
          <a:xfrm>
            <a:off x="3863875" y="3485663"/>
            <a:ext cx="16656250" cy="7785557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Как мы отделяли внутренний анкор-лист от внешнего и что из этого вышло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Исследование ссылочных вхождений в разные зоны документа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Купить в Sape или наспамить в хлебных крошках?</a:t>
            </a:r>
            <a:br/>
            <a:r>
              <a:t>Что всё-таки влияет на ранжирование?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70190" y="814982"/>
            <a:ext cx="5186610" cy="197778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2" name="Shape 222"/>
          <p:cNvSpPr/>
          <p:nvPr>
            <p:ph type="title" idx="4294967295"/>
          </p:nvPr>
        </p:nvSpPr>
        <p:spPr>
          <a:xfrm>
            <a:off x="4387453" y="285750"/>
            <a:ext cx="15609095" cy="3036094"/>
          </a:xfrm>
          <a:prstGeom prst="rect">
            <a:avLst/>
          </a:prstGeom>
        </p:spPr>
        <p:txBody>
          <a:bodyPr lIns="71437" tIns="71437" rIns="71437" bIns="71437"/>
          <a:lstStyle/>
          <a:p>
            <a:pPr lvl="1" indent="22860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Да?</a:t>
            </a:r>
          </a:p>
        </p:txBody>
      </p:sp>
      <p:pic>
        <p:nvPicPr>
          <p:cNvPr id="22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8658" y="2946428"/>
            <a:ext cx="14766684" cy="10115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7" name="Shape 227"/>
          <p:cNvSpPr/>
          <p:nvPr>
            <p:ph type="title" idx="4294967295"/>
          </p:nvPr>
        </p:nvSpPr>
        <p:spPr>
          <a:xfrm>
            <a:off x="4387453" y="109708"/>
            <a:ext cx="15609095" cy="2867473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80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Наблюдения</a:t>
            </a:r>
          </a:p>
        </p:txBody>
      </p:sp>
      <p:sp>
        <p:nvSpPr>
          <p:cNvPr id="228" name="Shape 228"/>
          <p:cNvSpPr/>
          <p:nvPr>
            <p:ph type="body" idx="4294967295"/>
          </p:nvPr>
        </p:nvSpPr>
        <p:spPr>
          <a:xfrm>
            <a:off x="1426879" y="2564707"/>
            <a:ext cx="22189736" cy="8586586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Меню всё ещё можно прятать в documentWrite();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Покупая контекстную ссылку из первого абзаца - можно улучшить ранжирование донора - скорее чем акцептора.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Хлебные крошки - отличное поле для экспериментов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Пользовательское счастье не перетекает между донором и акцептором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2" name="Shape 232"/>
          <p:cNvSpPr/>
          <p:nvPr>
            <p:ph type="title" idx="4294967295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Индексация </a:t>
            </a:r>
          </a:p>
        </p:txBody>
      </p:sp>
      <p:graphicFrame>
        <p:nvGraphicFramePr>
          <p:cNvPr id="233" name="Table 233"/>
          <p:cNvGraphicFramePr/>
          <p:nvPr/>
        </p:nvGraphicFramePr>
        <p:xfrm>
          <a:off x="2238555" y="3838960"/>
          <a:ext cx="19901731" cy="634956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6360246"/>
                <a:gridCol w="6427231"/>
                <a:gridCol w="7101552"/>
              </a:tblGrid>
              <a:tr h="753239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Уровни вложенности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Количество ссылок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Процент страниц в Яндексе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</a:tr>
              <a:tr h="839479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2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sz="3600"/>
                        <a:t>8 210 339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4200">
                          <a:solidFill>
                            <a:schemeClr val="accent6">
                              <a:lumOff val="-9568"/>
                            </a:schemeClr>
                          </a:solidFill>
                        </a:rPr>
                        <a:t>69 %</a:t>
                      </a:r>
                    </a:p>
                  </a:txBody>
                  <a:tcPr marL="0" marR="0" marT="0" marB="0" anchor="ctr" anchorCtr="0" horzOverflow="overflow"/>
                </a:tc>
              </a:tr>
              <a:tr h="794507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3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sz="3600"/>
                        <a:t>4 104 572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4200">
                          <a:solidFill>
                            <a:schemeClr val="accent6">
                              <a:lumOff val="-9568"/>
                            </a:schemeClr>
                          </a:solidFill>
                        </a:rPr>
                        <a:t>84 %</a:t>
                      </a:r>
                    </a:p>
                  </a:txBody>
                  <a:tcPr marL="0" marR="0" marT="0" marB="0" anchor="ctr" anchorCtr="0" horzOverflow="overflow"/>
                </a:tc>
              </a:tr>
              <a:tr h="794507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4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sz="3600"/>
                        <a:t>710 941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4200">
                          <a:solidFill>
                            <a:schemeClr val="accent2">
                              <a:satOff val="-18194"/>
                              <a:lumOff val="-11215"/>
                            </a:schemeClr>
                          </a:solidFill>
                        </a:rPr>
                        <a:t>49 %</a:t>
                      </a:r>
                    </a:p>
                  </a:txBody>
                  <a:tcPr marL="0" marR="0" marT="0" marB="0" anchor="ctr" anchorCtr="0" horzOverflow="overflow"/>
                </a:tc>
              </a:tr>
              <a:tr h="794507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5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sz="3600"/>
                        <a:t>94 322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4200">
                          <a:solidFill>
                            <a:schemeClr val="accent6">
                              <a:lumOff val="-9568"/>
                            </a:schemeClr>
                          </a:solidFill>
                        </a:rPr>
                        <a:t>57 %</a:t>
                      </a:r>
                    </a:p>
                  </a:txBody>
                  <a:tcPr marL="0" marR="0" marT="0" marB="0" anchor="ctr" anchorCtr="0" horzOverflow="overflow"/>
                </a:tc>
              </a:tr>
              <a:tr h="794507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/>
                        <a:t>6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sz="3600"/>
                        <a:t>6 808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4200">
                          <a:solidFill>
                            <a:schemeClr val="accent2">
                              <a:satOff val="-18194"/>
                              <a:lumOff val="-11215"/>
                            </a:schemeClr>
                          </a:solidFill>
                        </a:rPr>
                        <a:t>44 %</a:t>
                      </a:r>
                    </a:p>
                  </a:txBody>
                  <a:tcPr marL="0" marR="0" marT="0" marB="0" anchor="ctr" anchorCtr="0" horzOverflow="overflow"/>
                </a:tc>
              </a:tr>
              <a:tr h="794507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400"/>
                        <a:t>7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sz="3600"/>
                        <a:t>152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4200">
                          <a:solidFill>
                            <a:schemeClr val="accent6">
                              <a:lumOff val="-9568"/>
                            </a:schemeClr>
                          </a:solidFill>
                        </a:rPr>
                        <a:t>100 %</a:t>
                      </a:r>
                    </a:p>
                  </a:txBody>
                  <a:tcPr marL="0" marR="0" marT="0" marB="0" anchor="ctr" anchorCtr="0" horzOverflow="overflow"/>
                </a:tc>
              </a:tr>
              <a:tr h="794507"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/>
                        <a:t>8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sz="3600"/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0" indent="0" algn="ctr" defTabSz="1371600">
                        <a:buSzTx/>
                        <a:buFontTx/>
                        <a:buNone/>
                        <a:defRPr sz="1800"/>
                      </a:pPr>
                      <a:r>
                        <a:rPr b="1" sz="4200">
                          <a:solidFill>
                            <a:schemeClr val="accent2">
                              <a:satOff val="-18194"/>
                              <a:lumOff val="-11215"/>
                            </a:schemeClr>
                          </a:solidFill>
                        </a:rPr>
                        <a:t>25 %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3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751" y="1399944"/>
            <a:ext cx="16304638" cy="10916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sreda_logo-bl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13065" y="201212"/>
            <a:ext cx="5186610" cy="1977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1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1" name="Shape 241"/>
          <p:cNvSpPr/>
          <p:nvPr>
            <p:ph type="title" idx="4294967295"/>
          </p:nvPr>
        </p:nvSpPr>
        <p:spPr>
          <a:xfrm>
            <a:off x="4387453" y="109708"/>
            <a:ext cx="15609094" cy="2867473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80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А что там с биржами?</a:t>
            </a:r>
          </a:p>
        </p:txBody>
      </p:sp>
      <p:sp>
        <p:nvSpPr>
          <p:cNvPr id="242" name="Shape 242"/>
          <p:cNvSpPr/>
          <p:nvPr>
            <p:ph type="body" idx="4294967295"/>
          </p:nvPr>
        </p:nvSpPr>
        <p:spPr>
          <a:xfrm>
            <a:off x="1426879" y="2564707"/>
            <a:ext cx="22189736" cy="8586586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Используя искусственное отделение внешнего анкор-листа от внутреннего, сравним сайты без SEO-ссылок (в широком понимании этого слова) и активно их использующие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В Ahrefs хорошо видно, как весной 2015-го года снималось ВСЁ, а потом потихоньку покупались новые.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55878" y="11321650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6" name="Shape 246"/>
          <p:cNvSpPr/>
          <p:nvPr>
            <p:ph type="title" idx="4294967295"/>
          </p:nvPr>
        </p:nvSpPr>
        <p:spPr>
          <a:xfrm>
            <a:off x="4387453" y="446484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Extrabold"/>
                <a:ea typeface="Proxima Nova Condensed Extrabold"/>
                <a:cs typeface="Proxima Nova Condensed Extrabold"/>
                <a:sym typeface="Proxima Nova Condensed Extrabold"/>
              </a:defRPr>
            </a:lvl1pPr>
          </a:lstStyle>
          <a:p>
            <a:pPr>
              <a:defRPr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rPr>
                <a:latin typeface="Proxima Nova Condensed Extrabold"/>
                <a:ea typeface="Proxima Nova Condensed Extrabold"/>
                <a:cs typeface="Proxima Nova Condensed Extrabold"/>
                <a:sym typeface="Proxima Nova Condensed Extrabold"/>
              </a:rPr>
              <a:t>Без ссылок *</a:t>
            </a:r>
          </a:p>
        </p:txBody>
      </p:sp>
      <p:graphicFrame>
        <p:nvGraphicFramePr>
          <p:cNvPr id="247" name="Chart 247"/>
          <p:cNvGraphicFramePr/>
          <p:nvPr/>
        </p:nvGraphicFramePr>
        <p:xfrm>
          <a:off x="2640794" y="3342367"/>
          <a:ext cx="19123663" cy="792404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>
            <p:ph type="sldNum" sz="quarter" idx="4294967295"/>
          </p:nvPr>
        </p:nvSpPr>
        <p:spPr>
          <a:xfrm>
            <a:off x="11949936" y="13010554"/>
            <a:ext cx="466269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1" name="Shape 251"/>
          <p:cNvSpPr/>
          <p:nvPr>
            <p:ph type="body" idx="4294967295"/>
          </p:nvPr>
        </p:nvSpPr>
        <p:spPr>
          <a:xfrm>
            <a:off x="1044140" y="2222910"/>
            <a:ext cx="22295719" cy="9270180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Отделить в выдаче внутренний анкор-лист от внешнего - сложно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На большом количестве страниц внутренние ссылки могут быть полезнее биржевых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Уровень вложенности (от главной) плохо коррелирует с индексацией страниц</a:t>
            </a:r>
            <a:br/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i="1"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«Перетекание статического веса» коррелирует с зонами документа, из которых ставятся ссылки.</a:t>
            </a:r>
          </a:p>
        </p:txBody>
      </p:sp>
      <p:sp>
        <p:nvSpPr>
          <p:cNvPr id="252" name="Shape 252"/>
          <p:cNvSpPr/>
          <p:nvPr>
            <p:ph type="title" idx="4294967295"/>
          </p:nvPr>
        </p:nvSpPr>
        <p:spPr>
          <a:xfrm>
            <a:off x="4387453" y="403282"/>
            <a:ext cx="15609094" cy="1977927"/>
          </a:xfrm>
          <a:prstGeom prst="rect">
            <a:avLst/>
          </a:prstGeom>
        </p:spPr>
        <p:txBody>
          <a:bodyPr lIns="71437" tIns="71437" rIns="71437" bIns="71437"/>
          <a:lstStyle/>
          <a:p>
            <a:pPr lvl="4" indent="91440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Резюмируем: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resentation_cover 1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2429"/>
            <a:ext cx="18288001" cy="1371114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2834069" y="8225989"/>
            <a:ext cx="18287237" cy="387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 marL="333375" indent="-333375" algn="ctr" defTabSz="1828800">
              <a:lnSpc>
                <a:spcPct val="150000"/>
              </a:lnSpc>
              <a:spcBef>
                <a:spcPts val="1800"/>
              </a:spcBef>
              <a:defRPr sz="42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t>yk@sreda.digital</a:t>
            </a:r>
            <a:br/>
            <a:r>
              <a:t>skype: sinsimit</a:t>
            </a:r>
            <a:br/>
            <a:r>
              <a:t>fb.com/sinsimit (Юрий Хаит)</a:t>
            </a:r>
            <a:br/>
          </a:p>
        </p:txBody>
      </p:sp>
      <p:sp>
        <p:nvSpPr>
          <p:cNvPr id="256" name="Shape 256"/>
          <p:cNvSpPr/>
          <p:nvPr>
            <p:ph type="title"/>
          </p:nvPr>
        </p:nvSpPr>
        <p:spPr>
          <a:xfrm>
            <a:off x="4387453" y="210684"/>
            <a:ext cx="15609094" cy="1908861"/>
          </a:xfrm>
          <a:prstGeom prst="rect">
            <a:avLst/>
          </a:prstGeom>
        </p:spPr>
        <p:txBody>
          <a:bodyPr anchor="ctr"/>
          <a:lstStyle/>
          <a:p>
            <a:pPr lvl="1" indent="22860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Вопросы?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79753" y="440684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4" name="Shape 134"/>
          <p:cNvSpPr/>
          <p:nvPr>
            <p:ph type="title" idx="4294967295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СНСС и inlink</a:t>
            </a:r>
          </a:p>
        </p:txBody>
      </p:sp>
      <p:pic>
        <p:nvPicPr>
          <p:cNvPr id="13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8849" y="4129072"/>
            <a:ext cx="20025553" cy="509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4616300" y="10931519"/>
            <a:ext cx="16770650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marL="0" indent="0">
              <a:buSzTx/>
              <a:buNone/>
              <a:defRPr sz="5800"/>
            </a:lvl1pPr>
          </a:lstStyle>
          <a:p>
            <a:pPr/>
            <a:r>
              <a:t> date:&lt;20180101              site:pechatimaster.ru </a:t>
            </a:r>
          </a:p>
        </p:txBody>
      </p:sp>
      <p:sp>
        <p:nvSpPr>
          <p:cNvPr id="137" name="Shape 137"/>
          <p:cNvSpPr/>
          <p:nvPr/>
        </p:nvSpPr>
        <p:spPr>
          <a:xfrm>
            <a:off x="11297049" y="10604971"/>
            <a:ext cx="1785938" cy="178593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121919" tIns="121919" rIns="121919" bIns="121919" anchor="ctr"/>
          <a:lstStyle/>
          <a:p>
            <a:pPr marL="365125" indent="-365125">
              <a:defRPr sz="46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70128" y="11131150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1" name="Shape 141"/>
          <p:cNvSpPr/>
          <p:nvPr>
            <p:ph type="title" idx="4294967295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/>
          <a:p>
            <a:pPr marL="0" indent="0" algn="ctr" defTabSz="714732">
              <a:lnSpc>
                <a:spcPct val="100000"/>
              </a:lnSpc>
              <a:buSzTx/>
              <a:buFontTx/>
              <a:buNone/>
              <a:defRPr sz="9396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Попытки разделения </a:t>
            </a:r>
            <a:br/>
            <a:r>
              <a:t>анкор-листов</a:t>
            </a:r>
          </a:p>
        </p:txBody>
      </p:sp>
      <p:sp>
        <p:nvSpPr>
          <p:cNvPr id="142" name="Shape 142"/>
          <p:cNvSpPr/>
          <p:nvPr>
            <p:ph type="body" idx="4294967295"/>
          </p:nvPr>
        </p:nvSpPr>
        <p:spPr>
          <a:xfrm>
            <a:off x="1080325" y="3585835"/>
            <a:ext cx="22721926" cy="7785557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~~ site: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site.ru</a:t>
            </a:r>
            <a:r>
              <a:t> (тройное вычитание в спецзапросе)</a:t>
            </a:r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&lt;&lt; site: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site.ru</a:t>
            </a:r>
            <a:r>
              <a:t> (как альтернатива)</a:t>
            </a:r>
            <a:br/>
            <a:br/>
            <a:r>
              <a:t>Проблемы:</a:t>
            </a:r>
            <a:br/>
            <a:r>
              <a:t>- из органической выдачи не исключаются примеси</a:t>
            </a:r>
            <a:br/>
            <a:r>
              <a:t>- в XML в 70% случаев всё в порядке, но…</a:t>
            </a:r>
            <a:br/>
            <a:br/>
            <a:r>
              <a:t>Ссылки со страницы-донора исключаются/остаются только если есть входящие ссылки с тем же анкором.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6" name="Shape 146"/>
          <p:cNvSpPr/>
          <p:nvPr>
            <p:ph type="title" idx="4294967295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/>
          <a:p>
            <a:pPr marL="0" indent="0" algn="ctr" defTabSz="714732">
              <a:lnSpc>
                <a:spcPct val="100000"/>
              </a:lnSpc>
              <a:buSzTx/>
              <a:buFontTx/>
              <a:buNone/>
              <a:defRPr sz="9396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Попытки разделения </a:t>
            </a:r>
            <a:br/>
            <a:r>
              <a:t>анкор-листов</a:t>
            </a:r>
          </a:p>
        </p:txBody>
      </p:sp>
      <p:sp>
        <p:nvSpPr>
          <p:cNvPr id="147" name="Shape 147"/>
          <p:cNvSpPr/>
          <p:nvPr>
            <p:ph type="body" idx="4294967295"/>
          </p:nvPr>
        </p:nvSpPr>
        <p:spPr>
          <a:xfrm>
            <a:off x="864338" y="3728710"/>
            <a:ext cx="22839128" cy="7785557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~~ site: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site.ru</a:t>
            </a:r>
            <a:r>
              <a:t> (тройное вычитание в спецзапросе)</a:t>
            </a:r>
          </a:p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&lt;&lt; site: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site.ru</a:t>
            </a:r>
            <a:r>
              <a:t> (как альтернатива)</a:t>
            </a:r>
            <a:br/>
            <a:br/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Стоит признать, что документированные операторы не позволяют разделить анкор-листы всилу наличия документарных свойств у доноров.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1" name="Shape 151"/>
          <p:cNvSpPr/>
          <p:nvPr>
            <p:ph type="title" idx="4294967295"/>
          </p:nvPr>
        </p:nvSpPr>
        <p:spPr>
          <a:xfrm>
            <a:off x="4387453" y="625078"/>
            <a:ext cx="15609095" cy="3036095"/>
          </a:xfrm>
          <a:prstGeom prst="rect">
            <a:avLst/>
          </a:prstGeom>
        </p:spPr>
        <p:txBody>
          <a:bodyPr lIns="71437" tIns="71437" rIns="71437" bIns="71437"/>
          <a:lstStyle/>
          <a:p>
            <a:pPr marL="0" indent="0" algn="ctr" defTabSz="714732">
              <a:lnSpc>
                <a:spcPct val="100000"/>
              </a:lnSpc>
              <a:buSzTx/>
              <a:buFontTx/>
              <a:buNone/>
              <a:defRPr sz="9396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Попытки разделения </a:t>
            </a:r>
            <a:br/>
            <a:r>
              <a:t>анкор-листов #2</a:t>
            </a:r>
          </a:p>
        </p:txBody>
      </p:sp>
      <p:sp>
        <p:nvSpPr>
          <p:cNvPr id="152" name="Shape 152"/>
          <p:cNvSpPr/>
          <p:nvPr>
            <p:ph type="body" idx="4294967295"/>
          </p:nvPr>
        </p:nvSpPr>
        <p:spPr>
          <a:xfrm>
            <a:off x="744438" y="3609647"/>
            <a:ext cx="22877265" cy="7785557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marL="396875" indent="-396875" defTabSz="1285875">
              <a:lnSpc>
                <a:spcPct val="100000"/>
              </a:lnSpc>
              <a:spcBef>
                <a:spcPts val="0"/>
              </a:spcBef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Выгрузка ссылок из Яндекс.Вебмастер + Ahrefs. Свой php-скрипт сбора анкоров со страниц. Искусственное воспроизведение анкор-листов.</a:t>
            </a:r>
            <a:br/>
            <a:br/>
            <a:r>
              <a:t>Проблемы:</a:t>
            </a:r>
            <a:br/>
            <a:r>
              <a:t>- полнота и точность выгрузки</a:t>
            </a:r>
            <a:br/>
            <a:r>
              <a:t>- пересечения по анкорам в выгрузке и при парсинге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690" y="11393087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>
            <p:ph type="title" idx="4294967295"/>
          </p:nvPr>
        </p:nvSpPr>
        <p:spPr>
          <a:xfrm>
            <a:off x="451879" y="625078"/>
            <a:ext cx="23125845" cy="2079502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Попытки разделения анкор-листов #3</a:t>
            </a:r>
          </a:p>
        </p:txBody>
      </p:sp>
      <p:sp>
        <p:nvSpPr>
          <p:cNvPr id="157" name="Shape 157"/>
          <p:cNvSpPr/>
          <p:nvPr>
            <p:ph type="body" sz="half" idx="4294967295"/>
          </p:nvPr>
        </p:nvSpPr>
        <p:spPr>
          <a:xfrm>
            <a:off x="14127435" y="2448602"/>
            <a:ext cx="9410925" cy="8674169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1285875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/>
            <a:r>
              <a:t>Собираем результаты выдачи в Excel и вычитаем собранные в Screaming Frog анкоры.</a:t>
            </a:r>
          </a:p>
        </p:txBody>
      </p:sp>
      <p:pic>
        <p:nvPicPr>
          <p:cNvPr id="15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968" y="2866059"/>
            <a:ext cx="12320838" cy="9417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4753" y="11364001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>
            <p:ph type="title" idx="4294967295"/>
          </p:nvPr>
        </p:nvSpPr>
        <p:spPr>
          <a:xfrm>
            <a:off x="4387453" y="625078"/>
            <a:ext cx="15609095" cy="215529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Дубли анкоров</a:t>
            </a:r>
          </a:p>
        </p:txBody>
      </p:sp>
      <p:graphicFrame>
        <p:nvGraphicFramePr>
          <p:cNvPr id="163" name="Chart 163"/>
          <p:cNvGraphicFramePr/>
          <p:nvPr/>
        </p:nvGraphicFramePr>
        <p:xfrm>
          <a:off x="1476777" y="2542911"/>
          <a:ext cx="20229371" cy="1014645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7128" y="11372598"/>
            <a:ext cx="5186610" cy="197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>
            <p:ph type="sldNum" sz="quarter" idx="4294967295"/>
          </p:nvPr>
        </p:nvSpPr>
        <p:spPr>
          <a:xfrm>
            <a:off x="12027609" y="13010554"/>
            <a:ext cx="31092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t"/>
          <a:lstStyle>
            <a:lvl1pPr marL="0" indent="0" algn="ctr" defTabSz="821531"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7" name="Shape 167"/>
          <p:cNvSpPr/>
          <p:nvPr>
            <p:ph type="title" idx="4294967295"/>
          </p:nvPr>
        </p:nvSpPr>
        <p:spPr>
          <a:xfrm>
            <a:off x="4387453" y="625078"/>
            <a:ext cx="15609095" cy="215529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buSzTx/>
              <a:buFontTx/>
              <a:buNone/>
              <a:defRPr sz="10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Дубли анкоров (мини-сайт)</a:t>
            </a:r>
          </a:p>
        </p:txBody>
      </p:sp>
      <p:graphicFrame>
        <p:nvGraphicFramePr>
          <p:cNvPr id="168" name="Chart 168"/>
          <p:cNvGraphicFramePr/>
          <p:nvPr/>
        </p:nvGraphicFramePr>
        <p:xfrm>
          <a:off x="680825" y="2551509"/>
          <a:ext cx="21443716" cy="1014645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365125" marR="0" indent="-365125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4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619125" marR="0" indent="-619125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7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365125" marR="0" indent="-365125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4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619125" marR="0" indent="-619125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7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