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75" r:id="rId5"/>
    <p:sldId id="263" r:id="rId6"/>
    <p:sldId id="260" r:id="rId7"/>
    <p:sldId id="262" r:id="rId8"/>
    <p:sldId id="266" r:id="rId9"/>
    <p:sldId id="267" r:id="rId10"/>
    <p:sldId id="270" r:id="rId11"/>
    <p:sldId id="261" r:id="rId12"/>
    <p:sldId id="271" r:id="rId13"/>
    <p:sldId id="273" r:id="rId14"/>
    <p:sldId id="272" r:id="rId15"/>
    <p:sldId id="264" r:id="rId16"/>
    <p:sldId id="274" r:id="rId17"/>
    <p:sldId id="26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rovoz.ru/" TargetMode="External"/><Relationship Id="rId2" Type="http://schemas.openxmlformats.org/officeDocument/2006/relationships/hyperlink" Target="mailto:sergey@smorovoz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acebook.com/smorovo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en-US" dirty="0" smtClean="0"/>
              <a:t>Media Content Marketing (MCM)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Ассоциативные картинки (не видео) + интересный текст + непрерывная работа с ожиданиями целевой аудитории.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НЧ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dirty="0" smtClean="0"/>
              <a:t>НЧ трафик из </a:t>
            </a:r>
            <a:r>
              <a:rPr lang="en-US" dirty="0" smtClean="0"/>
              <a:t>Google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 descr="E:\smorovoz\All_in_TOP-2016\seo-hac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036" y="2348880"/>
            <a:ext cx="621030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Поисковый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074" name="Picture 2" descr="E:\smorovoz\All_in_TOP-2016\insta-t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802773" cy="4608512"/>
          </a:xfrm>
          <a:prstGeom prst="rect">
            <a:avLst/>
          </a:prstGeom>
          <a:noFill/>
        </p:spPr>
      </p:pic>
      <p:pic>
        <p:nvPicPr>
          <p:cNvPr id="4098" name="Picture 2" descr="E:\smorovoz\All_in_TOP-2016\seo-traf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776864" cy="459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Трафик Инстаграм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074" name="Picture 2" descr="E:\smorovoz\All_in_TOP-2016\insta-t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80277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Профит – Поисковый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42" name="Picture 2" descr="E:\smorovoz\All_in_TOP-2016\Google-Ya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31" y="1628800"/>
            <a:ext cx="781452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Профит – рост комм. органики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9218" name="Picture 2" descr="E:\smorovoz\All_in_TOP-2016\Metrika-Po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20458" cy="417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en-US" dirty="0" smtClean="0"/>
              <a:t>Media Content Marketing (MCM)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smorovoz\All_in_TOP-2016\MCM-ca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56784" cy="466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ЦЕНА вопроса?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392488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ru-RU" dirty="0" smtClean="0"/>
              <a:t>Специальный софт.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Поиск рабочих баз, </a:t>
            </a:r>
            <a:r>
              <a:rPr lang="ru-RU" dirty="0" err="1" smtClean="0"/>
              <a:t>парсинг</a:t>
            </a:r>
            <a:r>
              <a:rPr lang="ru-RU" dirty="0" smtClean="0"/>
              <a:t>, фильтрация.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Навыки </a:t>
            </a:r>
            <a:r>
              <a:rPr lang="en-US" dirty="0" smtClean="0"/>
              <a:t>SMM </a:t>
            </a:r>
            <a:r>
              <a:rPr lang="ru-RU" dirty="0" smtClean="0"/>
              <a:t>работ в Инстаграм.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ru-RU" dirty="0" smtClean="0"/>
              <a:t>Умение работать </a:t>
            </a:r>
            <a:r>
              <a:rPr lang="ru-RU" dirty="0" smtClean="0"/>
              <a:t>в </a:t>
            </a:r>
            <a:r>
              <a:rPr lang="ru-RU" dirty="0" err="1" smtClean="0"/>
              <a:t>Фотошопе</a:t>
            </a:r>
            <a:r>
              <a:rPr lang="ru-RU" dirty="0" smtClean="0"/>
              <a:t>.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ru-RU" dirty="0" smtClean="0"/>
              <a:t>60 </a:t>
            </a:r>
            <a:r>
              <a:rPr lang="ru-RU" dirty="0" err="1" smtClean="0"/>
              <a:t>руб</a:t>
            </a:r>
            <a:r>
              <a:rPr lang="ru-RU" dirty="0" smtClean="0"/>
              <a:t>/мес. </a:t>
            </a:r>
            <a:r>
              <a:rPr lang="ru-RU" dirty="0" smtClean="0"/>
              <a:t>за </a:t>
            </a:r>
            <a:r>
              <a:rPr lang="en-US" dirty="0" smtClean="0"/>
              <a:t>IP-proxy </a:t>
            </a:r>
            <a:r>
              <a:rPr lang="ru-RU" dirty="0" smtClean="0"/>
              <a:t>для 2 </a:t>
            </a:r>
            <a:r>
              <a:rPr lang="ru-RU" dirty="0" err="1" smtClean="0"/>
              <a:t>аккаунтов</a:t>
            </a:r>
            <a:r>
              <a:rPr lang="ru-RU" dirty="0" smtClean="0"/>
              <a:t>.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ru-RU" dirty="0" smtClean="0"/>
              <a:t>Исследовательские работы 10 </a:t>
            </a:r>
            <a:r>
              <a:rPr lang="ru-RU" dirty="0" smtClean="0"/>
              <a:t>месяцев</a:t>
            </a:r>
            <a:r>
              <a:rPr lang="ru-RU" dirty="0" smtClean="0"/>
              <a:t>!</a:t>
            </a:r>
          </a:p>
          <a:p>
            <a:pPr marL="514350" indent="-514350" algn="l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04856" cy="4392488"/>
          </a:xfrm>
        </p:spPr>
        <p:txBody>
          <a:bodyPr>
            <a:normAutofit fontScale="25000" lnSpcReduction="20000"/>
          </a:bodyPr>
          <a:lstStyle/>
          <a:p>
            <a:r>
              <a:rPr lang="ru-RU" sz="24000" dirty="0" smtClean="0">
                <a:solidFill>
                  <a:schemeClr val="tx1"/>
                </a:solidFill>
              </a:rPr>
              <a:t>Сергей </a:t>
            </a:r>
            <a:r>
              <a:rPr lang="ru-RU" sz="24000" dirty="0" err="1" smtClean="0">
                <a:solidFill>
                  <a:schemeClr val="tx1"/>
                </a:solidFill>
              </a:rPr>
              <a:t>Сморовоз</a:t>
            </a:r>
            <a:endParaRPr lang="en-US" sz="24000" dirty="0" smtClean="0">
              <a:solidFill>
                <a:schemeClr val="tx1"/>
              </a:solidFill>
            </a:endParaRPr>
          </a:p>
          <a:p>
            <a:r>
              <a:rPr lang="ru-RU" sz="9600" dirty="0" err="1" smtClean="0">
                <a:solidFill>
                  <a:schemeClr val="tx1"/>
                </a:solidFill>
              </a:rPr>
              <a:t>интернет-маркетолог</a:t>
            </a:r>
            <a:r>
              <a:rPr lang="ru-RU" sz="9600" dirty="0" smtClean="0">
                <a:solidFill>
                  <a:schemeClr val="tx1"/>
                </a:solidFill>
              </a:rPr>
              <a:t>, </a:t>
            </a:r>
            <a:r>
              <a:rPr lang="ru-RU" sz="9600" dirty="0" err="1" smtClean="0">
                <a:solidFill>
                  <a:schemeClr val="tx1"/>
                </a:solidFill>
              </a:rPr>
              <a:t>веб-аналитик</a:t>
            </a:r>
            <a:r>
              <a:rPr lang="ru-RU" sz="9600" dirty="0" smtClean="0">
                <a:solidFill>
                  <a:schemeClr val="tx1"/>
                </a:solidFill>
              </a:rPr>
              <a:t>, фотограф</a:t>
            </a:r>
            <a:endParaRPr lang="ru-RU" sz="9600" dirty="0" smtClean="0">
              <a:solidFill>
                <a:schemeClr val="tx1"/>
              </a:solidFill>
            </a:endParaRPr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r>
              <a:rPr lang="en-US" sz="9600" dirty="0" smtClean="0">
                <a:solidFill>
                  <a:schemeClr val="tx1"/>
                </a:solidFill>
              </a:rPr>
              <a:t>+7 (903) 585 9776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+7 (915) 242 9008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+7 (999) 838 6232</a:t>
            </a:r>
            <a:endParaRPr lang="en-US" sz="9600" dirty="0" smtClean="0">
              <a:solidFill>
                <a:schemeClr val="tx1"/>
              </a:solidFill>
            </a:endParaRPr>
          </a:p>
          <a:p>
            <a:endParaRPr lang="en-US" sz="9600" dirty="0" smtClean="0">
              <a:hlinkClick r:id="rId2"/>
            </a:endParaRPr>
          </a:p>
          <a:p>
            <a:r>
              <a:rPr lang="en-US" sz="9600" dirty="0" smtClean="0">
                <a:hlinkClick r:id="rId2"/>
              </a:rPr>
              <a:t>sergey@smorovoz.ru</a:t>
            </a:r>
            <a:endParaRPr lang="en-US" sz="9600" dirty="0" smtClean="0"/>
          </a:p>
          <a:p>
            <a:r>
              <a:rPr lang="en-US" sz="9600" dirty="0" smtClean="0">
                <a:hlinkClick r:id="rId3"/>
              </a:rPr>
              <a:t>http://www.smorovoz.ru</a:t>
            </a:r>
            <a:endParaRPr lang="en-US" sz="9600" dirty="0" smtClean="0"/>
          </a:p>
          <a:p>
            <a:r>
              <a:rPr lang="en-US" sz="9600" dirty="0" smtClean="0">
                <a:hlinkClick r:id="rId4"/>
              </a:rPr>
              <a:t>https://facebook.com/smorovoz</a:t>
            </a:r>
            <a:endParaRPr lang="en-US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Секретный слайд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04856" cy="43924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Для того, кто сегодня зайдёт на мой сайт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через </a:t>
            </a:r>
            <a:r>
              <a:rPr lang="ru-RU" sz="2400" dirty="0" err="1" smtClean="0">
                <a:solidFill>
                  <a:schemeClr val="tx1"/>
                </a:solidFill>
              </a:rPr>
              <a:t>Яндекс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  <a:r>
              <a:rPr lang="ru-RU" sz="2400" smtClean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запросу: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фотограф </a:t>
            </a:r>
            <a:r>
              <a:rPr lang="ru-RU" sz="4800" dirty="0" err="1" smtClean="0">
                <a:solidFill>
                  <a:srgbClr val="FF0000"/>
                </a:solidFill>
              </a:rPr>
              <a:t>сморовоз</a:t>
            </a:r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 отправит свой вопрос по теме доклада через форму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разделе Контакты,  тому спалю ещё </a:t>
            </a:r>
            <a:r>
              <a:rPr lang="en-US" sz="2400" b="1" dirty="0" err="1" smtClean="0">
                <a:solidFill>
                  <a:schemeClr val="tx1"/>
                </a:solidFill>
              </a:rPr>
              <a:t>instaSEO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фишки!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Метрика учитывает</a:t>
            </a:r>
            <a:r>
              <a:rPr lang="en-US" sz="2400" dirty="0" smtClean="0">
                <a:solidFill>
                  <a:schemeClr val="tx1"/>
                </a:solidFill>
              </a:rPr>
              <a:t> ID </a:t>
            </a:r>
            <a:r>
              <a:rPr lang="ru-RU" sz="2400" dirty="0" smtClean="0">
                <a:solidFill>
                  <a:schemeClr val="tx1"/>
                </a:solidFill>
              </a:rPr>
              <a:t>по базе, хитрить не нужно </a:t>
            </a:r>
            <a:r>
              <a:rPr lang="ru-RU" sz="24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en-US" dirty="0" smtClean="0"/>
              <a:t>Media Content Marketing (MCM)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E:\smorovoz\All_in_TOP-2016\MC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69879"/>
            <a:ext cx="7106022" cy="46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Мобильный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392488"/>
          </a:xfrm>
        </p:spPr>
        <p:txBody>
          <a:bodyPr/>
          <a:lstStyle/>
          <a:p>
            <a:pPr algn="l"/>
            <a:r>
              <a:rPr lang="ru-RU" dirty="0" smtClean="0"/>
              <a:t>Мобильный трафик</a:t>
            </a:r>
            <a:r>
              <a:rPr lang="en-US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&gt; 50%!</a:t>
            </a:r>
            <a:r>
              <a:rPr lang="ru-RU" dirty="0" smtClean="0"/>
              <a:t> </a:t>
            </a:r>
            <a:endParaRPr lang="ru-RU" sz="2800" dirty="0"/>
          </a:p>
        </p:txBody>
      </p:sp>
      <p:pic>
        <p:nvPicPr>
          <p:cNvPr id="2051" name="Picture 3" descr="E:\smorovoz\All_in_TOP-2016\mob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48072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Мобильный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392488"/>
          </a:xfrm>
        </p:spPr>
        <p:txBody>
          <a:bodyPr/>
          <a:lstStyle/>
          <a:p>
            <a:pPr algn="l"/>
            <a:r>
              <a:rPr lang="ru-RU" sz="2800" dirty="0" smtClean="0"/>
              <a:t>Не О</a:t>
            </a:r>
            <a:r>
              <a:rPr lang="en-US" sz="2800" dirty="0" smtClean="0"/>
              <a:t>’</a:t>
            </a:r>
            <a:r>
              <a:rPr lang="ru-RU" sz="2800" dirty="0" err="1" smtClean="0"/>
              <a:t>кей</a:t>
            </a:r>
            <a:r>
              <a:rPr lang="ru-RU" sz="2800" dirty="0" smtClean="0"/>
              <a:t> </a:t>
            </a:r>
            <a:r>
              <a:rPr lang="en-US" sz="2800" dirty="0" smtClean="0"/>
              <a:t>Google.</a:t>
            </a:r>
            <a:endParaRPr lang="ru-RU" sz="2800" dirty="0"/>
          </a:p>
        </p:txBody>
      </p:sp>
      <p:pic>
        <p:nvPicPr>
          <p:cNvPr id="11266" name="Picture 2" descr="E:\smorovoz\All_in_TOP-2016\Apple-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92821"/>
            <a:ext cx="6585967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Мобильный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20880" cy="439248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Не каждый пользователь из пула мобильного трафика имеет Инстаграм.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Но каждый пользователь Инстаграм может перейти на сайт и стать вашим клиентом, на сегодня это более 400 000 000 пользователей!</a:t>
            </a:r>
            <a:endParaRPr lang="en-US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КИБ+РИФ, апрель 2015 </a:t>
            </a:r>
            <a:r>
              <a:rPr lang="en-US" dirty="0" smtClean="0"/>
              <a:t>&gt;</a:t>
            </a:r>
            <a:r>
              <a:rPr lang="ru-RU" dirty="0" smtClean="0"/>
              <a:t>=</a:t>
            </a:r>
            <a:r>
              <a:rPr lang="en-US" dirty="0" smtClean="0"/>
              <a:t> 200 000 000.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Трафик Инстаграм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074" name="Picture 2" descr="E:\smorovoz\All_in_TOP-2016\insta-t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80277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Трафик Инстаграм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5122" name="Picture 2" descr="E:\smorovoz\All_in_TOP-2016\akk-met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46281" cy="411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Стат. Данные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ru-RU" dirty="0" smtClean="0"/>
              <a:t>1</a:t>
            </a:r>
            <a:r>
              <a:rPr lang="ru-RU" dirty="0" smtClean="0"/>
              <a:t> </a:t>
            </a:r>
            <a:r>
              <a:rPr lang="ru-RU" dirty="0" err="1" smtClean="0"/>
              <a:t>аккаунт</a:t>
            </a:r>
            <a:r>
              <a:rPr lang="ru-RU" dirty="0" smtClean="0"/>
              <a:t> инстаграм за 1 месяц может отработать 65000 пользователей.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Собрал и отфильтровал аудиторию более 6 000 000 пользователей.</a:t>
            </a:r>
          </a:p>
          <a:p>
            <a:pPr marL="514350" indent="-514350" algn="l">
              <a:buFont typeface="Arial" pitchFamily="34" charset="0"/>
              <a:buAutoNum type="arabicParenR"/>
            </a:pPr>
            <a:r>
              <a:rPr lang="ru-RU" dirty="0" smtClean="0"/>
              <a:t>Конверсию по </a:t>
            </a:r>
            <a:r>
              <a:rPr lang="ru-RU" dirty="0" err="1" smtClean="0"/>
              <a:t>лидам</a:t>
            </a:r>
            <a:r>
              <a:rPr lang="ru-RU" dirty="0" smtClean="0"/>
              <a:t> довёл до 1,65</a:t>
            </a:r>
            <a:r>
              <a:rPr lang="ru-RU" dirty="0" smtClean="0"/>
              <a:t>%.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НЧ трафик + </a:t>
            </a:r>
            <a:r>
              <a:rPr lang="en-US" dirty="0" smtClean="0"/>
              <a:t>SEO </a:t>
            </a:r>
            <a:r>
              <a:rPr lang="ru-RU" dirty="0" smtClean="0"/>
              <a:t>ссылки в индексе.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Дубли аккаунта в </a:t>
            </a:r>
            <a:r>
              <a:rPr lang="ru-RU" dirty="0" err="1" smtClean="0"/>
              <a:t>инстасервисах</a:t>
            </a:r>
            <a:r>
              <a:rPr lang="ru-RU" dirty="0" smtClean="0"/>
              <a:t>.</a:t>
            </a:r>
          </a:p>
          <a:p>
            <a:pPr marL="514350" indent="-514350" algn="l">
              <a:buAutoNum type="arabicParenR"/>
            </a:pPr>
            <a:r>
              <a:rPr lang="ru-RU" dirty="0" smtClean="0"/>
              <a:t>Количество </a:t>
            </a:r>
            <a:r>
              <a:rPr lang="ru-RU" dirty="0" err="1" smtClean="0"/>
              <a:t>аккаунтов</a:t>
            </a:r>
            <a:r>
              <a:rPr lang="ru-RU" dirty="0" smtClean="0"/>
              <a:t> не ограничено!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1512168"/>
          </a:xfrm>
        </p:spPr>
        <p:txBody>
          <a:bodyPr/>
          <a:lstStyle/>
          <a:p>
            <a:r>
              <a:rPr lang="ru-RU" dirty="0" smtClean="0"/>
              <a:t>НЧ трафик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04856" cy="4392488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dirty="0" smtClean="0"/>
              <a:t>НЧ трафик из </a:t>
            </a:r>
            <a:r>
              <a:rPr lang="ru-RU" dirty="0" err="1" smtClean="0"/>
              <a:t>Яндекса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4" descr="E:\smorovoz\All_in_TOP-2016\seo-hac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916" y="2420888"/>
            <a:ext cx="74295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302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Media Content Marketing (MCM)</vt:lpstr>
      <vt:lpstr>Media Content Marketing (MCM)</vt:lpstr>
      <vt:lpstr>Мобильный трафик</vt:lpstr>
      <vt:lpstr>Мобильный трафик</vt:lpstr>
      <vt:lpstr>Мобильный трафик</vt:lpstr>
      <vt:lpstr>Трафик Инстаграм</vt:lpstr>
      <vt:lpstr>Трафик Инстаграм</vt:lpstr>
      <vt:lpstr>Стат. Данные</vt:lpstr>
      <vt:lpstr>НЧ трафик</vt:lpstr>
      <vt:lpstr>НЧ трафик</vt:lpstr>
      <vt:lpstr>Поисковый Трафик</vt:lpstr>
      <vt:lpstr>Трафик Инстаграм</vt:lpstr>
      <vt:lpstr>Профит – Поисковый Трафик</vt:lpstr>
      <vt:lpstr>Профит – рост комм. органики</vt:lpstr>
      <vt:lpstr>Media Content Marketing (MCM)</vt:lpstr>
      <vt:lpstr>ЦЕНА вопроса?</vt:lpstr>
      <vt:lpstr>Спасибо за внимание! </vt:lpstr>
      <vt:lpstr>Секретный слайд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Content Marketing (MCM)</dc:title>
  <dc:creator>Сергей</dc:creator>
  <cp:lastModifiedBy>Сергей</cp:lastModifiedBy>
  <cp:revision>111</cp:revision>
  <dcterms:created xsi:type="dcterms:W3CDTF">2016-02-15T10:25:51Z</dcterms:created>
  <dcterms:modified xsi:type="dcterms:W3CDTF">2016-02-15T18:49:24Z</dcterms:modified>
</cp:coreProperties>
</file>