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6" r:id="rId3"/>
    <p:sldId id="287" r:id="rId4"/>
    <p:sldId id="279" r:id="rId5"/>
    <p:sldId id="297" r:id="rId6"/>
    <p:sldId id="258" r:id="rId7"/>
    <p:sldId id="288" r:id="rId8"/>
    <p:sldId id="260" r:id="rId9"/>
    <p:sldId id="293" r:id="rId10"/>
    <p:sldId id="289" r:id="rId11"/>
    <p:sldId id="290" r:id="rId12"/>
    <p:sldId id="291" r:id="rId13"/>
    <p:sldId id="292" r:id="rId14"/>
    <p:sldId id="284" r:id="rId15"/>
    <p:sldId id="296" r:id="rId16"/>
    <p:sldId id="285" r:id="rId17"/>
    <p:sldId id="294" r:id="rId18"/>
    <p:sldId id="295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400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Лист1!$B$12</c:f>
              <c:strCache>
                <c:ptCount val="1"/>
                <c:pt idx="0">
                  <c:v>ТОП 1 </c:v>
                </c:pt>
              </c:strCache>
            </c:strRef>
          </c:tx>
          <c:val>
            <c:numRef>
              <c:f>Лист1!$B$13:$B$17</c:f>
              <c:numCache>
                <c:formatCode>0.00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Лист1!$C$12</c:f>
              <c:strCache>
                <c:ptCount val="1"/>
                <c:pt idx="0">
                  <c:v>ТОП 3</c:v>
                </c:pt>
              </c:strCache>
            </c:strRef>
          </c:tx>
          <c:val>
            <c:numRef>
              <c:f>Лист1!$C$13:$C$17</c:f>
              <c:numCache>
                <c:formatCode>0.00</c:formatCode>
                <c:ptCount val="5"/>
                <c:pt idx="0">
                  <c:v>0.15</c:v>
                </c:pt>
                <c:pt idx="1">
                  <c:v>0.284210526315789</c:v>
                </c:pt>
                <c:pt idx="2">
                  <c:v>0.403508771929825</c:v>
                </c:pt>
                <c:pt idx="3">
                  <c:v>0.508771929824561</c:v>
                </c:pt>
                <c:pt idx="4">
                  <c:v>0.600877192982456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Лист1!$D$12</c:f>
              <c:strCache>
                <c:ptCount val="1"/>
                <c:pt idx="0">
                  <c:v>ТОП 5</c:v>
                </c:pt>
              </c:strCache>
            </c:strRef>
          </c:tx>
          <c:val>
            <c:numRef>
              <c:f>Лист1!$D$13:$D$17</c:f>
              <c:numCache>
                <c:formatCode>0.00</c:formatCode>
                <c:ptCount val="5"/>
                <c:pt idx="0">
                  <c:v>0.25</c:v>
                </c:pt>
                <c:pt idx="1">
                  <c:v>0.447368421052631</c:v>
                </c:pt>
                <c:pt idx="2">
                  <c:v>0.600877192982456</c:v>
                </c:pt>
                <c:pt idx="3">
                  <c:v>0.718266253869969</c:v>
                </c:pt>
                <c:pt idx="4">
                  <c:v>0.806308049535604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Лист1!$E$12</c:f>
              <c:strCache>
                <c:ptCount val="1"/>
                <c:pt idx="0">
                  <c:v>ТОП 10</c:v>
                </c:pt>
              </c:strCache>
            </c:strRef>
          </c:tx>
          <c:val>
            <c:numRef>
              <c:f>Лист1!$E$13:$E$17</c:f>
              <c:numCache>
                <c:formatCode>0.00</c:formatCode>
                <c:ptCount val="5"/>
                <c:pt idx="0">
                  <c:v>0.5</c:v>
                </c:pt>
                <c:pt idx="1">
                  <c:v>0.763157894736842</c:v>
                </c:pt>
                <c:pt idx="2">
                  <c:v>0.894736842105263</c:v>
                </c:pt>
                <c:pt idx="3">
                  <c:v>0.956656346749226</c:v>
                </c:pt>
                <c:pt idx="4">
                  <c:v>0.98374613003096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0600296"/>
        <c:axId val="-2124408472"/>
      </c:lineChart>
      <c:catAx>
        <c:axId val="-21106002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4408472"/>
        <c:crosses val="autoZero"/>
        <c:auto val="1"/>
        <c:lblAlgn val="ctr"/>
        <c:lblOffset val="100"/>
        <c:noMultiLvlLbl val="0"/>
      </c:catAx>
      <c:valAx>
        <c:axId val="-21244084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10600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ТОП 1 </c:v>
                </c:pt>
              </c:strCache>
            </c:strRef>
          </c:tx>
          <c:val>
            <c:numRef>
              <c:f>Лист1!$B$20:$B$24</c:f>
              <c:numCache>
                <c:formatCode>0.00</c:formatCode>
                <c:ptCount val="5"/>
                <c:pt idx="0">
                  <c:v>0.0333333333333333</c:v>
                </c:pt>
                <c:pt idx="1">
                  <c:v>0.0666666666666666</c:v>
                </c:pt>
                <c:pt idx="2">
                  <c:v>0.1</c:v>
                </c:pt>
                <c:pt idx="3">
                  <c:v>0.133333333333333</c:v>
                </c:pt>
                <c:pt idx="4">
                  <c:v>0.166666666666667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ТОП 3</c:v>
                </c:pt>
              </c:strCache>
            </c:strRef>
          </c:tx>
          <c:val>
            <c:numRef>
              <c:f>Лист1!$C$20:$C$24</c:f>
              <c:numCache>
                <c:formatCode>0.00</c:formatCode>
                <c:ptCount val="5"/>
                <c:pt idx="0">
                  <c:v>0.1</c:v>
                </c:pt>
                <c:pt idx="1">
                  <c:v>0.193103448275862</c:v>
                </c:pt>
                <c:pt idx="2">
                  <c:v>0.279556650246305</c:v>
                </c:pt>
                <c:pt idx="3">
                  <c:v>0.359605911330049</c:v>
                </c:pt>
                <c:pt idx="4">
                  <c:v>0.433497536945813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Лист1!$D$19</c:f>
              <c:strCache>
                <c:ptCount val="1"/>
                <c:pt idx="0">
                  <c:v>ТОП 5</c:v>
                </c:pt>
              </c:strCache>
            </c:strRef>
          </c:tx>
          <c:val>
            <c:numRef>
              <c:f>Лист1!$D$20:$D$24</c:f>
              <c:numCache>
                <c:formatCode>0.00</c:formatCode>
                <c:ptCount val="5"/>
                <c:pt idx="0">
                  <c:v>0.166666666666667</c:v>
                </c:pt>
                <c:pt idx="1">
                  <c:v>0.310344827586207</c:v>
                </c:pt>
                <c:pt idx="2">
                  <c:v>0.433497536945813</c:v>
                </c:pt>
                <c:pt idx="3">
                  <c:v>0.538405400474366</c:v>
                </c:pt>
                <c:pt idx="4">
                  <c:v>0.627173592690834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Лист1!$E$19</c:f>
              <c:strCache>
                <c:ptCount val="1"/>
                <c:pt idx="0">
                  <c:v>ТОП 10</c:v>
                </c:pt>
              </c:strCache>
            </c:strRef>
          </c:tx>
          <c:val>
            <c:numRef>
              <c:f>Лист1!$E$20:$E$24</c:f>
              <c:numCache>
                <c:formatCode>0.00</c:formatCode>
                <c:ptCount val="5"/>
                <c:pt idx="0">
                  <c:v>0.333333333333333</c:v>
                </c:pt>
                <c:pt idx="1">
                  <c:v>0.563218390804598</c:v>
                </c:pt>
                <c:pt idx="2">
                  <c:v>0.719211822660098</c:v>
                </c:pt>
                <c:pt idx="3">
                  <c:v>0.823207443897099</c:v>
                </c:pt>
                <c:pt idx="4">
                  <c:v>0.891204580859753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880104"/>
        <c:axId val="-2112957032"/>
      </c:lineChart>
      <c:catAx>
        <c:axId val="-21138801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2957032"/>
        <c:crosses val="autoZero"/>
        <c:auto val="1"/>
        <c:lblAlgn val="ctr"/>
        <c:lblOffset val="100"/>
        <c:noMultiLvlLbl val="0"/>
      </c:catAx>
      <c:valAx>
        <c:axId val="-21129570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13880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Лист1!$B$26</c:f>
              <c:strCache>
                <c:ptCount val="1"/>
                <c:pt idx="0">
                  <c:v>ТОП 1 </c:v>
                </c:pt>
              </c:strCache>
            </c:strRef>
          </c:tx>
          <c:val>
            <c:numRef>
              <c:f>Лист1!$B$27:$B$31</c:f>
              <c:numCache>
                <c:formatCode>0.00</c:formatCode>
                <c:ptCount val="5"/>
                <c:pt idx="0">
                  <c:v>0.025</c:v>
                </c:pt>
                <c:pt idx="1">
                  <c:v>0.05</c:v>
                </c:pt>
                <c:pt idx="2">
                  <c:v>0.0750000000000001</c:v>
                </c:pt>
                <c:pt idx="3">
                  <c:v>0.1</c:v>
                </c:pt>
                <c:pt idx="4">
                  <c:v>0.125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Лист1!$C$26</c:f>
              <c:strCache>
                <c:ptCount val="1"/>
                <c:pt idx="0">
                  <c:v>ТОП 3</c:v>
                </c:pt>
              </c:strCache>
            </c:strRef>
          </c:tx>
          <c:val>
            <c:numRef>
              <c:f>Лист1!$C$27:$C$31</c:f>
              <c:numCache>
                <c:formatCode>0.00</c:formatCode>
                <c:ptCount val="5"/>
                <c:pt idx="0">
                  <c:v>0.0749999999999999</c:v>
                </c:pt>
                <c:pt idx="1">
                  <c:v>0.146153846153846</c:v>
                </c:pt>
                <c:pt idx="2">
                  <c:v>0.213562753036437</c:v>
                </c:pt>
                <c:pt idx="3">
                  <c:v>0.277327935222672</c:v>
                </c:pt>
                <c:pt idx="4">
                  <c:v>0.337550607287449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Лист1!$D$26</c:f>
              <c:strCache>
                <c:ptCount val="1"/>
                <c:pt idx="0">
                  <c:v>ТОП 5</c:v>
                </c:pt>
              </c:strCache>
            </c:strRef>
          </c:tx>
          <c:val>
            <c:numRef>
              <c:f>Лист1!$D$27:$D$31</c:f>
              <c:numCache>
                <c:formatCode>0.00</c:formatCode>
                <c:ptCount val="5"/>
                <c:pt idx="0">
                  <c:v>0.125</c:v>
                </c:pt>
                <c:pt idx="1">
                  <c:v>0.237179487179487</c:v>
                </c:pt>
                <c:pt idx="2">
                  <c:v>0.337550607287449</c:v>
                </c:pt>
                <c:pt idx="3">
                  <c:v>0.427070795491848</c:v>
                </c:pt>
                <c:pt idx="4">
                  <c:v>0.50664429611798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Лист1!$E$26</c:f>
              <c:strCache>
                <c:ptCount val="1"/>
                <c:pt idx="0">
                  <c:v>ТОП 10</c:v>
                </c:pt>
              </c:strCache>
            </c:strRef>
          </c:tx>
          <c:val>
            <c:numRef>
              <c:f>Лист1!$E$27:$E$31</c:f>
              <c:numCache>
                <c:formatCode>0.00</c:formatCode>
                <c:ptCount val="5"/>
                <c:pt idx="0">
                  <c:v>0.25</c:v>
                </c:pt>
                <c:pt idx="1">
                  <c:v>0.442307692307692</c:v>
                </c:pt>
                <c:pt idx="2">
                  <c:v>0.589068825910931</c:v>
                </c:pt>
                <c:pt idx="3">
                  <c:v>0.700131305394463</c:v>
                </c:pt>
                <c:pt idx="4">
                  <c:v>0.783428165007112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088872"/>
        <c:axId val="-2123633816"/>
      </c:lineChart>
      <c:catAx>
        <c:axId val="-21130888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633816"/>
        <c:crosses val="autoZero"/>
        <c:auto val="1"/>
        <c:lblAlgn val="ctr"/>
        <c:lblOffset val="100"/>
        <c:noMultiLvlLbl val="0"/>
      </c:catAx>
      <c:valAx>
        <c:axId val="-21236338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13088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6DC81-B9F9-2143-A20C-E62A5A645F56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F221-531E-814D-82BC-C9ADADE1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0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3F221-531E-814D-82BC-C9ADADE1E8D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2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3F221-531E-814D-82BC-C9ADADE1E8D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2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3F221-531E-814D-82BC-C9ADADE1E8D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2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3F221-531E-814D-82BC-C9ADADE1E8D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2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0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7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4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5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7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4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0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A3777-56EF-BD40-B1B1-F4FB6D2C5157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22AA-C8C1-AC4C-BF23-08BC81BF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jpg"/><Relationship Id="rId5" Type="http://schemas.openxmlformats.org/officeDocument/2006/relationships/image" Target="../media/image2.jpeg"/><Relationship Id="rId6" Type="http://schemas.openxmlformats.org/officeDocument/2006/relationships/image" Target="../media/image4.jp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5" Type="http://schemas.openxmlformats.org/officeDocument/2006/relationships/image" Target="../media/image4.jp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5" Type="http://schemas.openxmlformats.org/officeDocument/2006/relationships/image" Target="../media/image4.jpg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5" Type="http://schemas.openxmlformats.org/officeDocument/2006/relationships/image" Target="../media/image4.jpg"/><Relationship Id="rId6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03250" y="392289"/>
            <a:ext cx="6489700" cy="1311275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latin typeface="Open Sans"/>
                <a:cs typeface="Open Sans"/>
              </a:rPr>
              <a:t>Инновации и безопасность в поисковом продвижение</a:t>
            </a:r>
            <a:endParaRPr lang="ru-RU" sz="3000" dirty="0" smtClean="0">
              <a:latin typeface="Open Sans"/>
              <a:cs typeface="Open Sans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00113" y="5661025"/>
            <a:ext cx="552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1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з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25</a:t>
            </a:r>
            <a:endParaRPr lang="ru-RU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369" y="1900238"/>
            <a:ext cx="1727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Автор проекта userator.ru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Морозов Роман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5535"/>
            <a:ext cx="9144000" cy="3276600"/>
          </a:xfrm>
          <a:prstGeom prst="rect">
            <a:avLst/>
          </a:prstGeom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3" y="6419850"/>
            <a:ext cx="800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900113" y="6473825"/>
            <a:ext cx="298450" cy="411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4BBCBB-06DD-4C43-ABE6-19C6DA164D53}" type="slidenum">
              <a:rPr lang="ru-RU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Cammegh-Rosewo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80" y="4967110"/>
            <a:ext cx="2834119" cy="1890889"/>
          </a:xfrm>
          <a:prstGeom prst="rect">
            <a:avLst/>
          </a:prstGeom>
        </p:spPr>
      </p:pic>
      <p:pic>
        <p:nvPicPr>
          <p:cNvPr id="4505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SEO  </a:t>
            </a:r>
            <a:r>
              <a:rPr lang="ru-RU" sz="2400" dirty="0" smtClean="0"/>
              <a:t>игра в случайность </a:t>
            </a:r>
            <a:r>
              <a:rPr lang="en-US" sz="2400" dirty="0" smtClean="0"/>
              <a:t>(random)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10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726134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Допустим </a:t>
            </a:r>
            <a:r>
              <a:rPr lang="ru-RU" dirty="0"/>
              <a:t>в исследуемой отрасли продвигается качественных 20 сайтов </a:t>
            </a:r>
          </a:p>
          <a:p>
            <a:endParaRPr lang="ru-RU" dirty="0"/>
          </a:p>
          <a:p>
            <a:r>
              <a:rPr lang="ru-RU" dirty="0"/>
              <a:t>1 сайт, вероятность попасть в ТОП5 = 25 %</a:t>
            </a:r>
          </a:p>
          <a:p>
            <a:r>
              <a:rPr lang="is-IS" dirty="0"/>
              <a:t>2 сайта , 1 - (15/20*14/19) = 45 %</a:t>
            </a:r>
          </a:p>
          <a:p>
            <a:r>
              <a:rPr lang="is-IS" dirty="0"/>
              <a:t>3 сайта , 1 - (15/20 *14/19 * 13/</a:t>
            </a:r>
            <a:r>
              <a:rPr lang="is-IS" dirty="0" smtClean="0"/>
              <a:t>18) </a:t>
            </a:r>
            <a:r>
              <a:rPr lang="is-IS" dirty="0"/>
              <a:t>= 60 %</a:t>
            </a:r>
          </a:p>
          <a:p>
            <a:r>
              <a:rPr lang="is-IS" dirty="0"/>
              <a:t>и т.д.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" name="Изображение 5" descr="order_chaosA9_v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3" y="3346403"/>
            <a:ext cx="4847166" cy="32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5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Игра в случайность </a:t>
            </a:r>
            <a:r>
              <a:rPr lang="ru-RU" sz="2400" dirty="0" smtClean="0"/>
              <a:t>для 20 сайтов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11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25276"/>
              </p:ext>
            </p:extLst>
          </p:nvPr>
        </p:nvGraphicFramePr>
        <p:xfrm>
          <a:off x="2131999" y="1570090"/>
          <a:ext cx="4826000" cy="1539240"/>
        </p:xfrm>
        <a:graphic>
          <a:graphicData uri="http://schemas.openxmlformats.org/drawingml/2006/table">
            <a:tbl>
              <a:tblPr/>
              <a:tblGrid>
                <a:gridCol w="1524000"/>
                <a:gridCol w="825500"/>
                <a:gridCol w="825500"/>
                <a:gridCol w="825500"/>
                <a:gridCol w="825500"/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Аффилиатов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196821"/>
              </p:ext>
            </p:extLst>
          </p:nvPr>
        </p:nvGraphicFramePr>
        <p:xfrm>
          <a:off x="2584966" y="3429000"/>
          <a:ext cx="43434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2977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Игра в случайность для 30 сайтов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12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88151"/>
              </p:ext>
            </p:extLst>
          </p:nvPr>
        </p:nvGraphicFramePr>
        <p:xfrm>
          <a:off x="2131999" y="1570090"/>
          <a:ext cx="4826000" cy="1539240"/>
        </p:xfrm>
        <a:graphic>
          <a:graphicData uri="http://schemas.openxmlformats.org/drawingml/2006/table">
            <a:tbl>
              <a:tblPr/>
              <a:tblGrid>
                <a:gridCol w="1524000"/>
                <a:gridCol w="825500"/>
                <a:gridCol w="825500"/>
                <a:gridCol w="825500"/>
                <a:gridCol w="825500"/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Аффилиатов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241928"/>
              </p:ext>
            </p:extLst>
          </p:nvPr>
        </p:nvGraphicFramePr>
        <p:xfrm>
          <a:off x="2355849" y="3375025"/>
          <a:ext cx="4602149" cy="284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6177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Игра в случайность </a:t>
            </a:r>
            <a:r>
              <a:rPr lang="ru-RU" sz="2400" dirty="0" smtClean="0"/>
              <a:t>для 40 сайтов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13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88151"/>
              </p:ext>
            </p:extLst>
          </p:nvPr>
        </p:nvGraphicFramePr>
        <p:xfrm>
          <a:off x="2131999" y="1570090"/>
          <a:ext cx="4826000" cy="1539240"/>
        </p:xfrm>
        <a:graphic>
          <a:graphicData uri="http://schemas.openxmlformats.org/drawingml/2006/table">
            <a:tbl>
              <a:tblPr/>
              <a:tblGrid>
                <a:gridCol w="1524000"/>
                <a:gridCol w="825500"/>
                <a:gridCol w="825500"/>
                <a:gridCol w="825500"/>
                <a:gridCol w="825500"/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Аффилиатов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ТОП 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76517"/>
              </p:ext>
            </p:extLst>
          </p:nvPr>
        </p:nvGraphicFramePr>
        <p:xfrm>
          <a:off x="2400300" y="3422650"/>
          <a:ext cx="4557699" cy="275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6177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Варианты </a:t>
            </a:r>
            <a:r>
              <a:rPr lang="ru-RU" sz="2400" dirty="0" err="1" smtClean="0">
                <a:solidFill>
                  <a:srgbClr val="000000"/>
                </a:solidFill>
              </a:rPr>
              <a:t>Аффилиатов</a:t>
            </a:r>
            <a:r>
              <a:rPr lang="ru-RU" sz="2100" dirty="0" smtClean="0">
                <a:latin typeface="Open Sans"/>
                <a:cs typeface="Open Sans"/>
              </a:rPr>
              <a:t> 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14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750" y="1465077"/>
            <a:ext cx="789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Белые </a:t>
            </a:r>
          </a:p>
          <a:p>
            <a:pPr marL="342900" indent="-342900">
              <a:buAutoNum type="arabicPeriod"/>
            </a:pPr>
            <a:r>
              <a:rPr lang="ru-RU" dirty="0" smtClean="0"/>
              <a:t>Хорошие копии основного проекта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Купленные </a:t>
            </a:r>
            <a:r>
              <a:rPr lang="ru-RU" dirty="0" err="1" smtClean="0"/>
              <a:t>аффилиаты</a:t>
            </a:r>
            <a:r>
              <a:rPr lang="ru-RU" dirty="0" smtClean="0"/>
              <a:t> (в кризис по дешевке!)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" name="Изображение 2" descr="Affili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3277306"/>
            <a:ext cx="5270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0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latin typeface="Open Sans"/>
                <a:cs typeface="Open Sans"/>
              </a:rPr>
              <a:t>Методика изменения случайных показателей поиска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15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2556" y="1580444"/>
            <a:ext cx="7814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Показываем плохие поведенческие факторы для конкурентов случайно </a:t>
            </a:r>
          </a:p>
          <a:p>
            <a:r>
              <a:rPr lang="ru-RU" dirty="0"/>
              <a:t>п</a:t>
            </a:r>
            <a:r>
              <a:rPr lang="ru-RU" dirty="0" smtClean="0"/>
              <a:t>опавших в ТОП,</a:t>
            </a:r>
          </a:p>
          <a:p>
            <a:r>
              <a:rPr lang="ru-RU" dirty="0" smtClean="0"/>
              <a:t>2.   Показываем хорошие поведенческие факторы для своих сайтов случайно</a:t>
            </a:r>
          </a:p>
          <a:p>
            <a:r>
              <a:rPr lang="ru-RU" dirty="0"/>
              <a:t>п</a:t>
            </a:r>
            <a:r>
              <a:rPr lang="ru-RU" dirty="0" smtClean="0"/>
              <a:t>опавших в ТОП.</a:t>
            </a:r>
            <a:endParaRPr lang="ru-RU" dirty="0"/>
          </a:p>
        </p:txBody>
      </p:sp>
      <p:pic>
        <p:nvPicPr>
          <p:cNvPr id="3" name="Изображение 2" descr="doubledeck_thumb[1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10" y="3606492"/>
            <a:ext cx="2525889" cy="32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7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Работа санитаром </a:t>
            </a:r>
            <a:r>
              <a:rPr lang="ru-RU" sz="2100" dirty="0" err="1" smtClean="0">
                <a:latin typeface="Open Sans"/>
                <a:cs typeface="Open Sans"/>
              </a:rPr>
              <a:t>ТОПа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16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" name="Изображение 1" descr="4e2c8a05b3de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22" y="2709333"/>
            <a:ext cx="3502378" cy="3823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556" y="1580444"/>
            <a:ext cx="42916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Методики выдавливания </a:t>
            </a:r>
            <a:r>
              <a:rPr lang="ru-RU" b="1" dirty="0"/>
              <a:t>ПЛОХИХ</a:t>
            </a:r>
            <a:r>
              <a:rPr lang="ru-RU" dirty="0"/>
              <a:t> </a:t>
            </a:r>
            <a:r>
              <a:rPr lang="ru-RU" dirty="0" smtClean="0"/>
              <a:t>сайтов</a:t>
            </a:r>
          </a:p>
          <a:p>
            <a:endParaRPr lang="ru-RU" dirty="0"/>
          </a:p>
          <a:p>
            <a:r>
              <a:rPr lang="ru-RU" dirty="0"/>
              <a:t>1 - открытие сохраненной копии , </a:t>
            </a:r>
          </a:p>
          <a:p>
            <a:r>
              <a:rPr lang="ru-RU" dirty="0"/>
              <a:t>2 - открытие плохого </a:t>
            </a:r>
            <a:r>
              <a:rPr lang="ru-RU" dirty="0" err="1"/>
              <a:t>сниппета</a:t>
            </a:r>
            <a:r>
              <a:rPr lang="ru-RU" dirty="0"/>
              <a:t>, </a:t>
            </a:r>
            <a:endParaRPr lang="ru-RU" dirty="0"/>
          </a:p>
          <a:p>
            <a:r>
              <a:rPr lang="ru-RU" dirty="0"/>
              <a:t>3 - жалоба на сайт , </a:t>
            </a:r>
          </a:p>
          <a:p>
            <a:r>
              <a:rPr lang="ru-RU" dirty="0"/>
              <a:t>4 - плохие поведенческие факторы, </a:t>
            </a:r>
          </a:p>
          <a:p>
            <a:r>
              <a:rPr lang="ru-RU" dirty="0"/>
              <a:t>5 - злобный ссылочный взрыв,</a:t>
            </a:r>
          </a:p>
          <a:p>
            <a:r>
              <a:rPr lang="ru-RU" dirty="0"/>
              <a:t>6 - письма в Яндекс о плохом сайте.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889" y="4084168"/>
            <a:ext cx="5194110" cy="17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4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Белые методики усиление сайтов </a:t>
            </a:r>
            <a:endParaRPr lang="ru-RU" sz="2400" dirty="0"/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17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2556" y="1580444"/>
            <a:ext cx="43617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–</a:t>
            </a:r>
            <a:r>
              <a:rPr lang="ru-RU" dirty="0" smtClean="0"/>
              <a:t> Улучшение </a:t>
            </a:r>
            <a:r>
              <a:rPr lang="ru-RU" dirty="0" err="1"/>
              <a:t>юзабилити</a:t>
            </a:r>
            <a:r>
              <a:rPr lang="ru-RU" dirty="0"/>
              <a:t> ,</a:t>
            </a:r>
          </a:p>
          <a:p>
            <a:r>
              <a:rPr lang="ru-RU" dirty="0"/>
              <a:t>2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Уникальные и полезные публикации, </a:t>
            </a:r>
          </a:p>
          <a:p>
            <a:r>
              <a:rPr lang="ru-RU" dirty="0"/>
              <a:t>3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Качественные ссылочные факторы, </a:t>
            </a:r>
          </a:p>
          <a:p>
            <a:r>
              <a:rPr lang="ru-RU" dirty="0"/>
              <a:t>4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Качественные поведенческие </a:t>
            </a:r>
            <a:r>
              <a:rPr lang="ru-RU" dirty="0" smtClean="0"/>
              <a:t>факторы</a:t>
            </a:r>
          </a:p>
          <a:p>
            <a:r>
              <a:rPr lang="ru-RU" dirty="0" smtClean="0"/>
              <a:t>5 – Работа с подсказками,</a:t>
            </a:r>
          </a:p>
          <a:p>
            <a:r>
              <a:rPr lang="ru-RU" dirty="0" smtClean="0"/>
              <a:t>6 – </a:t>
            </a:r>
            <a:r>
              <a:rPr lang="en-US" dirty="0" smtClean="0"/>
              <a:t>SEO </a:t>
            </a:r>
            <a:r>
              <a:rPr lang="ru-RU" dirty="0" smtClean="0"/>
              <a:t>оптимизация, </a:t>
            </a:r>
          </a:p>
          <a:p>
            <a:r>
              <a:rPr lang="ru-RU" dirty="0" smtClean="0"/>
              <a:t>И Т.Д.</a:t>
            </a:r>
          </a:p>
        </p:txBody>
      </p:sp>
      <p:pic>
        <p:nvPicPr>
          <p:cNvPr id="3" name="Изображение 2" descr="38399216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64" y="4967110"/>
            <a:ext cx="3522835" cy="18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3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SEO </a:t>
            </a:r>
            <a:r>
              <a:rPr lang="ru-RU" sz="2000" dirty="0" smtClean="0"/>
              <a:t>стратегия белого хаоса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18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1813" y="1397000"/>
            <a:ext cx="7411075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Методика </a:t>
            </a:r>
            <a:r>
              <a:rPr lang="en-US" sz="1600" dirty="0" smtClean="0">
                <a:latin typeface="Open Sans"/>
                <a:cs typeface="Open Sans"/>
              </a:rPr>
              <a:t>SEO </a:t>
            </a:r>
            <a:r>
              <a:rPr lang="ru-RU" sz="1600" dirty="0" smtClean="0">
                <a:latin typeface="Open Sans"/>
                <a:cs typeface="Open Sans"/>
              </a:rPr>
              <a:t>игры в </a:t>
            </a:r>
            <a:r>
              <a:rPr lang="ru-RU" sz="1600" dirty="0" smtClean="0">
                <a:latin typeface="Open Sans"/>
                <a:cs typeface="Open Sans"/>
              </a:rPr>
              <a:t>случайность</a:t>
            </a:r>
            <a:r>
              <a:rPr lang="ru-RU" sz="1600" dirty="0" smtClean="0">
                <a:latin typeface="Open Sans"/>
                <a:cs typeface="Open Sans"/>
              </a:rPr>
              <a:t>,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Методика изменения случайных показателей поиска,</a:t>
            </a:r>
            <a:endParaRPr lang="ru-RU" sz="1600" dirty="0" smtClean="0">
              <a:latin typeface="Open Sans"/>
              <a:cs typeface="Open Sans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>
                <a:latin typeface="Open Sans"/>
                <a:cs typeface="Open Sans"/>
              </a:rPr>
              <a:t>Работа санитаром </a:t>
            </a:r>
            <a:r>
              <a:rPr lang="ru-RU" sz="1600" dirty="0" err="1" smtClean="0">
                <a:latin typeface="Open Sans"/>
                <a:cs typeface="Open Sans"/>
              </a:rPr>
              <a:t>ТОПа</a:t>
            </a:r>
            <a:endParaRPr lang="en-US" sz="1600" dirty="0" smtClean="0">
              <a:latin typeface="Open Sans"/>
              <a:cs typeface="Open Sans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Методики усиления сайтов.</a:t>
            </a:r>
            <a:endParaRPr lang="ru-RU" sz="1600" dirty="0" smtClean="0">
              <a:latin typeface="Open Sans"/>
              <a:cs typeface="Open Sans"/>
            </a:endParaRPr>
          </a:p>
        </p:txBody>
      </p:sp>
      <p:pic>
        <p:nvPicPr>
          <p:cNvPr id="3" name="Изображение 2" descr="b-vizy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22" y="5023485"/>
            <a:ext cx="3019778" cy="1834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00" y="2977444"/>
            <a:ext cx="8062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Суммарный эффект применения всех описанных методик может гарантировать</a:t>
            </a:r>
          </a:p>
          <a:p>
            <a:r>
              <a:rPr lang="ru-RU" dirty="0" smtClean="0"/>
              <a:t>99 </a:t>
            </a:r>
            <a:r>
              <a:rPr lang="en-US" dirty="0" smtClean="0"/>
              <a:t>% </a:t>
            </a:r>
            <a:r>
              <a:rPr lang="ru-RU" dirty="0" smtClean="0"/>
              <a:t>успех продвижения Интернет бизнеса.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27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Всем спасибо !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19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062" name="TextBox 4"/>
          <p:cNvSpPr txBox="1">
            <a:spLocks noChangeArrowheads="1"/>
          </p:cNvSpPr>
          <p:nvPr/>
        </p:nvSpPr>
        <p:spPr bwMode="auto">
          <a:xfrm>
            <a:off x="531812" y="1441450"/>
            <a:ext cx="522552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>
                <a:latin typeface="Open Sans"/>
                <a:cs typeface="Open Sans"/>
              </a:rPr>
              <a:t>Блог : </a:t>
            </a:r>
            <a:r>
              <a:rPr lang="en-US" sz="1600" dirty="0" err="1">
                <a:latin typeface="Open Sans"/>
                <a:cs typeface="Open Sans"/>
              </a:rPr>
              <a:t>Seonly.ru</a:t>
            </a:r>
            <a:endParaRPr lang="ru-RU" sz="1600" dirty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latin typeface="Open Sans"/>
                <a:cs typeface="Open Sans"/>
              </a:rPr>
              <a:t>Skype: </a:t>
            </a:r>
            <a:r>
              <a:rPr lang="en-US" sz="1600" dirty="0" err="1" smtClean="0">
                <a:latin typeface="Open Sans"/>
                <a:cs typeface="Open Sans"/>
              </a:rPr>
              <a:t>romanmorozov</a:t>
            </a:r>
            <a:endParaRPr lang="en-US" sz="1600" dirty="0" smtClean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r>
              <a:rPr lang="en-US" sz="1600" dirty="0" err="1" smtClean="0">
                <a:latin typeface="Open Sans"/>
                <a:cs typeface="Open Sans"/>
              </a:rPr>
              <a:t>FaceBook</a:t>
            </a:r>
            <a:r>
              <a:rPr lang="en-US" sz="1600" dirty="0">
                <a:latin typeface="Open Sans"/>
                <a:cs typeface="Open Sans"/>
              </a:rPr>
              <a:t> : https://</a:t>
            </a:r>
            <a:r>
              <a:rPr lang="en-US" sz="1600" dirty="0" err="1">
                <a:latin typeface="Open Sans"/>
                <a:cs typeface="Open Sans"/>
              </a:rPr>
              <a:t>www.facebook.com</a:t>
            </a:r>
            <a:r>
              <a:rPr lang="en-US" sz="1600" dirty="0">
                <a:latin typeface="Open Sans"/>
                <a:cs typeface="Open Sans"/>
              </a:rPr>
              <a:t>/MRoman31</a:t>
            </a:r>
            <a:endParaRPr lang="en-US" sz="1600" dirty="0" smtClean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en-US" sz="1600" dirty="0" smtClean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 smtClean="0">
              <a:latin typeface="Open Sans"/>
              <a:cs typeface="Open Sans"/>
            </a:endParaRPr>
          </a:p>
          <a:p>
            <a:pPr>
              <a:lnSpc>
                <a:spcPct val="130000"/>
              </a:lnSpc>
            </a:pPr>
            <a:endParaRPr lang="ru-RU" sz="1600" dirty="0">
              <a:latin typeface="Open Sans"/>
              <a:cs typeface="Open Sans"/>
            </a:endParaRPr>
          </a:p>
        </p:txBody>
      </p:sp>
      <p:pic>
        <p:nvPicPr>
          <p:cNvPr id="9" name="Изображение 8" descr="victo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2641779"/>
            <a:ext cx="2816399" cy="28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3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9"/>
            <a:ext cx="7023805" cy="581200"/>
          </a:xfrm>
        </p:spPr>
        <p:txBody>
          <a:bodyPr>
            <a:no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Яндекс или </a:t>
            </a:r>
            <a:r>
              <a:rPr lang="en-US" sz="2100" dirty="0" smtClean="0">
                <a:latin typeface="Open Sans"/>
                <a:cs typeface="Open Sans"/>
              </a:rPr>
              <a:t>Google</a:t>
            </a:r>
            <a:r>
              <a:rPr lang="ru-RU" sz="2100" dirty="0" smtClean="0">
                <a:latin typeface="Open Sans"/>
                <a:cs typeface="Open Sans"/>
              </a:rPr>
              <a:t>?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2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yagoog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3" y="1592076"/>
            <a:ext cx="3964098" cy="3944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203" y="5715003"/>
            <a:ext cx="55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Интервал за Январь </a:t>
            </a:r>
            <a:r>
              <a:rPr lang="ru-RU" b="1" dirty="0" smtClean="0"/>
              <a:t>7,3 </a:t>
            </a:r>
            <a:r>
              <a:rPr lang="en-US" b="1" dirty="0" smtClean="0"/>
              <a:t>% </a:t>
            </a:r>
            <a:r>
              <a:rPr lang="ru-RU" b="1" dirty="0" smtClean="0"/>
              <a:t>по статистике </a:t>
            </a:r>
            <a:r>
              <a:rPr lang="en-US" b="1" dirty="0" err="1"/>
              <a:t>liveinternet.ru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67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9"/>
            <a:ext cx="7023805" cy="581200"/>
          </a:xfrm>
        </p:spPr>
        <p:txBody>
          <a:bodyPr>
            <a:no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Время запретов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3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FACE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2184736"/>
            <a:ext cx="2976915" cy="2958424"/>
          </a:xfrm>
          <a:prstGeom prst="rect">
            <a:avLst/>
          </a:prstGeom>
        </p:spPr>
      </p:pic>
      <p:pic>
        <p:nvPicPr>
          <p:cNvPr id="6" name="Изображение 5" descr="97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25" y="2354070"/>
            <a:ext cx="3908471" cy="2605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7667" y="1354667"/>
            <a:ext cx="6800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Клименко: «Ответ на вопрос, закроют ли </a:t>
            </a:r>
            <a:r>
              <a:rPr lang="ru-RU" b="1" dirty="0" err="1"/>
              <a:t>Google</a:t>
            </a:r>
            <a:r>
              <a:rPr lang="ru-RU" b="1" dirty="0"/>
              <a:t> и </a:t>
            </a:r>
            <a:r>
              <a:rPr lang="ru-RU" b="1" dirty="0" err="1"/>
              <a:t>Facebook</a:t>
            </a:r>
            <a:r>
              <a:rPr lang="ru-RU" b="1" dirty="0"/>
              <a:t>: рано </a:t>
            </a:r>
            <a:endParaRPr lang="en-US" b="1" dirty="0" smtClean="0"/>
          </a:p>
          <a:p>
            <a:r>
              <a:rPr lang="ru-RU" b="1" dirty="0" smtClean="0"/>
              <a:t>или </a:t>
            </a:r>
            <a:r>
              <a:rPr lang="ru-RU" b="1" dirty="0"/>
              <a:t>поздно, думаю, да»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9525" y="5502112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Вместо запрета  </a:t>
            </a:r>
            <a:r>
              <a:rPr lang="en-US" dirty="0" smtClean="0"/>
              <a:t>Gmail </a:t>
            </a:r>
            <a:r>
              <a:rPr lang="ru-RU" dirty="0" smtClean="0"/>
              <a:t>и </a:t>
            </a:r>
            <a:r>
              <a:rPr lang="ru-RU" dirty="0"/>
              <a:t>внутренних сообщений в </a:t>
            </a:r>
            <a:r>
              <a:rPr lang="ru-RU" dirty="0" err="1" smtClean="0"/>
              <a:t>FaceBook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18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Методы безопасного </a:t>
            </a:r>
            <a:r>
              <a:rPr lang="en-US" sz="2100" dirty="0" smtClean="0">
                <a:latin typeface="Open Sans"/>
                <a:cs typeface="Open Sans"/>
              </a:rPr>
              <a:t>SEO </a:t>
            </a:r>
            <a:r>
              <a:rPr lang="ru-RU" sz="2100" dirty="0" smtClean="0">
                <a:latin typeface="Open Sans"/>
                <a:cs typeface="Open Sans"/>
              </a:rPr>
              <a:t>продвижения на 2016 год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4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9652" y="1530543"/>
            <a:ext cx="753301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>
                <a:latin typeface="Roboto Slab Regular"/>
                <a:cs typeface="Roboto Slab Regular"/>
              </a:rPr>
              <a:t>На сегодняшний день безопасное продвижение сайтов невозможно без соблюдения </a:t>
            </a:r>
            <a:r>
              <a:rPr lang="en-US" sz="2000" dirty="0" smtClean="0">
                <a:latin typeface="Roboto Slab Regular"/>
                <a:cs typeface="Roboto Slab Regular"/>
              </a:rPr>
              <a:t>SEO </a:t>
            </a:r>
            <a:r>
              <a:rPr lang="ru-RU" sz="2000" dirty="0" smtClean="0">
                <a:latin typeface="Roboto Slab Regular"/>
                <a:cs typeface="Roboto Slab Regular"/>
              </a:rPr>
              <a:t>оптимизаторами </a:t>
            </a:r>
            <a:r>
              <a:rPr lang="ru-RU" sz="2000" b="1" dirty="0" smtClean="0">
                <a:latin typeface="Roboto Slab Regular"/>
                <a:cs typeface="Roboto Slab Regular"/>
              </a:rPr>
              <a:t>анонимности</a:t>
            </a:r>
            <a:r>
              <a:rPr lang="ru-RU" sz="2000" dirty="0" smtClean="0">
                <a:latin typeface="Roboto Slab Regular"/>
                <a:cs typeface="Roboto Slab Regular"/>
              </a:rPr>
              <a:t>.</a:t>
            </a:r>
            <a:r>
              <a:rPr lang="en-US" sz="2000" dirty="0" smtClean="0">
                <a:latin typeface="Roboto Slab Regular"/>
                <a:cs typeface="Roboto Slab Regular"/>
              </a:rPr>
              <a:t> </a:t>
            </a:r>
            <a:endParaRPr lang="ru-RU" sz="2000" b="1" dirty="0">
              <a:latin typeface="Roboto Slab Bold"/>
              <a:cs typeface="Roboto Slab Bold"/>
            </a:endParaRPr>
          </a:p>
        </p:txBody>
      </p:sp>
      <p:pic>
        <p:nvPicPr>
          <p:cNvPr id="6" name="Изображение 5" descr="t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8" y="3078665"/>
            <a:ext cx="4137688" cy="2808111"/>
          </a:xfrm>
          <a:prstGeom prst="rect">
            <a:avLst/>
          </a:prstGeom>
        </p:spPr>
      </p:pic>
      <p:pic>
        <p:nvPicPr>
          <p:cNvPr id="8" name="Изображение 7" descr="1912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17" y="3400778"/>
            <a:ext cx="3725333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100" dirty="0" smtClean="0">
                <a:latin typeface="Open Sans"/>
                <a:cs typeface="Open Sans"/>
              </a:rPr>
              <a:t>Утренний позитив (16 февраля 2016)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5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9444" y="479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4444" y="270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9652" y="1530543"/>
            <a:ext cx="753301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dirty="0"/>
              <a:t>В России может появиться национальный удостоверяющий центр, который будет выдавать сертификаты подлинности и безопасности сайтов (SSL). Сторонники идеи хотят сделать </a:t>
            </a:r>
            <a:r>
              <a:rPr lang="ru-RU" sz="2000" dirty="0" err="1"/>
              <a:t>рунет</a:t>
            </a:r>
            <a:r>
              <a:rPr lang="ru-RU" sz="2000" dirty="0"/>
              <a:t> независимым от западных центров, сертифицирующих даже российские </a:t>
            </a:r>
            <a:r>
              <a:rPr lang="ru-RU" sz="2000" dirty="0" smtClean="0"/>
              <a:t>государственные </a:t>
            </a:r>
            <a:r>
              <a:rPr lang="ru-RU" sz="2000" dirty="0"/>
              <a:t>сайты. Противники говорят, что это путь к "большому брату" и, возможно, перлюстрации всей коммуникации россиян в сети.</a:t>
            </a:r>
            <a:endParaRPr lang="ru-RU" sz="2000" b="1" dirty="0">
              <a:latin typeface="Roboto Slab Bold"/>
              <a:cs typeface="Roboto Slab Bold"/>
            </a:endParaRPr>
          </a:p>
        </p:txBody>
      </p:sp>
      <p:pic>
        <p:nvPicPr>
          <p:cNvPr id="3" name="Изображение 2" descr="Скриншот 2016-02-16 09.10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88" y="4120443"/>
            <a:ext cx="3868922" cy="27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9"/>
            <a:ext cx="7023805" cy="581200"/>
          </a:xfrm>
        </p:spPr>
        <p:txBody>
          <a:bodyPr>
            <a:noAutofit/>
          </a:bodyPr>
          <a:lstStyle/>
          <a:p>
            <a:pPr algn="l"/>
            <a:r>
              <a:rPr lang="en-US" sz="2100" dirty="0" smtClean="0">
                <a:latin typeface="Open Sans"/>
                <a:cs typeface="Open Sans"/>
              </a:rPr>
              <a:t>SEO-</a:t>
            </a:r>
            <a:r>
              <a:rPr lang="ru-RU" sz="2100" dirty="0" smtClean="0">
                <a:latin typeface="Open Sans"/>
                <a:cs typeface="Open Sans"/>
              </a:rPr>
              <a:t>п</a:t>
            </a:r>
            <a:r>
              <a:rPr lang="ru-RU" sz="2100" dirty="0" smtClean="0">
                <a:latin typeface="Open Sans"/>
                <a:cs typeface="Open Sans"/>
              </a:rPr>
              <a:t>рогноз на 2016 год ?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6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799341-320-225x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4" y="1397000"/>
            <a:ext cx="3598333" cy="47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r>
              <a:rPr lang="ru-RU" sz="2400" dirty="0"/>
              <a:t>Удивительные </a:t>
            </a:r>
            <a:r>
              <a:rPr lang="ru-RU" sz="2400" dirty="0" smtClean="0"/>
              <a:t>сообщения Екатерины </a:t>
            </a:r>
            <a:r>
              <a:rPr lang="ru-RU" sz="2400" dirty="0"/>
              <a:t>Гладких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7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Изображение 4" descr="Скриншот 2016-02-15 20.33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65" y="1382888"/>
            <a:ext cx="6803307" cy="49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Удивительные сообщения Екатерины Гладких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8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1813" y="1397000"/>
            <a:ext cx="74110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На просьбу привести пример продвижения без ссылок Екатерина Гладких привела в пример запрос «дизайнерские пальто» с частотой 67 запросов в месяц,</a:t>
            </a:r>
            <a:endParaRPr lang="ru-RU" sz="1600" dirty="0" smtClean="0">
              <a:latin typeface="Open Sans"/>
              <a:cs typeface="Open Sans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 smtClean="0">
                <a:latin typeface="Open Sans"/>
                <a:cs typeface="Open Sans"/>
              </a:rPr>
              <a:t>Вопрос «А как же продвигать сайты ? Силой мысли ?», ответ «Да , силой мысли !»</a:t>
            </a:r>
          </a:p>
          <a:p>
            <a:pPr>
              <a:lnSpc>
                <a:spcPct val="130000"/>
              </a:lnSpc>
            </a:pPr>
            <a:endParaRPr lang="ru-RU" sz="1600" dirty="0" smtClean="0">
              <a:latin typeface="Open Sans"/>
              <a:cs typeface="Open Sans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0" y="4554659"/>
            <a:ext cx="37465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2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54050"/>
            <a:ext cx="892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539750" y="293688"/>
            <a:ext cx="7127875" cy="5762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SEO </a:t>
            </a:r>
            <a:r>
              <a:rPr lang="ru-RU" sz="2000" dirty="0" smtClean="0"/>
              <a:t>стратегия белого хаоса</a:t>
            </a:r>
            <a:endParaRPr lang="ru-RU" sz="2100" dirty="0" smtClean="0">
              <a:latin typeface="Open Sans"/>
              <a:cs typeface="Open Sans"/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6419850"/>
            <a:ext cx="852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76250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8"/>
          <p:cNvSpPr txBox="1">
            <a:spLocks/>
          </p:cNvSpPr>
          <p:nvPr/>
        </p:nvSpPr>
        <p:spPr bwMode="auto">
          <a:xfrm>
            <a:off x="712788" y="6445250"/>
            <a:ext cx="485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128186C0-7DBD-4081-AA96-54268E9AEB9A}" type="slidenum">
              <a:rPr lang="ru-RU" sz="1200">
                <a:solidFill>
                  <a:srgbClr val="FFFFFF"/>
                </a:solidFill>
                <a:latin typeface="Calibri" pitchFamily="34" charset="0"/>
              </a:rPr>
              <a:pPr algn="r" defTabSz="914400"/>
              <a:t>9</a:t>
            </a:fld>
            <a:endParaRPr lang="ru-RU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652" y="159207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1813" y="1397000"/>
            <a:ext cx="7411075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>
                <a:latin typeface="Open Sans"/>
                <a:cs typeface="Open Sans"/>
              </a:rPr>
              <a:t>Методика </a:t>
            </a:r>
            <a:r>
              <a:rPr lang="en-US" sz="1600" dirty="0">
                <a:latin typeface="Open Sans"/>
                <a:cs typeface="Open Sans"/>
              </a:rPr>
              <a:t>SEO </a:t>
            </a:r>
            <a:r>
              <a:rPr lang="ru-RU" sz="1600" dirty="0">
                <a:latin typeface="Open Sans"/>
                <a:cs typeface="Open Sans"/>
              </a:rPr>
              <a:t>игры в случайность,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>
                <a:latin typeface="Open Sans"/>
                <a:cs typeface="Open Sans"/>
              </a:rPr>
              <a:t>Методика изменения случайных показателей поиска,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>
                <a:latin typeface="Open Sans"/>
                <a:cs typeface="Open Sans"/>
              </a:rPr>
              <a:t>Работа санитаром </a:t>
            </a:r>
            <a:r>
              <a:rPr lang="ru-RU" sz="1600" dirty="0" err="1">
                <a:latin typeface="Open Sans"/>
                <a:cs typeface="Open Sans"/>
              </a:rPr>
              <a:t>ТОПа</a:t>
            </a:r>
            <a:endParaRPr lang="en-US" sz="1600" dirty="0">
              <a:latin typeface="Open Sans"/>
              <a:cs typeface="Open Sans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600" dirty="0">
                <a:latin typeface="Open Sans"/>
                <a:cs typeface="Open Sans"/>
              </a:rPr>
              <a:t>Методики усиления сайтов.</a:t>
            </a:r>
          </a:p>
        </p:txBody>
      </p:sp>
      <p:pic>
        <p:nvPicPr>
          <p:cNvPr id="3" name="Изображение 2" descr="Знак_Хаос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4102100"/>
            <a:ext cx="2794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31326</TotalTime>
  <Words>623</Words>
  <Application>Microsoft Macintosh PowerPoint</Application>
  <PresentationFormat>Экран (4:3)</PresentationFormat>
  <Paragraphs>185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Инновации и безопасность в поисковом продвижение</vt:lpstr>
      <vt:lpstr>Яндекс или Google?</vt:lpstr>
      <vt:lpstr>Время запретов</vt:lpstr>
      <vt:lpstr>Методы безопасного SEO продвижения на 2016 год</vt:lpstr>
      <vt:lpstr>Утренний позитив (16 февраля 2016)</vt:lpstr>
      <vt:lpstr>SEO-прогноз на 2016 год ?</vt:lpstr>
      <vt:lpstr>Удивительные сообщения Екатерины Гладких</vt:lpstr>
      <vt:lpstr>Удивительные сообщения Екатерины Гладких</vt:lpstr>
      <vt:lpstr>SEO стратегия белого хаоса</vt:lpstr>
      <vt:lpstr>SEO  игра в случайность (random)</vt:lpstr>
      <vt:lpstr>Игра в случайность для 20 сайтов</vt:lpstr>
      <vt:lpstr>Игра в случайность для 30 сайтов</vt:lpstr>
      <vt:lpstr>Игра в случайность для 40 сайтов</vt:lpstr>
      <vt:lpstr>Варианты Аффилиатов </vt:lpstr>
      <vt:lpstr>Методика изменения случайных показателей поиска</vt:lpstr>
      <vt:lpstr>Работа санитаром ТОПа</vt:lpstr>
      <vt:lpstr>Белые методики усиление сайтов </vt:lpstr>
      <vt:lpstr>SEO стратегия белого хаоса</vt:lpstr>
      <vt:lpstr>Всем спасибо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Успешные кейсы продвижения сайтов с помощью поведенческих факторов в 2014 году</dc:title>
  <dc:creator>Роман Морозов</dc:creator>
  <cp:lastModifiedBy>Роман Морозов</cp:lastModifiedBy>
  <cp:revision>78</cp:revision>
  <dcterms:created xsi:type="dcterms:W3CDTF">2014-09-23T14:27:46Z</dcterms:created>
  <dcterms:modified xsi:type="dcterms:W3CDTF">2016-02-16T09:55:17Z</dcterms:modified>
</cp:coreProperties>
</file>