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4"/>
  </p:notesMasterIdLst>
  <p:sldIdLst>
    <p:sldId id="269" r:id="rId2"/>
    <p:sldId id="291" r:id="rId3"/>
    <p:sldId id="347" r:id="rId4"/>
    <p:sldId id="348" r:id="rId5"/>
    <p:sldId id="349" r:id="rId6"/>
    <p:sldId id="351" r:id="rId7"/>
    <p:sldId id="352" r:id="rId8"/>
    <p:sldId id="353" r:id="rId9"/>
    <p:sldId id="354" r:id="rId10"/>
    <p:sldId id="355" r:id="rId11"/>
    <p:sldId id="356" r:id="rId12"/>
    <p:sldId id="292" r:id="rId13"/>
    <p:sldId id="358" r:id="rId14"/>
    <p:sldId id="359" r:id="rId15"/>
    <p:sldId id="360" r:id="rId16"/>
    <p:sldId id="361" r:id="rId17"/>
    <p:sldId id="362" r:id="rId18"/>
    <p:sldId id="333" r:id="rId19"/>
    <p:sldId id="363" r:id="rId20"/>
    <p:sldId id="334" r:id="rId21"/>
    <p:sldId id="336" r:id="rId22"/>
    <p:sldId id="364" r:id="rId23"/>
    <p:sldId id="342" r:id="rId24"/>
    <p:sldId id="365" r:id="rId25"/>
    <p:sldId id="366" r:id="rId26"/>
    <p:sldId id="367" r:id="rId27"/>
    <p:sldId id="368" r:id="rId28"/>
    <p:sldId id="369" r:id="rId29"/>
    <p:sldId id="370" r:id="rId30"/>
    <p:sldId id="343" r:id="rId31"/>
    <p:sldId id="372" r:id="rId32"/>
    <p:sldId id="373" r:id="rId33"/>
    <p:sldId id="374" r:id="rId34"/>
    <p:sldId id="335" r:id="rId35"/>
    <p:sldId id="341" r:id="rId36"/>
    <p:sldId id="344" r:id="rId37"/>
    <p:sldId id="345" r:id="rId38"/>
    <p:sldId id="296" r:id="rId39"/>
    <p:sldId id="337" r:id="rId40"/>
    <p:sldId id="375" r:id="rId41"/>
    <p:sldId id="376" r:id="rId42"/>
    <p:sldId id="270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printerSettings" Target="printerSettings/printerSettings1.bin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rug\Dropbox\&#1080;&#1089;&#1089;&#1083;&#1077;&#1076;&#1086;&#1074;&#1072;&#1085;&#1080;&#1103;\&#1089;&#1089;&#1099;&#1083;&#1086;&#1095;&#1085;&#1072;&#1103;%20&#1076;&#1080;&#1085;&#1072;&#1084;&#1080;&#1082;&#1072;\&#1052;&#1086;&#1089;&#1082;&#1074;&#1072;_linksOFF_up_linksdata.xls" TargetMode="External"/><Relationship Id="rId2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rug\Dropbox\&#1080;&#1089;&#1089;&#1083;&#1077;&#1076;&#1086;&#1074;&#1072;&#1085;&#1080;&#1103;\&#1089;&#1089;&#1099;&#1083;&#1086;&#1095;&#1085;&#1072;&#1103;%20&#1076;&#1080;&#1085;&#1072;&#1084;&#1080;&#1082;&#1072;\&#1052;&#1086;&#1089;&#1082;&#1074;&#1072;_linksOFF_down_linksdata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lineChart>
        <c:grouping val="stacked"/>
        <c:varyColors val="0"/>
        <c:ser>
          <c:idx val="0"/>
          <c:order val="0"/>
          <c:val>
            <c:numRef>
              <c:f>Лист1!$I$28:$Q$28</c:f>
              <c:numCache>
                <c:formatCode>General</c:formatCode>
                <c:ptCount val="9"/>
                <c:pt idx="0">
                  <c:v>266.5</c:v>
                </c:pt>
                <c:pt idx="1">
                  <c:v>229.5769230769231</c:v>
                </c:pt>
                <c:pt idx="2">
                  <c:v>237.3076923076924</c:v>
                </c:pt>
                <c:pt idx="3">
                  <c:v>269.3076923076923</c:v>
                </c:pt>
                <c:pt idx="4">
                  <c:v>404.0384615384616</c:v>
                </c:pt>
                <c:pt idx="5">
                  <c:v>459.5769230769231</c:v>
                </c:pt>
                <c:pt idx="6">
                  <c:v>513.5384615384615</c:v>
                </c:pt>
                <c:pt idx="7">
                  <c:v>619.8076923076923</c:v>
                </c:pt>
                <c:pt idx="8">
                  <c:v>766.8846153846154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88613000"/>
        <c:axId val="-2085019592"/>
      </c:lineChart>
      <c:catAx>
        <c:axId val="-2088613000"/>
        <c:scaling>
          <c:orientation val="minMax"/>
        </c:scaling>
        <c:delete val="0"/>
        <c:axPos val="b"/>
        <c:majorTickMark val="out"/>
        <c:minorTickMark val="none"/>
        <c:tickLblPos val="nextTo"/>
        <c:crossAx val="-2085019592"/>
        <c:crosses val="autoZero"/>
        <c:auto val="1"/>
        <c:lblAlgn val="ctr"/>
        <c:lblOffset val="100"/>
        <c:noMultiLvlLbl val="0"/>
      </c:catAx>
      <c:valAx>
        <c:axId val="-20850195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88613000"/>
        <c:crosses val="autoZero"/>
        <c:crossBetween val="between"/>
      </c:valAx>
    </c:plotArea>
    <c:plotVisOnly val="1"/>
    <c:dispBlanksAs val="zero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lineChart>
        <c:grouping val="stacked"/>
        <c:varyColors val="0"/>
        <c:ser>
          <c:idx val="0"/>
          <c:order val="0"/>
          <c:val>
            <c:numRef>
              <c:f>Лист1!$I$116:$Q$116</c:f>
              <c:numCache>
                <c:formatCode>General</c:formatCode>
                <c:ptCount val="9"/>
                <c:pt idx="0">
                  <c:v>412.9210526315787</c:v>
                </c:pt>
                <c:pt idx="1">
                  <c:v>399.2807017543859</c:v>
                </c:pt>
                <c:pt idx="2">
                  <c:v>346.9385964912277</c:v>
                </c:pt>
                <c:pt idx="3">
                  <c:v>247.859649122807</c:v>
                </c:pt>
                <c:pt idx="4">
                  <c:v>248.3157894736842</c:v>
                </c:pt>
                <c:pt idx="5">
                  <c:v>231.9649122807018</c:v>
                </c:pt>
                <c:pt idx="6">
                  <c:v>226.219298245614</c:v>
                </c:pt>
                <c:pt idx="7">
                  <c:v>196.8333333333334</c:v>
                </c:pt>
                <c:pt idx="8">
                  <c:v>190.4473684210526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83486440"/>
        <c:axId val="-2082694056"/>
      </c:lineChart>
      <c:catAx>
        <c:axId val="-2083486440"/>
        <c:scaling>
          <c:orientation val="minMax"/>
        </c:scaling>
        <c:delete val="0"/>
        <c:axPos val="b"/>
        <c:majorTickMark val="out"/>
        <c:minorTickMark val="none"/>
        <c:tickLblPos val="nextTo"/>
        <c:crossAx val="-2082694056"/>
        <c:crosses val="autoZero"/>
        <c:auto val="1"/>
        <c:lblAlgn val="ctr"/>
        <c:lblOffset val="100"/>
        <c:noMultiLvlLbl val="0"/>
      </c:catAx>
      <c:valAx>
        <c:axId val="-20826940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83486440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0.14265</cdr:x>
      <cdr:y>0.19752</cdr:y>
    </cdr:from>
    <cdr:to>
      <cdr:x>0.19355</cdr:x>
      <cdr:y>0.64289</cdr:y>
    </cdr:to>
    <cdr:sp macro="" textlink="">
      <cdr:nvSpPr>
        <cdr:cNvPr id="2" name="Стрелка вверх 1"/>
        <cdr:cNvSpPr/>
      </cdr:nvSpPr>
      <cdr:spPr>
        <a:xfrm xmlns:a="http://schemas.openxmlformats.org/drawingml/2006/main">
          <a:off x="1273690" y="989974"/>
          <a:ext cx="454502" cy="2232248"/>
        </a:xfrm>
        <a:prstGeom xmlns:a="http://schemas.openxmlformats.org/drawingml/2006/main" prst="upArrow">
          <a:avLst/>
        </a:prstGeom>
      </cdr:spPr>
      <cdr:style>
        <a:lnRef xmlns:a="http://schemas.openxmlformats.org/drawingml/2006/main" idx="2">
          <a:schemeClr val="accent2">
            <a:shade val="50000"/>
          </a:schemeClr>
        </a:lnRef>
        <a:fillRef xmlns:a="http://schemas.openxmlformats.org/drawingml/2006/main" idx="1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1CC21C-939B-F64D-9D7A-967A556B6CBE}" type="datetimeFigureOut">
              <a:rPr lang="en-US" smtClean="0"/>
              <a:t>18.02.15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3AC8B2-48A8-5F49-9058-01B245A70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49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AC8B2-48A8-5F49-9058-01B245A70DF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0732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AC8B2-48A8-5F49-9058-01B245A70DF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6254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AC8B2-48A8-5F49-9058-01B245A70DF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6254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AC8B2-48A8-5F49-9058-01B245A70DF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4011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AC8B2-48A8-5F49-9058-01B245A70DF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4011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AC8B2-48A8-5F49-9058-01B245A70DF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4011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AC8B2-48A8-5F49-9058-01B245A70DF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70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AC8B2-48A8-5F49-9058-01B245A70DF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70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AC8B2-48A8-5F49-9058-01B245A70DF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70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AC8B2-48A8-5F49-9058-01B245A70DF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70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AC8B2-48A8-5F49-9058-01B245A70DF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7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AC8B2-48A8-5F49-9058-01B245A70DF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0732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AC8B2-48A8-5F49-9058-01B245A70DF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70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AC8B2-48A8-5F49-9058-01B245A70DF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70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AC8B2-48A8-5F49-9058-01B245A70DF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70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AC8B2-48A8-5F49-9058-01B245A70DF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70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AC8B2-48A8-5F49-9058-01B245A70DF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70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AC8B2-48A8-5F49-9058-01B245A70DF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70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AC8B2-48A8-5F49-9058-01B245A70DF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22362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AC8B2-48A8-5F49-9058-01B245A70DF7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7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AC8B2-48A8-5F49-9058-01B245A70DF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073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AC8B2-48A8-5F49-9058-01B245A70DF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073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AC8B2-48A8-5F49-9058-01B245A70DF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073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AC8B2-48A8-5F49-9058-01B245A70DF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6254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AC8B2-48A8-5F49-9058-01B245A70DF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6254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AC8B2-48A8-5F49-9058-01B245A70DF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6254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AC8B2-48A8-5F49-9058-01B245A70DF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625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7F9C-2CEC-FB48-A26A-D238258B9DFF}" type="datetimeFigureOut">
              <a:rPr lang="en-US" smtClean="0"/>
              <a:t>18.02.15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26B-435D-7243-83F0-CDD7DDC3D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289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7F9C-2CEC-FB48-A26A-D238258B9DFF}" type="datetimeFigureOut">
              <a:rPr lang="en-US" smtClean="0"/>
              <a:t>18.02.15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26B-435D-7243-83F0-CDD7DDC3D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52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7F9C-2CEC-FB48-A26A-D238258B9DFF}" type="datetimeFigureOut">
              <a:rPr lang="en-US" smtClean="0"/>
              <a:t>18.02.15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26B-435D-7243-83F0-CDD7DDC3D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243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7F9C-2CEC-FB48-A26A-D238258B9DFF}" type="datetimeFigureOut">
              <a:rPr lang="en-US" smtClean="0"/>
              <a:t>18.02.15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26B-435D-7243-83F0-CDD7DDC3D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48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7F9C-2CEC-FB48-A26A-D238258B9DFF}" type="datetimeFigureOut">
              <a:rPr lang="en-US" smtClean="0"/>
              <a:t>18.02.15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26B-435D-7243-83F0-CDD7DDC3D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57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7F9C-2CEC-FB48-A26A-D238258B9DFF}" type="datetimeFigureOut">
              <a:rPr lang="en-US" smtClean="0"/>
              <a:t>18.02.15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26B-435D-7243-83F0-CDD7DDC3D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519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7F9C-2CEC-FB48-A26A-D238258B9DFF}" type="datetimeFigureOut">
              <a:rPr lang="en-US" smtClean="0"/>
              <a:t>18.02.15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26B-435D-7243-83F0-CDD7DDC3D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978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7F9C-2CEC-FB48-A26A-D238258B9DFF}" type="datetimeFigureOut">
              <a:rPr lang="en-US" smtClean="0"/>
              <a:t>18.02.15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26B-435D-7243-83F0-CDD7DDC3D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923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7F9C-2CEC-FB48-A26A-D238258B9DFF}" type="datetimeFigureOut">
              <a:rPr lang="en-US" smtClean="0"/>
              <a:t>18.02.15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26B-435D-7243-83F0-CDD7DDC3D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957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7F9C-2CEC-FB48-A26A-D238258B9DFF}" type="datetimeFigureOut">
              <a:rPr lang="en-US" smtClean="0"/>
              <a:t>18.02.15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26B-435D-7243-83F0-CDD7DDC3D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186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7F9C-2CEC-FB48-A26A-D238258B9DFF}" type="datetimeFigureOut">
              <a:rPr lang="en-US" smtClean="0"/>
              <a:t>18.02.15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26B-435D-7243-83F0-CDD7DDC3D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013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37F9C-2CEC-FB48-A26A-D238258B9DFF}" type="datetimeFigureOut">
              <a:rPr lang="en-US" smtClean="0"/>
              <a:t>18.02.15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1126B-435D-7243-83F0-CDD7DDC3D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82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mailto:petr@sape.ru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hyperlink" Target="mailto:77@sape.ru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235165" y="2428875"/>
            <a:ext cx="8451635" cy="15716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200" dirty="0" smtClean="0">
                <a:solidFill>
                  <a:srgbClr val="6798BA"/>
                </a:solidFill>
                <a:latin typeface="Verdana" charset="0"/>
              </a:rPr>
              <a:t>Молодым везде у нас дорога!</a:t>
            </a:r>
            <a:br>
              <a:rPr lang="ru-RU" sz="3200" dirty="0" smtClean="0">
                <a:solidFill>
                  <a:srgbClr val="6798BA"/>
                </a:solidFill>
                <a:latin typeface="Verdana" charset="0"/>
              </a:rPr>
            </a:br>
            <a:r>
              <a:rPr lang="ru-RU" sz="3200" dirty="0" smtClean="0">
                <a:solidFill>
                  <a:srgbClr val="6798BA"/>
                </a:solidFill>
                <a:latin typeface="Verdana" charset="0"/>
              </a:rPr>
              <a:t>Динамика продвижения новых доменов</a:t>
            </a:r>
            <a:br>
              <a:rPr lang="ru-RU" sz="3200" dirty="0" smtClean="0">
                <a:solidFill>
                  <a:srgbClr val="6798BA"/>
                </a:solidFill>
                <a:latin typeface="Verdana" charset="0"/>
              </a:rPr>
            </a:br>
            <a:r>
              <a:rPr lang="ru-RU" sz="3200" dirty="0">
                <a:solidFill>
                  <a:srgbClr val="6798BA"/>
                </a:solidFill>
                <a:latin typeface="Verdana" charset="0"/>
              </a:rPr>
              <a:t/>
            </a:r>
            <a:br>
              <a:rPr lang="ru-RU" sz="3200" dirty="0">
                <a:solidFill>
                  <a:srgbClr val="6798BA"/>
                </a:solidFill>
                <a:latin typeface="Verdana" charset="0"/>
              </a:rPr>
            </a:br>
            <a:r>
              <a:rPr lang="ru-RU" sz="1800" dirty="0">
                <a:latin typeface="Verdana" charset="0"/>
              </a:rPr>
              <a:t>Константин </a:t>
            </a:r>
            <a:r>
              <a:rPr lang="ru-RU" sz="1800" dirty="0" err="1">
                <a:latin typeface="Verdana" charset="0"/>
              </a:rPr>
              <a:t>Леонович</a:t>
            </a:r>
            <a:r>
              <a:rPr lang="ru-RU" sz="1800" dirty="0">
                <a:latin typeface="Verdana" charset="0"/>
              </a:rPr>
              <a:t>, </a:t>
            </a:r>
            <a:r>
              <a:rPr lang="en-US" sz="1800" dirty="0" err="1" smtClean="0">
                <a:latin typeface="Verdana" charset="0"/>
              </a:rPr>
              <a:t>Sape.ru</a:t>
            </a:r>
            <a:r>
              <a:rPr lang="en-US" sz="1800" dirty="0" smtClean="0">
                <a:latin typeface="Verdana" charset="0"/>
              </a:rPr>
              <a:t/>
            </a:r>
            <a:br>
              <a:rPr lang="en-US" sz="1800" dirty="0" smtClean="0">
                <a:latin typeface="Verdana" charset="0"/>
              </a:rPr>
            </a:br>
            <a:r>
              <a:rPr lang="ru-RU" sz="1800" dirty="0" smtClean="0">
                <a:latin typeface="Verdana" charset="0"/>
              </a:rPr>
              <a:t>Савинов Петр</a:t>
            </a:r>
            <a:r>
              <a:rPr lang="en-US" sz="1800" dirty="0" smtClean="0">
                <a:latin typeface="Verdana" charset="0"/>
              </a:rPr>
              <a:t>, </a:t>
            </a:r>
            <a:r>
              <a:rPr lang="en-US" sz="1800" dirty="0" err="1" smtClean="0">
                <a:latin typeface="Verdana" charset="0"/>
              </a:rPr>
              <a:t>SeoWizard.ru</a:t>
            </a:r>
            <a:endParaRPr lang="ru-RU" sz="1800" dirty="0">
              <a:latin typeface="Verdana" charset="0"/>
            </a:endParaRPr>
          </a:p>
        </p:txBody>
      </p:sp>
      <p:sp>
        <p:nvSpPr>
          <p:cNvPr id="307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342900" indent="-342900"/>
            <a:fld id="{A80EC4DD-9C00-AC47-BE7C-60EF4EAF5328}" type="slidenum">
              <a:rPr lang="ru-RU" sz="1200">
                <a:solidFill>
                  <a:srgbClr val="898989"/>
                </a:solidFill>
              </a:rPr>
              <a:pPr marL="342900" indent="-342900"/>
              <a:t>1</a:t>
            </a:fld>
            <a:endParaRPr lang="ru-RU" sz="1200">
              <a:solidFill>
                <a:srgbClr val="898989"/>
              </a:solidFill>
            </a:endParaRPr>
          </a:p>
        </p:txBody>
      </p:sp>
      <p:pic>
        <p:nvPicPr>
          <p:cNvPr id="3076" name="Picture 8" descr="C:\Documents and Settings\User\Рабочий стол\sapa-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549275"/>
            <a:ext cx="2220913" cy="166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813" y="4767263"/>
            <a:ext cx="8763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050" y="4910138"/>
            <a:ext cx="14573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38" y="5053013"/>
            <a:ext cx="14287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8257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0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679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8" descr="C:\Documents and Settings\User\Рабочий стол\sap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446838"/>
            <a:ext cx="6429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9144000" cy="714375"/>
          </a:xfrm>
        </p:spPr>
        <p:txBody>
          <a:bodyPr/>
          <a:lstStyle/>
          <a:p>
            <a:pPr algn="l" eaLnBrk="1" hangingPunct="1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Г</a:t>
            </a:r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руппа для исследования</a:t>
            </a:r>
            <a:r>
              <a:rPr lang="en-US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 </a:t>
            </a:r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из </a:t>
            </a:r>
            <a:r>
              <a:rPr lang="en-US" sz="2600" dirty="0" err="1" smtClean="0">
                <a:solidFill>
                  <a:srgbClr val="6798BA"/>
                </a:solidFill>
                <a:latin typeface="Verdana" panose="020B0604030504040204" pitchFamily="34" charset="0"/>
              </a:rPr>
              <a:t>SeoWizard.ru</a:t>
            </a:r>
            <a:endParaRPr lang="ru-RU" sz="2600" dirty="0" smtClean="0">
              <a:solidFill>
                <a:srgbClr val="6798BA"/>
              </a:solidFill>
              <a:latin typeface="Verdana" panose="020B060403050404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dirty="0" smtClean="0"/>
              <a:t>4365 </a:t>
            </a:r>
            <a:r>
              <a:rPr lang="ru-RU" dirty="0" smtClean="0"/>
              <a:t>доменов</a:t>
            </a:r>
            <a:endParaRPr lang="ru-RU" dirty="0" smtClean="0"/>
          </a:p>
          <a:p>
            <a:r>
              <a:rPr lang="ru-RU" dirty="0" smtClean="0"/>
              <a:t>962987 ссылок</a:t>
            </a:r>
          </a:p>
          <a:p>
            <a:r>
              <a:rPr lang="ru-RU" dirty="0" smtClean="0"/>
              <a:t>66741 продвигаемых страниц</a:t>
            </a:r>
          </a:p>
          <a:p>
            <a:r>
              <a:rPr lang="ru-RU" dirty="0" smtClean="0"/>
              <a:t>254324 продвигаемых запросов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954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0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679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8" descr="C:\Documents and Settings\User\Рабочий стол\sap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446838"/>
            <a:ext cx="6429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9144000" cy="714375"/>
          </a:xfrm>
        </p:spPr>
        <p:txBody>
          <a:bodyPr/>
          <a:lstStyle/>
          <a:p>
            <a:pPr algn="l" eaLnBrk="1" hangingPunct="1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Г</a:t>
            </a:r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руппа для исследования</a:t>
            </a:r>
            <a:r>
              <a:rPr lang="en-US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 </a:t>
            </a:r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из </a:t>
            </a:r>
            <a:r>
              <a:rPr lang="en-US" sz="2600" dirty="0" err="1" smtClean="0">
                <a:solidFill>
                  <a:srgbClr val="6798BA"/>
                </a:solidFill>
                <a:latin typeface="Verdana" panose="020B0604030504040204" pitchFamily="34" charset="0"/>
              </a:rPr>
              <a:t>SeoWizard.ru</a:t>
            </a:r>
            <a:endParaRPr lang="ru-RU" sz="2600" dirty="0" smtClean="0">
              <a:solidFill>
                <a:srgbClr val="6798BA"/>
              </a:solidFill>
              <a:latin typeface="Verdana" panose="020B060403050404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dirty="0" smtClean="0"/>
              <a:t>4365 </a:t>
            </a:r>
            <a:r>
              <a:rPr lang="ru-RU" dirty="0" smtClean="0"/>
              <a:t>доменов</a:t>
            </a:r>
            <a:endParaRPr lang="ru-RU" dirty="0" smtClean="0"/>
          </a:p>
          <a:p>
            <a:r>
              <a:rPr lang="ru-RU" dirty="0" smtClean="0"/>
              <a:t>962987 ссылок</a:t>
            </a:r>
          </a:p>
          <a:p>
            <a:r>
              <a:rPr lang="ru-RU" dirty="0" smtClean="0"/>
              <a:t>66741 продвигаемых страниц</a:t>
            </a:r>
          </a:p>
          <a:p>
            <a:r>
              <a:rPr lang="ru-RU" dirty="0" smtClean="0"/>
              <a:t>254324 продвигаемых запросов</a:t>
            </a:r>
          </a:p>
          <a:p>
            <a:r>
              <a:rPr lang="ru-RU" dirty="0" smtClean="0"/>
              <a:t>100500</a:t>
            </a:r>
            <a:r>
              <a:rPr lang="en-US" dirty="0" smtClean="0"/>
              <a:t>$</a:t>
            </a:r>
            <a:r>
              <a:rPr lang="en-US" dirty="0" smtClean="0"/>
              <a:t>$$ </a:t>
            </a:r>
            <a:r>
              <a:rPr lang="ru-RU" dirty="0" smtClean="0"/>
              <a:t>потраченных на </a:t>
            </a:r>
            <a:r>
              <a:rPr lang="en-US" dirty="0" smtClean="0"/>
              <a:t>SEO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954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0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679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8" descr="C:\Documents and Settings\User\Рабочий стол\sap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446838"/>
            <a:ext cx="6429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9144000" cy="714375"/>
          </a:xfrm>
        </p:spPr>
        <p:txBody>
          <a:bodyPr/>
          <a:lstStyle/>
          <a:p>
            <a:pPr algn="l" eaLnBrk="1" hangingPunct="1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Сегментируем группу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dirty="0" smtClean="0"/>
              <a:t>300 молодых счастливчиков</a:t>
            </a:r>
          </a:p>
          <a:p>
            <a:r>
              <a:rPr lang="ru-RU" dirty="0" smtClean="0"/>
              <a:t>300 молодых неудачников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 средней достигнутой позиции в Яндексе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707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0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679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8" descr="C:\Documents and Settings\User\Рабочий стол\sap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446838"/>
            <a:ext cx="6429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9144000" cy="714375"/>
          </a:xfrm>
        </p:spPr>
        <p:txBody>
          <a:bodyPr/>
          <a:lstStyle/>
          <a:p>
            <a:pPr algn="l" eaLnBrk="1" hangingPunct="1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Что изучаем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dirty="0" smtClean="0"/>
              <a:t>Какие ссылки покупались</a:t>
            </a:r>
          </a:p>
          <a:p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395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0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679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8" descr="C:\Documents and Settings\User\Рабочий стол\sap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446838"/>
            <a:ext cx="6429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9144000" cy="714375"/>
          </a:xfrm>
        </p:spPr>
        <p:txBody>
          <a:bodyPr/>
          <a:lstStyle/>
          <a:p>
            <a:pPr algn="l" eaLnBrk="1" hangingPunct="1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Что изучаем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dirty="0" smtClean="0"/>
              <a:t>Какие ссылки покупались</a:t>
            </a:r>
          </a:p>
          <a:p>
            <a:r>
              <a:rPr lang="ru-RU" dirty="0" smtClean="0"/>
              <a:t>Насколько оптимизированы </a:t>
            </a:r>
            <a:r>
              <a:rPr lang="ru-RU" dirty="0" smtClean="0"/>
              <a:t>сайты</a:t>
            </a:r>
            <a:endParaRPr lang="ru-RU" dirty="0" smtClean="0"/>
          </a:p>
          <a:p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395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0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679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8" descr="C:\Documents and Settings\User\Рабочий стол\sap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446838"/>
            <a:ext cx="6429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9144000" cy="714375"/>
          </a:xfrm>
        </p:spPr>
        <p:txBody>
          <a:bodyPr/>
          <a:lstStyle/>
          <a:p>
            <a:pPr algn="l" eaLnBrk="1" hangingPunct="1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Что изучаем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dirty="0" smtClean="0"/>
              <a:t>Какие ссылки покупались</a:t>
            </a:r>
          </a:p>
          <a:p>
            <a:r>
              <a:rPr lang="ru-RU" dirty="0" smtClean="0"/>
              <a:t>Насколько оптимизированы </a:t>
            </a:r>
            <a:r>
              <a:rPr lang="ru-RU" dirty="0" smtClean="0"/>
              <a:t>сайты</a:t>
            </a:r>
            <a:endParaRPr lang="ru-RU" dirty="0" smtClean="0"/>
          </a:p>
          <a:p>
            <a:r>
              <a:rPr lang="ru-RU" dirty="0" smtClean="0"/>
              <a:t>Коммерческие факторы</a:t>
            </a:r>
            <a:endParaRPr lang="en-US" dirty="0" smtClean="0"/>
          </a:p>
          <a:p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841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0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679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8" descr="C:\Documents and Settings\User\Рабочий стол\sap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446838"/>
            <a:ext cx="6429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9144000" cy="714375"/>
          </a:xfrm>
        </p:spPr>
        <p:txBody>
          <a:bodyPr/>
          <a:lstStyle/>
          <a:p>
            <a:pPr algn="l" eaLnBrk="1" hangingPunct="1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Внешние факторы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dirty="0" smtClean="0"/>
              <a:t>На каких сайтах покупают ссылки счастливчики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20802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0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679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8" descr="C:\Documents and Settings\User\Рабочий стол\sap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446838"/>
            <a:ext cx="6429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9144000" cy="714375"/>
          </a:xfrm>
        </p:spPr>
        <p:txBody>
          <a:bodyPr/>
          <a:lstStyle/>
          <a:p>
            <a:pPr algn="l" eaLnBrk="1" hangingPunct="1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Внешние факторы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dirty="0" smtClean="0"/>
              <a:t>На каких сайтах покупают ссылки счастливчики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 smtClean="0"/>
          </a:p>
          <a:p>
            <a:r>
              <a:rPr lang="ru-RU" dirty="0" smtClean="0"/>
              <a:t>Средний </a:t>
            </a:r>
            <a:r>
              <a:rPr lang="ru-RU" dirty="0" err="1" smtClean="0"/>
              <a:t>тиц</a:t>
            </a:r>
            <a:r>
              <a:rPr lang="ru-RU" dirty="0" smtClean="0"/>
              <a:t> </a:t>
            </a:r>
            <a:r>
              <a:rPr lang="en-US" dirty="0" smtClean="0"/>
              <a:t>–</a:t>
            </a:r>
            <a:r>
              <a:rPr lang="ru-RU" dirty="0" smtClean="0"/>
              <a:t> 199</a:t>
            </a:r>
          </a:p>
          <a:p>
            <a:r>
              <a:rPr lang="en-US" dirty="0" err="1" smtClean="0"/>
              <a:t>С</a:t>
            </a:r>
            <a:r>
              <a:rPr lang="ru-RU" dirty="0" err="1" smtClean="0"/>
              <a:t>редняя</a:t>
            </a:r>
            <a:r>
              <a:rPr lang="ru-RU" dirty="0" smtClean="0"/>
              <a:t> цена ссылки </a:t>
            </a:r>
            <a:r>
              <a:rPr lang="en-US" dirty="0" smtClean="0"/>
              <a:t>–</a:t>
            </a:r>
            <a:r>
              <a:rPr lang="ru-RU" dirty="0" smtClean="0"/>
              <a:t> 5.89</a:t>
            </a:r>
          </a:p>
          <a:p>
            <a:r>
              <a:rPr lang="en-US" dirty="0" err="1" smtClean="0"/>
              <a:t>С</a:t>
            </a:r>
            <a:r>
              <a:rPr lang="ru-RU" dirty="0" err="1" smtClean="0"/>
              <a:t>редний</a:t>
            </a:r>
            <a:r>
              <a:rPr lang="ru-RU" dirty="0" smtClean="0"/>
              <a:t> </a:t>
            </a:r>
            <a:r>
              <a:rPr lang="en-US" dirty="0" err="1" smtClean="0"/>
              <a:t>pr</a:t>
            </a:r>
            <a:r>
              <a:rPr lang="en-US" dirty="0" smtClean="0"/>
              <a:t> </a:t>
            </a:r>
            <a:r>
              <a:rPr lang="ru-RU" dirty="0" smtClean="0"/>
              <a:t>ссылки </a:t>
            </a:r>
            <a:r>
              <a:rPr lang="en-US" dirty="0" smtClean="0"/>
              <a:t>–</a:t>
            </a:r>
            <a:r>
              <a:rPr lang="ru-RU" dirty="0" smtClean="0"/>
              <a:t> </a:t>
            </a:r>
            <a:r>
              <a:rPr lang="ru-RU" dirty="0" smtClean="0"/>
              <a:t>0,085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823680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0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679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8" descr="C:\Documents and Settings\User\Рабочий стол\sap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446838"/>
            <a:ext cx="6429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9144000" cy="714375"/>
          </a:xfrm>
        </p:spPr>
        <p:txBody>
          <a:bodyPr/>
          <a:lstStyle/>
          <a:p>
            <a:pPr algn="l" eaLnBrk="1" hangingPunct="1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Внешние факторы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dirty="0" smtClean="0"/>
              <a:t>На каких сайтах покупают ссылки неудачники</a:t>
            </a:r>
            <a:r>
              <a:rPr lang="en-US" dirty="0" smtClean="0"/>
              <a:t>:</a:t>
            </a:r>
            <a:br>
              <a:rPr lang="en-US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5968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0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679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8" descr="C:\Documents and Settings\User\Рабочий стол\sap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446838"/>
            <a:ext cx="6429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9144000" cy="714375"/>
          </a:xfrm>
        </p:spPr>
        <p:txBody>
          <a:bodyPr/>
          <a:lstStyle/>
          <a:p>
            <a:pPr algn="l" eaLnBrk="1" hangingPunct="1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Внешние факторы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dirty="0" smtClean="0"/>
              <a:t>На каких сайтах покупают ссылки неудачники</a:t>
            </a:r>
            <a:r>
              <a:rPr lang="en-US" dirty="0" smtClean="0"/>
              <a:t>:</a:t>
            </a:r>
            <a:br>
              <a:rPr lang="en-US" dirty="0" smtClean="0"/>
            </a:br>
            <a:endParaRPr lang="ru-RU" dirty="0"/>
          </a:p>
          <a:p>
            <a:r>
              <a:rPr lang="ru-RU" dirty="0" smtClean="0"/>
              <a:t>С</a:t>
            </a:r>
            <a:r>
              <a:rPr lang="ru-RU" dirty="0" smtClean="0"/>
              <a:t>редний </a:t>
            </a:r>
            <a:r>
              <a:rPr lang="ru-RU" dirty="0" err="1" smtClean="0"/>
              <a:t>тиц</a:t>
            </a:r>
            <a:r>
              <a:rPr lang="ru-RU" dirty="0" smtClean="0"/>
              <a:t> </a:t>
            </a:r>
            <a:r>
              <a:rPr lang="en-US" dirty="0" smtClean="0"/>
              <a:t>–</a:t>
            </a:r>
            <a:r>
              <a:rPr lang="ru-RU" dirty="0" smtClean="0"/>
              <a:t> </a:t>
            </a:r>
            <a:r>
              <a:rPr lang="en-US" dirty="0" smtClean="0"/>
              <a:t>225</a:t>
            </a:r>
            <a:endParaRPr lang="ru-RU" dirty="0" smtClean="0"/>
          </a:p>
          <a:p>
            <a:r>
              <a:rPr lang="en-US" dirty="0" err="1" smtClean="0"/>
              <a:t>С</a:t>
            </a:r>
            <a:r>
              <a:rPr lang="ru-RU" dirty="0" err="1" smtClean="0"/>
              <a:t>редняя</a:t>
            </a:r>
            <a:r>
              <a:rPr lang="ru-RU" dirty="0" smtClean="0"/>
              <a:t> цена ссылки </a:t>
            </a:r>
            <a:r>
              <a:rPr lang="en-US" dirty="0" smtClean="0"/>
              <a:t>–</a:t>
            </a:r>
            <a:r>
              <a:rPr lang="ru-RU" dirty="0" smtClean="0"/>
              <a:t> </a:t>
            </a:r>
            <a:r>
              <a:rPr lang="en-US" dirty="0" smtClean="0"/>
              <a:t>6</a:t>
            </a:r>
            <a:r>
              <a:rPr lang="ru-RU" dirty="0" smtClean="0"/>
              <a:t>.</a:t>
            </a:r>
            <a:r>
              <a:rPr lang="en-US" dirty="0" smtClean="0"/>
              <a:t>44</a:t>
            </a:r>
            <a:endParaRPr lang="ru-RU" dirty="0" smtClean="0"/>
          </a:p>
          <a:p>
            <a:r>
              <a:rPr lang="en-US" dirty="0" err="1" smtClean="0"/>
              <a:t>С</a:t>
            </a:r>
            <a:r>
              <a:rPr lang="ru-RU" dirty="0" err="1" smtClean="0"/>
              <a:t>редний</a:t>
            </a:r>
            <a:r>
              <a:rPr lang="ru-RU" dirty="0" smtClean="0"/>
              <a:t> </a:t>
            </a:r>
            <a:r>
              <a:rPr lang="en-US" dirty="0" err="1" smtClean="0"/>
              <a:t>pr</a:t>
            </a:r>
            <a:r>
              <a:rPr lang="en-US" dirty="0" smtClean="0"/>
              <a:t> </a:t>
            </a:r>
            <a:r>
              <a:rPr lang="ru-RU" dirty="0" smtClean="0"/>
              <a:t>ссылки </a:t>
            </a:r>
            <a:r>
              <a:rPr lang="en-US" dirty="0" smtClean="0"/>
              <a:t>–</a:t>
            </a:r>
            <a:r>
              <a:rPr lang="ru-RU" dirty="0" smtClean="0"/>
              <a:t> </a:t>
            </a:r>
            <a:r>
              <a:rPr lang="ru-RU" dirty="0" smtClean="0"/>
              <a:t>0,0</a:t>
            </a:r>
            <a:r>
              <a:rPr lang="en-US" dirty="0" smtClean="0"/>
              <a:t>99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567171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Домен до двух </a:t>
            </a:r>
            <a:r>
              <a:rPr lang="ru-RU" dirty="0" smtClean="0"/>
              <a:t>лет</a:t>
            </a:r>
            <a:endParaRPr lang="ru-RU" dirty="0" smtClean="0"/>
          </a:p>
          <a:p>
            <a:endParaRPr lang="en-US" dirty="0"/>
          </a:p>
        </p:txBody>
      </p:sp>
      <p:sp>
        <p:nvSpPr>
          <p:cNvPr id="7" name="Прямоугольник 10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679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8" descr="C:\Documents and Settings\User\Рабочий стол\sap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446838"/>
            <a:ext cx="6429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9144000" cy="714375"/>
          </a:xfrm>
        </p:spPr>
        <p:txBody>
          <a:bodyPr/>
          <a:lstStyle/>
          <a:p>
            <a:pPr algn="l" eaLnBrk="1" hangingPunct="1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Молодые сайты</a:t>
            </a:r>
          </a:p>
        </p:txBody>
      </p:sp>
    </p:spTree>
    <p:extLst>
      <p:ext uri="{BB962C8B-B14F-4D97-AF65-F5344CB8AC3E}">
        <p14:creationId xmlns:p14="http://schemas.microsoft.com/office/powerpoint/2010/main" val="577434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0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679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8" descr="C:\Documents and Settings\User\Рабочий стол\sap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446838"/>
            <a:ext cx="6429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9144000" cy="714375"/>
          </a:xfrm>
        </p:spPr>
        <p:txBody>
          <a:bodyPr/>
          <a:lstStyle/>
          <a:p>
            <a:pPr algn="l" eaLnBrk="1" hangingPunct="1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Внешние факторы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Парадокс, неудачники покупают более «качественные» площадки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343003"/>
              </p:ext>
            </p:extLst>
          </p:nvPr>
        </p:nvGraphicFramePr>
        <p:xfrm>
          <a:off x="720294" y="3211237"/>
          <a:ext cx="6810375" cy="222091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270125"/>
                <a:gridCol w="2270125"/>
                <a:gridCol w="2270125"/>
              </a:tblGrid>
              <a:tr h="555228">
                <a:tc>
                  <a:txBody>
                    <a:bodyPr/>
                    <a:lstStyle/>
                    <a:p>
                      <a:r>
                        <a:rPr lang="ru-RU" dirty="0" smtClean="0"/>
                        <a:t>Метрика (</a:t>
                      </a:r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Счастливчик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Неудачник</a:t>
                      </a:r>
                      <a:endParaRPr lang="en-US" dirty="0"/>
                    </a:p>
                  </a:txBody>
                  <a:tcPr/>
                </a:tc>
              </a:tr>
              <a:tr h="555228">
                <a:tc>
                  <a:txBody>
                    <a:bodyPr/>
                    <a:lstStyle/>
                    <a:p>
                      <a:r>
                        <a:rPr lang="ru-RU" dirty="0" smtClean="0"/>
                        <a:t>ТИЦ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225</a:t>
                      </a:r>
                      <a:endParaRPr lang="en-US" dirty="0"/>
                    </a:p>
                  </a:txBody>
                  <a:tcPr/>
                </a:tc>
              </a:tr>
              <a:tr h="555228">
                <a:tc>
                  <a:txBody>
                    <a:bodyPr/>
                    <a:lstStyle/>
                    <a:p>
                      <a:r>
                        <a:rPr lang="en-US" dirty="0" smtClean="0"/>
                        <a:t>PR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r>
                        <a:rPr lang="en-US" dirty="0" smtClean="0"/>
                        <a:t>,085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0,099</a:t>
                      </a:r>
                      <a:endParaRPr lang="en-US" dirty="0"/>
                    </a:p>
                  </a:txBody>
                  <a:tcPr/>
                </a:tc>
              </a:tr>
              <a:tr h="555228">
                <a:tc>
                  <a:txBody>
                    <a:bodyPr/>
                    <a:lstStyle/>
                    <a:p>
                      <a:r>
                        <a:rPr lang="ru-RU" dirty="0" smtClean="0"/>
                        <a:t>Цена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5,89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6,44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680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0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679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8" descr="C:\Documents and Settings\User\Рабочий стол\sap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446838"/>
            <a:ext cx="6429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9144000" cy="714375"/>
          </a:xfrm>
        </p:spPr>
        <p:txBody>
          <a:bodyPr/>
          <a:lstStyle/>
          <a:p>
            <a:pPr algn="l" eaLnBrk="1" hangingPunct="1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Внешние факторы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Неужели, закупка </a:t>
            </a:r>
            <a:r>
              <a:rPr lang="ru-RU" dirty="0" smtClean="0"/>
              <a:t>ссылок не влияет на результат продвижения???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7751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0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679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8" descr="C:\Documents and Settings\User\Рабочий стол\sap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446838"/>
            <a:ext cx="6429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9144000" cy="714375"/>
          </a:xfrm>
        </p:spPr>
        <p:txBody>
          <a:bodyPr/>
          <a:lstStyle/>
          <a:p>
            <a:pPr algn="l" eaLnBrk="1" hangingPunct="1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Внешние факторы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Неужели, закупка </a:t>
            </a:r>
            <a:r>
              <a:rPr lang="ru-RU" dirty="0" smtClean="0"/>
              <a:t>ссылок не влияет на результат продвижения???</a:t>
            </a:r>
            <a:br>
              <a:rPr lang="ru-RU" dirty="0" smtClean="0"/>
            </a:br>
            <a:endParaRPr lang="ru-RU" dirty="0"/>
          </a:p>
          <a:p>
            <a:pPr marL="0" indent="0">
              <a:buNone/>
            </a:pPr>
            <a:r>
              <a:rPr lang="ru-RU" dirty="0" smtClean="0"/>
              <a:t>Не все так однозначно =)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023776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0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679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8" descr="C:\Documents and Settings\User\Рабочий стол\sap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446838"/>
            <a:ext cx="6429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9144000" cy="714375"/>
          </a:xfrm>
        </p:spPr>
        <p:txBody>
          <a:bodyPr/>
          <a:lstStyle/>
          <a:p>
            <a:pPr algn="l" eaLnBrk="1" hangingPunct="1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Внешние факторы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7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Срез ссылочной массы по</a:t>
            </a:r>
            <a:r>
              <a:rPr lang="en-US" dirty="0" smtClean="0"/>
              <a:t> </a:t>
            </a:r>
            <a:r>
              <a:rPr lang="ru-RU" dirty="0" smtClean="0"/>
              <a:t>ссылкам с  </a:t>
            </a:r>
            <a:r>
              <a:rPr lang="en-US" dirty="0" smtClean="0"/>
              <a:t>SR </a:t>
            </a:r>
            <a:r>
              <a:rPr lang="ru-RU" dirty="0" smtClean="0"/>
              <a:t>(</a:t>
            </a:r>
            <a:r>
              <a:rPr lang="en-US" dirty="0" err="1" smtClean="0"/>
              <a:t>Sape</a:t>
            </a:r>
            <a:r>
              <a:rPr lang="en-US" dirty="0" smtClean="0"/>
              <a:t> Rank)</a:t>
            </a:r>
            <a:r>
              <a:rPr lang="ru-RU" dirty="0"/>
              <a:t> </a:t>
            </a:r>
            <a:r>
              <a:rPr lang="ru-RU" dirty="0" smtClean="0"/>
              <a:t>показал следующие результаты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485862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0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679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8" descr="C:\Documents and Settings\User\Рабочий стол\sap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446838"/>
            <a:ext cx="6429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9144000" cy="714375"/>
          </a:xfrm>
        </p:spPr>
        <p:txBody>
          <a:bodyPr/>
          <a:lstStyle/>
          <a:p>
            <a:pPr algn="l" eaLnBrk="1" hangingPunct="1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Внешние факторы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7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Срез ссылочной массы по</a:t>
            </a:r>
            <a:r>
              <a:rPr lang="en-US" dirty="0" smtClean="0"/>
              <a:t> </a:t>
            </a:r>
            <a:r>
              <a:rPr lang="ru-RU" dirty="0" smtClean="0"/>
              <a:t>ссылкам с  </a:t>
            </a:r>
            <a:r>
              <a:rPr lang="en-US" dirty="0" smtClean="0"/>
              <a:t>SR </a:t>
            </a:r>
            <a:r>
              <a:rPr lang="ru-RU" dirty="0" smtClean="0"/>
              <a:t>(</a:t>
            </a:r>
            <a:r>
              <a:rPr lang="en-US" dirty="0" err="1" smtClean="0"/>
              <a:t>Sape</a:t>
            </a:r>
            <a:r>
              <a:rPr lang="en-US" dirty="0" smtClean="0"/>
              <a:t> Rank)</a:t>
            </a:r>
            <a:r>
              <a:rPr lang="ru-RU" dirty="0"/>
              <a:t> </a:t>
            </a:r>
            <a:r>
              <a:rPr lang="ru-RU" dirty="0" smtClean="0"/>
              <a:t>показал следующие результаты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неудачники </a:t>
            </a:r>
            <a:r>
              <a:rPr lang="en-US" dirty="0" smtClean="0"/>
              <a:t>–</a:t>
            </a:r>
            <a:r>
              <a:rPr lang="ru-RU" dirty="0" smtClean="0"/>
              <a:t> 12% ссылок с </a:t>
            </a:r>
            <a:r>
              <a:rPr lang="en-US" dirty="0" smtClean="0"/>
              <a:t>SR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счастливчики </a:t>
            </a:r>
            <a:r>
              <a:rPr lang="en-US" dirty="0" smtClean="0"/>
              <a:t>–</a:t>
            </a:r>
            <a:r>
              <a:rPr lang="ru-RU" dirty="0" smtClean="0"/>
              <a:t> </a:t>
            </a:r>
            <a:r>
              <a:rPr lang="en-US" dirty="0" smtClean="0"/>
              <a:t>2</a:t>
            </a:r>
            <a:r>
              <a:rPr lang="ru-RU" dirty="0" smtClean="0"/>
              <a:t>5%</a:t>
            </a:r>
            <a:r>
              <a:rPr lang="en-US" dirty="0" smtClean="0"/>
              <a:t> </a:t>
            </a:r>
            <a:r>
              <a:rPr lang="ru-RU" dirty="0" smtClean="0"/>
              <a:t>ссылок с </a:t>
            </a:r>
            <a:r>
              <a:rPr lang="en-US" dirty="0" smtClean="0"/>
              <a:t>SR</a:t>
            </a: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437729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0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679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8" descr="C:\Documents and Settings\User\Рабочий стол\sap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446838"/>
            <a:ext cx="6429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9144000" cy="714375"/>
          </a:xfrm>
        </p:spPr>
        <p:txBody>
          <a:bodyPr/>
          <a:lstStyle/>
          <a:p>
            <a:pPr algn="l" eaLnBrk="1" hangingPunct="1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Внешние факторы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74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Срез ссылочной массы по</a:t>
            </a:r>
            <a:r>
              <a:rPr lang="en-US" dirty="0" smtClean="0"/>
              <a:t> </a:t>
            </a:r>
            <a:r>
              <a:rPr lang="ru-RU" dirty="0" smtClean="0"/>
              <a:t>ссылкам с  </a:t>
            </a:r>
            <a:r>
              <a:rPr lang="en-US" dirty="0" smtClean="0"/>
              <a:t>SR </a:t>
            </a:r>
            <a:r>
              <a:rPr lang="ru-RU" dirty="0" smtClean="0"/>
              <a:t>(</a:t>
            </a:r>
            <a:r>
              <a:rPr lang="en-US" dirty="0" err="1" smtClean="0"/>
              <a:t>Sape</a:t>
            </a:r>
            <a:r>
              <a:rPr lang="en-US" dirty="0" smtClean="0"/>
              <a:t> Rank)</a:t>
            </a:r>
            <a:r>
              <a:rPr lang="ru-RU" dirty="0"/>
              <a:t> </a:t>
            </a:r>
            <a:r>
              <a:rPr lang="ru-RU" dirty="0" smtClean="0"/>
              <a:t>показал следующие результаты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неудачники </a:t>
            </a:r>
            <a:r>
              <a:rPr lang="en-US" dirty="0" smtClean="0"/>
              <a:t>–</a:t>
            </a:r>
            <a:r>
              <a:rPr lang="ru-RU" dirty="0" smtClean="0"/>
              <a:t> 12% ссылок с </a:t>
            </a:r>
            <a:r>
              <a:rPr lang="en-US" dirty="0" smtClean="0"/>
              <a:t>SR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счастливчики </a:t>
            </a:r>
            <a:r>
              <a:rPr lang="en-US" dirty="0" smtClean="0"/>
              <a:t>–</a:t>
            </a:r>
            <a:r>
              <a:rPr lang="ru-RU" dirty="0" smtClean="0"/>
              <a:t> </a:t>
            </a:r>
            <a:r>
              <a:rPr lang="en-US" dirty="0" smtClean="0"/>
              <a:t>2</a:t>
            </a:r>
            <a:r>
              <a:rPr lang="ru-RU" dirty="0" smtClean="0"/>
              <a:t>5%</a:t>
            </a:r>
            <a:r>
              <a:rPr lang="en-US" dirty="0" smtClean="0"/>
              <a:t> </a:t>
            </a:r>
            <a:r>
              <a:rPr lang="ru-RU" dirty="0" smtClean="0"/>
              <a:t>ссылок с </a:t>
            </a:r>
            <a:r>
              <a:rPr lang="en-US" dirty="0" smtClean="0"/>
              <a:t>SR</a:t>
            </a: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Устоявшиеся метрики становятся </a:t>
            </a:r>
            <a:r>
              <a:rPr lang="ru-RU" dirty="0" smtClean="0"/>
              <a:t>все менее </a:t>
            </a:r>
            <a:r>
              <a:rPr lang="ru-RU" dirty="0" smtClean="0"/>
              <a:t>актуальными </a:t>
            </a:r>
            <a:r>
              <a:rPr lang="ru-RU" dirty="0" smtClean="0"/>
              <a:t>для </a:t>
            </a:r>
            <a:r>
              <a:rPr lang="ru-RU" dirty="0" smtClean="0"/>
              <a:t>продвижения, так как не </a:t>
            </a:r>
            <a:r>
              <a:rPr lang="ru-RU" dirty="0" smtClean="0"/>
              <a:t>позволяют качественно </a:t>
            </a:r>
            <a:r>
              <a:rPr lang="ru-RU" dirty="0" smtClean="0"/>
              <a:t>оценить страницу </a:t>
            </a:r>
            <a:r>
              <a:rPr lang="ru-RU" dirty="0" smtClean="0"/>
              <a:t>или донора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437729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66713" y="509588"/>
            <a:ext cx="9144000" cy="714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Внутренние факторы - контент</a:t>
            </a: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609600" y="1364152"/>
            <a:ext cx="8229600" cy="4914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/>
              <a:t>Средняя</a:t>
            </a:r>
            <a:r>
              <a:rPr lang="en-US" dirty="0" smtClean="0"/>
              <a:t> </a:t>
            </a:r>
            <a:r>
              <a:rPr lang="ru-RU" dirty="0" smtClean="0"/>
              <a:t>длина </a:t>
            </a:r>
            <a:r>
              <a:rPr lang="ru-RU" dirty="0" smtClean="0"/>
              <a:t>контента на продвигаемых страницах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6204670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66713" y="509588"/>
            <a:ext cx="9144000" cy="714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Внутренние факторы - контент</a:t>
            </a: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609600" y="1364152"/>
            <a:ext cx="8229600" cy="4914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/>
              <a:t>Средняя</a:t>
            </a:r>
            <a:r>
              <a:rPr lang="en-US" dirty="0" smtClean="0"/>
              <a:t> </a:t>
            </a:r>
            <a:r>
              <a:rPr lang="ru-RU" dirty="0" smtClean="0"/>
              <a:t>длина </a:t>
            </a:r>
            <a:r>
              <a:rPr lang="ru-RU" dirty="0" smtClean="0"/>
              <a:t>контента на продвигаемых страницах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неудачники </a:t>
            </a:r>
            <a:r>
              <a:rPr lang="en-US" dirty="0" smtClean="0"/>
              <a:t>–</a:t>
            </a:r>
            <a:r>
              <a:rPr lang="ru-RU" dirty="0" smtClean="0"/>
              <a:t> </a:t>
            </a:r>
            <a:r>
              <a:rPr lang="en-US" dirty="0" smtClean="0"/>
              <a:t>1156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счастливчики </a:t>
            </a:r>
            <a:r>
              <a:rPr lang="en-US" dirty="0" smtClean="0"/>
              <a:t>– </a:t>
            </a:r>
            <a:r>
              <a:rPr lang="en-US" dirty="0" smtClean="0"/>
              <a:t>499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6204670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66713" y="509588"/>
            <a:ext cx="9144000" cy="714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Внутренние факторы - контент</a:t>
            </a: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609600" y="1364152"/>
            <a:ext cx="8229600" cy="4914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/>
              <a:t>Средняя</a:t>
            </a:r>
            <a:r>
              <a:rPr lang="en-US" dirty="0" smtClean="0"/>
              <a:t> </a:t>
            </a:r>
            <a:r>
              <a:rPr lang="ru-RU" dirty="0" smtClean="0"/>
              <a:t>длина </a:t>
            </a:r>
            <a:r>
              <a:rPr lang="ru-RU" dirty="0" smtClean="0"/>
              <a:t>контента на продвигаемых страницах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неудачники </a:t>
            </a:r>
            <a:r>
              <a:rPr lang="en-US" dirty="0" smtClean="0"/>
              <a:t>–</a:t>
            </a:r>
            <a:r>
              <a:rPr lang="ru-RU" dirty="0" smtClean="0"/>
              <a:t> </a:t>
            </a:r>
            <a:r>
              <a:rPr lang="en-US" dirty="0" smtClean="0"/>
              <a:t>1156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счастливчики </a:t>
            </a:r>
            <a:r>
              <a:rPr lang="en-US" dirty="0" smtClean="0"/>
              <a:t>– </a:t>
            </a:r>
            <a:r>
              <a:rPr lang="en-US" dirty="0" smtClean="0"/>
              <a:t>499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плотность ключевых слов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2529492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66713" y="509588"/>
            <a:ext cx="9144000" cy="714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Внутренние факторы - контент</a:t>
            </a: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609600" y="1364152"/>
            <a:ext cx="8229600" cy="491441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/>
              <a:t>Средняя</a:t>
            </a:r>
            <a:r>
              <a:rPr lang="en-US" dirty="0" smtClean="0"/>
              <a:t> </a:t>
            </a:r>
            <a:r>
              <a:rPr lang="ru-RU" dirty="0" smtClean="0"/>
              <a:t>длина </a:t>
            </a:r>
            <a:r>
              <a:rPr lang="ru-RU" dirty="0" smtClean="0"/>
              <a:t>контента на продвигаемых страницах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неудачники </a:t>
            </a:r>
            <a:r>
              <a:rPr lang="en-US" dirty="0" smtClean="0"/>
              <a:t>–</a:t>
            </a:r>
            <a:r>
              <a:rPr lang="ru-RU" dirty="0" smtClean="0"/>
              <a:t> </a:t>
            </a:r>
            <a:r>
              <a:rPr lang="en-US" dirty="0" smtClean="0"/>
              <a:t>1156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счастливчики </a:t>
            </a:r>
            <a:r>
              <a:rPr lang="en-US" dirty="0" smtClean="0"/>
              <a:t>– 499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плотность ключевых слов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неудачники </a:t>
            </a:r>
            <a:r>
              <a:rPr lang="en-US" dirty="0" smtClean="0"/>
              <a:t>–</a:t>
            </a:r>
            <a:r>
              <a:rPr lang="ru-RU" dirty="0" smtClean="0"/>
              <a:t> </a:t>
            </a:r>
            <a:r>
              <a:rPr lang="en-US" dirty="0" smtClean="0"/>
              <a:t>4,64</a:t>
            </a:r>
            <a:endParaRPr lang="ru-RU" dirty="0" smtClean="0"/>
          </a:p>
          <a:p>
            <a:pPr marL="0" indent="0">
              <a:buNone/>
            </a:pPr>
            <a:r>
              <a:rPr lang="en-US" dirty="0" err="1" smtClean="0"/>
              <a:t>с</a:t>
            </a:r>
            <a:r>
              <a:rPr lang="ru-RU" dirty="0" err="1" smtClean="0"/>
              <a:t>частливчики</a:t>
            </a:r>
            <a:r>
              <a:rPr lang="ru-RU" dirty="0" smtClean="0"/>
              <a:t> </a:t>
            </a:r>
            <a:r>
              <a:rPr lang="en-US" dirty="0" smtClean="0"/>
              <a:t>–</a:t>
            </a:r>
            <a:r>
              <a:rPr lang="ru-RU" dirty="0" smtClean="0"/>
              <a:t> 5</a:t>
            </a:r>
            <a:r>
              <a:rPr lang="en-US" dirty="0" smtClean="0"/>
              <a:t>,04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252949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Домен до двух </a:t>
            </a:r>
            <a:r>
              <a:rPr lang="ru-RU" dirty="0" smtClean="0"/>
              <a:t>лет</a:t>
            </a:r>
            <a:endParaRPr lang="ru-RU" dirty="0" smtClean="0"/>
          </a:p>
          <a:p>
            <a:r>
              <a:rPr lang="ru-RU" dirty="0" smtClean="0"/>
              <a:t>Начали продвижение в </a:t>
            </a:r>
            <a:r>
              <a:rPr lang="en-US" dirty="0" err="1" smtClean="0"/>
              <a:t>seowizard.ru</a:t>
            </a:r>
            <a:r>
              <a:rPr lang="en-US" dirty="0" smtClean="0"/>
              <a:t> </a:t>
            </a:r>
            <a:r>
              <a:rPr lang="ru-RU" dirty="0" smtClean="0"/>
              <a:t>в период с 1.07 по 1.10 2014</a:t>
            </a:r>
          </a:p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en-US" dirty="0" smtClean="0"/>
          </a:p>
          <a:p>
            <a:endParaRPr lang="en-US" dirty="0"/>
          </a:p>
        </p:txBody>
      </p:sp>
      <p:sp>
        <p:nvSpPr>
          <p:cNvPr id="7" name="Прямоугольник 10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679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8" descr="C:\Documents and Settings\User\Рабочий стол\sap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446838"/>
            <a:ext cx="6429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9144000" cy="714375"/>
          </a:xfrm>
        </p:spPr>
        <p:txBody>
          <a:bodyPr/>
          <a:lstStyle/>
          <a:p>
            <a:pPr algn="l" eaLnBrk="1" hangingPunct="1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Молодые сайты</a:t>
            </a:r>
          </a:p>
        </p:txBody>
      </p:sp>
    </p:spTree>
    <p:extLst>
      <p:ext uri="{BB962C8B-B14F-4D97-AF65-F5344CB8AC3E}">
        <p14:creationId xmlns:p14="http://schemas.microsoft.com/office/powerpoint/2010/main" val="1941495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66713" y="509588"/>
            <a:ext cx="9144000" cy="714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Внутренние факторы</a:t>
            </a:r>
            <a:r>
              <a:rPr lang="en-US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 –</a:t>
            </a:r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 извещения от </a:t>
            </a:r>
            <a:r>
              <a:rPr lang="en-US" sz="2600" dirty="0" err="1" smtClean="0">
                <a:solidFill>
                  <a:srgbClr val="6798BA"/>
                </a:solidFill>
                <a:latin typeface="Verdana" panose="020B0604030504040204" pitchFamily="34" charset="0"/>
              </a:rPr>
              <a:t>SeoWizard</a:t>
            </a:r>
            <a:endParaRPr lang="ru-RU" sz="2600" dirty="0" smtClean="0">
              <a:solidFill>
                <a:srgbClr val="6798BA"/>
              </a:solidFill>
              <a:latin typeface="Verdana" panose="020B0604030504040204" pitchFamily="34" charset="0"/>
            </a:endParaRP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609600" y="1364152"/>
            <a:ext cx="8229600" cy="4914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/>
              <a:t>С</a:t>
            </a:r>
            <a:r>
              <a:rPr lang="ru-RU" dirty="0" err="1" smtClean="0"/>
              <a:t>реднее</a:t>
            </a:r>
            <a:r>
              <a:rPr lang="ru-RU" dirty="0" smtClean="0"/>
              <a:t> количество критических извещений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8461934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66713" y="509588"/>
            <a:ext cx="9144000" cy="714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Внутренние факторы</a:t>
            </a:r>
            <a:r>
              <a:rPr lang="en-US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 –</a:t>
            </a:r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 извещения от </a:t>
            </a:r>
            <a:r>
              <a:rPr lang="en-US" sz="2600" dirty="0" err="1" smtClean="0">
                <a:solidFill>
                  <a:srgbClr val="6798BA"/>
                </a:solidFill>
                <a:latin typeface="Verdana" panose="020B0604030504040204" pitchFamily="34" charset="0"/>
              </a:rPr>
              <a:t>SeoWizard</a:t>
            </a:r>
            <a:endParaRPr lang="ru-RU" sz="2600" dirty="0" smtClean="0">
              <a:solidFill>
                <a:srgbClr val="6798BA"/>
              </a:solidFill>
              <a:latin typeface="Verdana" panose="020B0604030504040204" pitchFamily="34" charset="0"/>
            </a:endParaRP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609600" y="1364152"/>
            <a:ext cx="8229600" cy="4914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/>
              <a:t>С</a:t>
            </a:r>
            <a:r>
              <a:rPr lang="ru-RU" dirty="0" err="1" smtClean="0"/>
              <a:t>реднее</a:t>
            </a:r>
            <a:r>
              <a:rPr lang="ru-RU" dirty="0" smtClean="0"/>
              <a:t> количество критических извещений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неудачники </a:t>
            </a:r>
            <a:r>
              <a:rPr lang="en-US" dirty="0" smtClean="0"/>
              <a:t>–</a:t>
            </a:r>
            <a:r>
              <a:rPr lang="ru-RU" dirty="0" smtClean="0"/>
              <a:t> </a:t>
            </a:r>
            <a:r>
              <a:rPr lang="en-US" dirty="0" smtClean="0"/>
              <a:t>3,8</a:t>
            </a:r>
            <a:endParaRPr lang="ru-RU" dirty="0" smtClean="0"/>
          </a:p>
          <a:p>
            <a:pPr marL="0" indent="0">
              <a:buNone/>
            </a:pPr>
            <a:r>
              <a:rPr lang="en-US" dirty="0" err="1"/>
              <a:t>с</a:t>
            </a:r>
            <a:r>
              <a:rPr lang="ru-RU" dirty="0" err="1" smtClean="0"/>
              <a:t>частливчики</a:t>
            </a:r>
            <a:r>
              <a:rPr lang="ru-RU" dirty="0" smtClean="0"/>
              <a:t> </a:t>
            </a:r>
            <a:r>
              <a:rPr lang="en-US" dirty="0" smtClean="0"/>
              <a:t>– 1,2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2831384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66713" y="509588"/>
            <a:ext cx="9144000" cy="714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Внутренние факторы</a:t>
            </a:r>
            <a:r>
              <a:rPr lang="en-US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 –</a:t>
            </a:r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 извещения от </a:t>
            </a:r>
            <a:r>
              <a:rPr lang="en-US" sz="2600" dirty="0" err="1" smtClean="0">
                <a:solidFill>
                  <a:srgbClr val="6798BA"/>
                </a:solidFill>
                <a:latin typeface="Verdana" panose="020B0604030504040204" pitchFamily="34" charset="0"/>
              </a:rPr>
              <a:t>SeoWizard</a:t>
            </a:r>
            <a:endParaRPr lang="ru-RU" sz="2600" dirty="0" smtClean="0">
              <a:solidFill>
                <a:srgbClr val="6798BA"/>
              </a:solidFill>
              <a:latin typeface="Verdana" panose="020B0604030504040204" pitchFamily="34" charset="0"/>
            </a:endParaRP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609600" y="1364152"/>
            <a:ext cx="8229600" cy="4914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/>
              <a:t>С</a:t>
            </a:r>
            <a:r>
              <a:rPr lang="ru-RU" dirty="0" err="1" smtClean="0"/>
              <a:t>реднее</a:t>
            </a:r>
            <a:r>
              <a:rPr lang="ru-RU" dirty="0" smtClean="0"/>
              <a:t> количество критических извещений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неудачники </a:t>
            </a:r>
            <a:r>
              <a:rPr lang="en-US" dirty="0" smtClean="0"/>
              <a:t>–</a:t>
            </a:r>
            <a:r>
              <a:rPr lang="ru-RU" dirty="0" smtClean="0"/>
              <a:t> </a:t>
            </a:r>
            <a:r>
              <a:rPr lang="en-US" dirty="0" smtClean="0"/>
              <a:t>3,8</a:t>
            </a:r>
            <a:endParaRPr lang="ru-RU" dirty="0" smtClean="0"/>
          </a:p>
          <a:p>
            <a:pPr marL="0" indent="0">
              <a:buNone/>
            </a:pPr>
            <a:r>
              <a:rPr lang="en-US" dirty="0" err="1"/>
              <a:t>с</a:t>
            </a:r>
            <a:r>
              <a:rPr lang="ru-RU" dirty="0" err="1" smtClean="0"/>
              <a:t>частливчики</a:t>
            </a:r>
            <a:r>
              <a:rPr lang="ru-RU" dirty="0" smtClean="0"/>
              <a:t> </a:t>
            </a:r>
            <a:r>
              <a:rPr lang="en-US" dirty="0" smtClean="0"/>
              <a:t>– 1,2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err="1"/>
              <a:t>С</a:t>
            </a:r>
            <a:r>
              <a:rPr lang="ru-RU" dirty="0" err="1"/>
              <a:t>реднее</a:t>
            </a:r>
            <a:r>
              <a:rPr lang="ru-RU" dirty="0"/>
              <a:t> количество </a:t>
            </a:r>
            <a:r>
              <a:rPr lang="ru-RU" dirty="0" smtClean="0"/>
              <a:t>некритических </a:t>
            </a:r>
            <a:r>
              <a:rPr lang="ru-RU" dirty="0"/>
              <a:t>извещений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2831384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66713" y="509588"/>
            <a:ext cx="9144000" cy="714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Внутренние факторы</a:t>
            </a:r>
            <a:r>
              <a:rPr lang="en-US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 –</a:t>
            </a:r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 извещения от </a:t>
            </a:r>
            <a:r>
              <a:rPr lang="en-US" sz="2600" dirty="0" err="1" smtClean="0">
                <a:solidFill>
                  <a:srgbClr val="6798BA"/>
                </a:solidFill>
                <a:latin typeface="Verdana" panose="020B0604030504040204" pitchFamily="34" charset="0"/>
              </a:rPr>
              <a:t>SeoWizard</a:t>
            </a:r>
            <a:endParaRPr lang="ru-RU" sz="2600" dirty="0" smtClean="0">
              <a:solidFill>
                <a:srgbClr val="6798BA"/>
              </a:solidFill>
              <a:latin typeface="Verdana" panose="020B0604030504040204" pitchFamily="34" charset="0"/>
            </a:endParaRP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609600" y="1364152"/>
            <a:ext cx="8229600" cy="491441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/>
              <a:t>С</a:t>
            </a:r>
            <a:r>
              <a:rPr lang="ru-RU" dirty="0" err="1" smtClean="0"/>
              <a:t>реднее</a:t>
            </a:r>
            <a:r>
              <a:rPr lang="ru-RU" dirty="0" smtClean="0"/>
              <a:t> количество критических извещений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неудачники </a:t>
            </a:r>
            <a:r>
              <a:rPr lang="en-US" dirty="0" smtClean="0"/>
              <a:t>–</a:t>
            </a:r>
            <a:r>
              <a:rPr lang="ru-RU" dirty="0" smtClean="0"/>
              <a:t> </a:t>
            </a:r>
            <a:r>
              <a:rPr lang="en-US" dirty="0" smtClean="0"/>
              <a:t>3,8</a:t>
            </a:r>
            <a:endParaRPr lang="ru-RU" dirty="0" smtClean="0"/>
          </a:p>
          <a:p>
            <a:pPr marL="0" indent="0">
              <a:buNone/>
            </a:pPr>
            <a:r>
              <a:rPr lang="en-US" dirty="0" err="1"/>
              <a:t>с</a:t>
            </a:r>
            <a:r>
              <a:rPr lang="ru-RU" dirty="0" err="1" smtClean="0"/>
              <a:t>частливчики</a:t>
            </a:r>
            <a:r>
              <a:rPr lang="ru-RU" dirty="0" smtClean="0"/>
              <a:t> </a:t>
            </a:r>
            <a:r>
              <a:rPr lang="en-US" dirty="0" smtClean="0"/>
              <a:t>– 1,2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err="1"/>
              <a:t>С</a:t>
            </a:r>
            <a:r>
              <a:rPr lang="ru-RU" dirty="0" err="1"/>
              <a:t>реднее</a:t>
            </a:r>
            <a:r>
              <a:rPr lang="ru-RU" dirty="0"/>
              <a:t> количество </a:t>
            </a:r>
            <a:r>
              <a:rPr lang="ru-RU" dirty="0" smtClean="0"/>
              <a:t>некритических </a:t>
            </a:r>
            <a:r>
              <a:rPr lang="ru-RU" dirty="0"/>
              <a:t>извещений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/>
              <a:t>неудачники </a:t>
            </a:r>
            <a:r>
              <a:rPr lang="en-US" dirty="0"/>
              <a:t>–</a:t>
            </a:r>
            <a:r>
              <a:rPr lang="ru-RU" dirty="0"/>
              <a:t> </a:t>
            </a:r>
            <a:r>
              <a:rPr lang="en-US" dirty="0" smtClean="0"/>
              <a:t>7,8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с</a:t>
            </a:r>
            <a:r>
              <a:rPr lang="ru-RU" dirty="0" err="1"/>
              <a:t>частливчики</a:t>
            </a:r>
            <a:r>
              <a:rPr lang="ru-RU" dirty="0"/>
              <a:t> </a:t>
            </a:r>
            <a:r>
              <a:rPr lang="en-US" dirty="0" smtClean="0"/>
              <a:t>–</a:t>
            </a:r>
            <a:r>
              <a:rPr lang="ru-RU" dirty="0" smtClean="0"/>
              <a:t> 5</a:t>
            </a:r>
            <a:r>
              <a:rPr lang="en-US" dirty="0" smtClean="0"/>
              <a:t>,3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2831384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0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679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8" descr="C:\Documents and Settings\User\Рабочий стол\sap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446838"/>
            <a:ext cx="6429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9144000" cy="71437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Чек-лист из 41 коммерческого </a:t>
            </a:r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фактора аудита </a:t>
            </a:r>
            <a:r>
              <a:rPr lang="en-US" sz="2600" dirty="0" err="1" smtClean="0">
                <a:solidFill>
                  <a:srgbClr val="6798BA"/>
                </a:solidFill>
                <a:latin typeface="Verdana" panose="020B0604030504040204" pitchFamily="34" charset="0"/>
              </a:rPr>
              <a:t>advisor.sape</a:t>
            </a:r>
            <a:endParaRPr lang="ru-RU" sz="2600" dirty="0" smtClean="0">
              <a:solidFill>
                <a:srgbClr val="6798BA"/>
              </a:solidFill>
              <a:latin typeface="Verdana" panose="020B0604030504040204" pitchFamily="34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457200" y="1585909"/>
            <a:ext cx="4038600" cy="4525963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ym typeface="Wingdings" panose="05000000000000000000" pitchFamily="2" charset="2"/>
              </a:rPr>
              <a:t>Контакты</a:t>
            </a:r>
          </a:p>
          <a:p>
            <a:pPr lvl="1"/>
            <a:r>
              <a:rPr lang="ru-RU" dirty="0" smtClean="0">
                <a:sym typeface="Wingdings" panose="05000000000000000000" pitchFamily="2" charset="2"/>
              </a:rPr>
              <a:t>Телефоны</a:t>
            </a:r>
          </a:p>
          <a:p>
            <a:pPr lvl="1"/>
            <a:r>
              <a:rPr lang="ru-RU" dirty="0" smtClean="0">
                <a:sym typeface="Wingdings" panose="05000000000000000000" pitchFamily="2" charset="2"/>
              </a:rPr>
              <a:t>Онлайн-консультант</a:t>
            </a:r>
          </a:p>
          <a:p>
            <a:pPr lvl="1"/>
            <a:r>
              <a:rPr lang="ru-RU" dirty="0" smtClean="0">
                <a:sym typeface="Wingdings" panose="05000000000000000000" pitchFamily="2" charset="2"/>
              </a:rPr>
              <a:t>Обратный звонок</a:t>
            </a:r>
          </a:p>
          <a:p>
            <a:pPr lvl="1"/>
            <a:r>
              <a:rPr lang="ru-RU" dirty="0" smtClean="0">
                <a:sym typeface="Wingdings" panose="05000000000000000000" pitchFamily="2" charset="2"/>
              </a:rPr>
              <a:t>Схема проезда в офис</a:t>
            </a:r>
          </a:p>
          <a:p>
            <a:pPr lvl="1"/>
            <a:r>
              <a:rPr lang="ru-RU" dirty="0" smtClean="0">
                <a:sym typeface="Wingdings" panose="05000000000000000000" pitchFamily="2" charset="2"/>
              </a:rPr>
              <a:t>График работы</a:t>
            </a:r>
          </a:p>
          <a:p>
            <a:pPr lvl="1"/>
            <a:endParaRPr lang="ru-RU" dirty="0" smtClean="0">
              <a:sym typeface="Wingdings" panose="05000000000000000000" pitchFamily="2" charset="2"/>
            </a:endParaRPr>
          </a:p>
          <a:p>
            <a:r>
              <a:rPr lang="ru-RU" b="1" dirty="0" smtClean="0">
                <a:sym typeface="Wingdings" panose="05000000000000000000" pitchFamily="2" charset="2"/>
              </a:rPr>
              <a:t>Юридическая информация</a:t>
            </a:r>
          </a:p>
          <a:p>
            <a:pPr lvl="1"/>
            <a:r>
              <a:rPr lang="ru-RU" dirty="0" smtClean="0">
                <a:sym typeface="Wingdings" panose="05000000000000000000" pitchFamily="2" charset="2"/>
              </a:rPr>
              <a:t>Договор-оферта, условия предоставления услуг</a:t>
            </a:r>
          </a:p>
          <a:p>
            <a:pPr lvl="1"/>
            <a:r>
              <a:rPr lang="ru-RU" dirty="0" smtClean="0">
                <a:sym typeface="Wingdings" panose="05000000000000000000" pitchFamily="2" charset="2"/>
              </a:rPr>
              <a:t>Реквизиты компании</a:t>
            </a:r>
          </a:p>
          <a:p>
            <a:pPr lvl="1"/>
            <a:r>
              <a:rPr lang="ru-RU" dirty="0" smtClean="0">
                <a:sym typeface="Wingdings" panose="05000000000000000000" pitchFamily="2" charset="2"/>
              </a:rPr>
              <a:t>Условия обмена/возврата</a:t>
            </a:r>
          </a:p>
          <a:p>
            <a:pPr lvl="1"/>
            <a:r>
              <a:rPr lang="ru-RU" dirty="0" smtClean="0">
                <a:sym typeface="Wingdings" panose="05000000000000000000" pitchFamily="2" charset="2"/>
              </a:rPr>
              <a:t>Условия доставки</a:t>
            </a:r>
          </a:p>
          <a:p>
            <a:endParaRPr lang="ru-RU" dirty="0"/>
          </a:p>
        </p:txBody>
      </p:sp>
      <p:sp>
        <p:nvSpPr>
          <p:cNvPr id="12" name="Объект 3"/>
          <p:cNvSpPr txBox="1">
            <a:spLocks/>
          </p:cNvSpPr>
          <p:nvPr/>
        </p:nvSpPr>
        <p:spPr>
          <a:xfrm>
            <a:off x="4648200" y="1554549"/>
            <a:ext cx="4038600" cy="4525963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ym typeface="Wingdings" panose="05000000000000000000" pitchFamily="2" charset="2"/>
              </a:rPr>
              <a:t>Ассортимент</a:t>
            </a:r>
          </a:p>
          <a:p>
            <a:pPr lvl="1"/>
            <a:r>
              <a:rPr lang="ru-RU" dirty="0" smtClean="0">
                <a:sym typeface="Wingdings" panose="05000000000000000000" pitchFamily="2" charset="2"/>
              </a:rPr>
              <a:t>Кол-во товаров</a:t>
            </a:r>
          </a:p>
          <a:p>
            <a:pPr lvl="1"/>
            <a:r>
              <a:rPr lang="ru-RU" dirty="0" smtClean="0">
                <a:sym typeface="Wingdings" panose="05000000000000000000" pitchFamily="2" charset="2"/>
              </a:rPr>
              <a:t>Доля товаров в наличии</a:t>
            </a:r>
          </a:p>
          <a:p>
            <a:pPr lvl="1"/>
            <a:r>
              <a:rPr lang="ru-RU" dirty="0" smtClean="0">
                <a:sym typeface="Wingdings" panose="05000000000000000000" pitchFamily="2" charset="2"/>
              </a:rPr>
              <a:t>Скидки, акции</a:t>
            </a:r>
            <a:br>
              <a:rPr lang="ru-RU" dirty="0" smtClean="0">
                <a:sym typeface="Wingdings" panose="05000000000000000000" pitchFamily="2" charset="2"/>
              </a:rPr>
            </a:br>
            <a:endParaRPr lang="ru-RU" dirty="0" smtClean="0">
              <a:sym typeface="Wingdings" panose="05000000000000000000" pitchFamily="2" charset="2"/>
            </a:endParaRPr>
          </a:p>
          <a:p>
            <a:r>
              <a:rPr lang="ru-RU" b="1" dirty="0" smtClean="0">
                <a:sym typeface="Wingdings" panose="05000000000000000000" pitchFamily="2" charset="2"/>
              </a:rPr>
              <a:t>Известность компании</a:t>
            </a:r>
          </a:p>
          <a:p>
            <a:pPr lvl="1"/>
            <a:r>
              <a:rPr lang="ru-RU" dirty="0" smtClean="0">
                <a:sym typeface="Wingdings" panose="05000000000000000000" pitchFamily="2" charset="2"/>
              </a:rPr>
              <a:t>Популярность бренда в поисковиках</a:t>
            </a:r>
          </a:p>
          <a:p>
            <a:pPr lvl="1"/>
            <a:r>
              <a:rPr lang="ru-RU" dirty="0" smtClean="0">
                <a:sym typeface="Wingdings" panose="05000000000000000000" pitchFamily="2" charset="2"/>
              </a:rPr>
              <a:t>Отзывы о компании на сайте</a:t>
            </a:r>
          </a:p>
          <a:p>
            <a:pPr lvl="1"/>
            <a:r>
              <a:rPr lang="ru-RU" dirty="0" smtClean="0">
                <a:sym typeface="Wingdings" panose="05000000000000000000" pitchFamily="2" charset="2"/>
              </a:rPr>
              <a:t>Портфолио</a:t>
            </a:r>
          </a:p>
          <a:p>
            <a:pPr lvl="1"/>
            <a:r>
              <a:rPr lang="ru-RU" dirty="0" smtClean="0">
                <a:sym typeface="Wingdings" panose="05000000000000000000" pitchFamily="2" charset="2"/>
              </a:rPr>
              <a:t>Вакансии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912676" y="153663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751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82390" y="407578"/>
            <a:ext cx="9144000" cy="714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Коммерческие факторы </a:t>
            </a:r>
            <a:r>
              <a:rPr lang="en-US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–</a:t>
            </a:r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 скорее не влияют</a:t>
            </a:r>
            <a:endParaRPr lang="ru-RU" sz="2600" dirty="0" smtClean="0">
              <a:solidFill>
                <a:srgbClr val="6798BA"/>
              </a:solidFill>
              <a:latin typeface="Verdana" panose="020B0604030504040204" pitchFamily="34" charset="0"/>
            </a:endParaRP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-284027" y="76476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 smtClean="0"/>
          </a:p>
        </p:txBody>
      </p:sp>
      <p:sp>
        <p:nvSpPr>
          <p:cNvPr id="2" name="Rectangle 1"/>
          <p:cNvSpPr/>
          <p:nvPr/>
        </p:nvSpPr>
        <p:spPr>
          <a:xfrm>
            <a:off x="1444975" y="1551651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ru-RU" sz="2400" dirty="0" smtClean="0"/>
              <a:t>городской телефон</a:t>
            </a:r>
            <a:endParaRPr lang="ru-RU" sz="2400" dirty="0"/>
          </a:p>
          <a:p>
            <a:pPr marL="342900" indent="-342900">
              <a:buFont typeface="Arial"/>
              <a:buChar char="•"/>
            </a:pPr>
            <a:r>
              <a:rPr lang="ru-RU" sz="2400" dirty="0"/>
              <a:t>описание товара           </a:t>
            </a:r>
          </a:p>
          <a:p>
            <a:pPr marL="342900" indent="-342900">
              <a:buFont typeface="Arial"/>
              <a:buChar char="•"/>
            </a:pPr>
            <a:r>
              <a:rPr lang="ru-RU" sz="2400" dirty="0"/>
              <a:t>онлайн-помощник       </a:t>
            </a:r>
          </a:p>
          <a:p>
            <a:pPr marL="342900" indent="-342900">
              <a:buFont typeface="Arial"/>
              <a:buChar char="•"/>
            </a:pPr>
            <a:r>
              <a:rPr lang="ru-RU" sz="2400" dirty="0"/>
              <a:t>наличие условий доставки в основной регион              </a:t>
            </a:r>
          </a:p>
          <a:p>
            <a:pPr marL="342900" indent="-342900">
              <a:buFont typeface="Arial"/>
              <a:buChar char="•"/>
            </a:pPr>
            <a:r>
              <a:rPr lang="ru-RU" sz="2400" dirty="0"/>
              <a:t>наличие условий доставки в другие регионы</a:t>
            </a:r>
          </a:p>
          <a:p>
            <a:pPr marL="342900" indent="-342900">
              <a:buFont typeface="Arial"/>
              <a:buChar char="•"/>
            </a:pPr>
            <a:r>
              <a:rPr lang="ru-RU" sz="2400" dirty="0" smtClean="0"/>
              <a:t>обратный </a:t>
            </a:r>
            <a:r>
              <a:rPr lang="ru-RU" sz="2400" dirty="0"/>
              <a:t>звонок          </a:t>
            </a:r>
          </a:p>
          <a:p>
            <a:pPr marL="342900" indent="-342900">
              <a:buFont typeface="Arial"/>
              <a:buChar char="•"/>
            </a:pPr>
            <a:r>
              <a:rPr lang="ru-RU" sz="2400" dirty="0"/>
              <a:t>поиск по сайту</a:t>
            </a:r>
          </a:p>
          <a:p>
            <a:pPr marL="342900" indent="-342900">
              <a:buFont typeface="Arial"/>
              <a:buChar char="•"/>
            </a:pPr>
            <a:r>
              <a:rPr lang="ru-RU" sz="2400" dirty="0"/>
              <a:t>форма обратной связи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408228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82390" y="407578"/>
            <a:ext cx="9144000" cy="714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Коммерческие факторы </a:t>
            </a:r>
            <a:r>
              <a:rPr lang="en-US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–</a:t>
            </a:r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 просто влияют</a:t>
            </a:r>
            <a:endParaRPr lang="ru-RU" sz="2600" dirty="0" smtClean="0">
              <a:solidFill>
                <a:srgbClr val="6798BA"/>
              </a:solidFill>
              <a:latin typeface="Verdana" panose="020B0604030504040204" pitchFamily="34" charset="0"/>
            </a:endParaRP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-284027" y="76476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 smtClean="0"/>
          </a:p>
        </p:txBody>
      </p:sp>
      <p:sp>
        <p:nvSpPr>
          <p:cNvPr id="2" name="Rectangle 1"/>
          <p:cNvSpPr/>
          <p:nvPr/>
        </p:nvSpPr>
        <p:spPr>
          <a:xfrm>
            <a:off x="1324829" y="1671779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ru-RU" sz="2400" dirty="0"/>
              <a:t>адрес</a:t>
            </a:r>
          </a:p>
          <a:p>
            <a:pPr marL="342900" indent="-342900">
              <a:buFont typeface="Arial"/>
              <a:buChar char="•"/>
            </a:pPr>
            <a:r>
              <a:rPr lang="ru-RU" sz="2400" dirty="0"/>
              <a:t>отзывы клиентов</a:t>
            </a:r>
          </a:p>
          <a:p>
            <a:pPr marL="342900" indent="-342900">
              <a:buFont typeface="Arial"/>
              <a:buChar char="•"/>
            </a:pPr>
            <a:r>
              <a:rPr lang="ru-RU" sz="2400" dirty="0"/>
              <a:t>страница скидки-акции              </a:t>
            </a:r>
          </a:p>
          <a:p>
            <a:pPr marL="342900" indent="-342900">
              <a:buFont typeface="Arial"/>
              <a:buChar char="•"/>
            </a:pPr>
            <a:r>
              <a:rPr lang="ru-RU" sz="2400" dirty="0"/>
              <a:t>реквизиты компании  </a:t>
            </a:r>
          </a:p>
          <a:p>
            <a:pPr marL="342900" indent="-342900">
              <a:buFont typeface="Arial"/>
              <a:buChar char="•"/>
            </a:pPr>
            <a:r>
              <a:rPr lang="ru-RU" sz="2400" dirty="0"/>
              <a:t>страница о компании  </a:t>
            </a:r>
          </a:p>
          <a:p>
            <a:pPr marL="342900" indent="-342900">
              <a:buFont typeface="Arial"/>
              <a:buChar char="•"/>
            </a:pPr>
            <a:r>
              <a:rPr lang="ru-RU" sz="2400" dirty="0" err="1" smtClean="0"/>
              <a:t>email</a:t>
            </a:r>
            <a:r>
              <a:rPr lang="ru-RU" sz="2400" dirty="0" smtClean="0"/>
              <a:t>    </a:t>
            </a:r>
            <a:endParaRPr lang="ru-RU" sz="2400" dirty="0"/>
          </a:p>
          <a:p>
            <a:pPr marL="342900" indent="-342900">
              <a:buFont typeface="Arial"/>
              <a:buChar char="•"/>
            </a:pPr>
            <a:r>
              <a:rPr lang="ru-RU" sz="2400" dirty="0" smtClean="0"/>
              <a:t>условия </a:t>
            </a:r>
            <a:r>
              <a:rPr lang="ru-RU" sz="2400" dirty="0"/>
              <a:t>возврата и обмена     </a:t>
            </a:r>
          </a:p>
          <a:p>
            <a:pPr marL="342900" indent="-342900">
              <a:buFont typeface="Arial"/>
              <a:buChar char="•"/>
            </a:pPr>
            <a:r>
              <a:rPr lang="ru-RU" sz="2400" dirty="0"/>
              <a:t>фото товара в высоком разрешении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359392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82390" y="407578"/>
            <a:ext cx="9144000" cy="714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Коммерческие факторы </a:t>
            </a:r>
            <a:r>
              <a:rPr lang="en-US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–</a:t>
            </a:r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 сильно вл</a:t>
            </a:r>
            <a:r>
              <a:rPr lang="ru-RU" sz="2600" dirty="0">
                <a:solidFill>
                  <a:srgbClr val="6798BA"/>
                </a:solidFill>
                <a:latin typeface="Verdana" panose="020B0604030504040204" pitchFamily="34" charset="0"/>
              </a:rPr>
              <a:t>и</a:t>
            </a:r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яют</a:t>
            </a:r>
            <a:endParaRPr lang="ru-RU" sz="2600" dirty="0" smtClean="0">
              <a:solidFill>
                <a:srgbClr val="6798BA"/>
              </a:solidFill>
              <a:latin typeface="Verdana" panose="020B0604030504040204" pitchFamily="34" charset="0"/>
            </a:endParaRP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-284027" y="76476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 smtClean="0"/>
          </a:p>
        </p:txBody>
      </p:sp>
      <p:sp>
        <p:nvSpPr>
          <p:cNvPr id="2" name="Rectangle 1"/>
          <p:cNvSpPr/>
          <p:nvPr/>
        </p:nvSpPr>
        <p:spPr>
          <a:xfrm>
            <a:off x="1036263" y="1720519"/>
            <a:ext cx="6138194" cy="3108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ru-RU" sz="2800" dirty="0" smtClean="0"/>
              <a:t>условия </a:t>
            </a:r>
            <a:r>
              <a:rPr lang="ru-RU" sz="2800" dirty="0"/>
              <a:t>предоставления услуг              </a:t>
            </a:r>
          </a:p>
          <a:p>
            <a:pPr marL="342900" indent="-342900">
              <a:buFont typeface="Arial"/>
              <a:buChar char="•"/>
            </a:pPr>
            <a:r>
              <a:rPr lang="ru-RU" sz="2800" dirty="0"/>
              <a:t>форма онлайн-заказа 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 err="1"/>
              <a:t>с</a:t>
            </a:r>
            <a:r>
              <a:rPr lang="ru-RU" sz="2800" dirty="0" err="1" smtClean="0"/>
              <a:t>оциальные</a:t>
            </a:r>
            <a:r>
              <a:rPr lang="ru-RU" sz="2800" dirty="0" smtClean="0"/>
              <a:t> </a:t>
            </a:r>
            <a:r>
              <a:rPr lang="ru-RU" sz="2800" dirty="0"/>
              <a:t>сети             </a:t>
            </a:r>
          </a:p>
          <a:p>
            <a:pPr marL="342900" indent="-342900">
              <a:buFont typeface="Arial"/>
              <a:buChar char="•"/>
            </a:pPr>
            <a:r>
              <a:rPr lang="ru-RU" sz="2800" dirty="0"/>
              <a:t>расписание работы офиса        </a:t>
            </a:r>
          </a:p>
          <a:p>
            <a:pPr marL="342900" indent="-342900">
              <a:buFont typeface="Arial"/>
              <a:buChar char="•"/>
            </a:pPr>
            <a:r>
              <a:rPr lang="ru-RU" sz="2800" dirty="0"/>
              <a:t>описание способов оплаты</a:t>
            </a:r>
          </a:p>
          <a:p>
            <a:pPr marL="342900" indent="-342900">
              <a:buFont typeface="Arial"/>
              <a:buChar char="•"/>
            </a:pPr>
            <a:r>
              <a:rPr lang="ru-RU" sz="2800" dirty="0" err="1" smtClean="0"/>
              <a:t>Яндекс.Маркет</a:t>
            </a:r>
            <a:endParaRPr lang="ru-RU" sz="2800" dirty="0"/>
          </a:p>
          <a:p>
            <a:pPr marL="342900" indent="-342900">
              <a:buFont typeface="Arial"/>
              <a:buChar char="•"/>
            </a:pPr>
            <a:r>
              <a:rPr lang="ru-RU" sz="2800" dirty="0" err="1"/>
              <a:t>Яндекс.Справочник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359392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0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679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8" descr="C:\Documents and Settings\User\Рабочий стол\sap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446838"/>
            <a:ext cx="6429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9144000" cy="71437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Кейс</a:t>
            </a:r>
            <a:r>
              <a:rPr lang="en-US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: </a:t>
            </a:r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влияние коммерческих факторов </a:t>
            </a:r>
            <a:b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</a:br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на ранжирование</a:t>
            </a:r>
          </a:p>
        </p:txBody>
      </p:sp>
      <p:sp>
        <p:nvSpPr>
          <p:cNvPr id="11" name="Объект 2"/>
          <p:cNvSpPr>
            <a:spLocks noGrp="1"/>
          </p:cNvSpPr>
          <p:nvPr>
            <p:ph sz="half" idx="1"/>
          </p:nvPr>
        </p:nvSpPr>
        <p:spPr>
          <a:xfrm>
            <a:off x="457200" y="1193909"/>
            <a:ext cx="4038600" cy="4525963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ym typeface="Wingdings" panose="05000000000000000000" pitchFamily="2" charset="2"/>
              </a:rPr>
              <a:t>Контакты</a:t>
            </a:r>
          </a:p>
          <a:p>
            <a:pPr lvl="1"/>
            <a:r>
              <a:rPr lang="ru-RU" sz="2200" dirty="0" smtClean="0">
                <a:sym typeface="Wingdings" panose="05000000000000000000" pitchFamily="2" charset="2"/>
              </a:rPr>
              <a:t>Реквизиты компании</a:t>
            </a:r>
            <a:endParaRPr lang="ru-RU" sz="2200" dirty="0" smtClean="0">
              <a:sym typeface="Wingdings" panose="05000000000000000000" pitchFamily="2" charset="2"/>
            </a:endParaRPr>
          </a:p>
          <a:p>
            <a:pPr lvl="1"/>
            <a:r>
              <a:rPr lang="ru-RU" sz="2200" dirty="0" smtClean="0">
                <a:sym typeface="Wingdings" panose="05000000000000000000" pitchFamily="2" charset="2"/>
              </a:rPr>
              <a:t>Обратный </a:t>
            </a:r>
            <a:r>
              <a:rPr lang="ru-RU" sz="2200" dirty="0" smtClean="0">
                <a:sym typeface="Wingdings" panose="05000000000000000000" pitchFamily="2" charset="2"/>
              </a:rPr>
              <a:t>звонок</a:t>
            </a:r>
            <a:endParaRPr lang="en-US" sz="2200" dirty="0" smtClean="0">
              <a:sym typeface="Wingdings" panose="05000000000000000000" pitchFamily="2" charset="2"/>
            </a:endParaRPr>
          </a:p>
          <a:p>
            <a:pPr lvl="1"/>
            <a:r>
              <a:rPr lang="ru-RU" sz="2200" dirty="0" smtClean="0">
                <a:sym typeface="Wingdings" panose="05000000000000000000" pitchFamily="2" charset="2"/>
              </a:rPr>
              <a:t>Расписание работы офиса</a:t>
            </a:r>
            <a:endParaRPr lang="ru-RU" sz="2200" dirty="0" smtClean="0">
              <a:sym typeface="Wingdings" panose="05000000000000000000" pitchFamily="2" charset="2"/>
            </a:endParaRPr>
          </a:p>
          <a:p>
            <a:pPr lvl="1"/>
            <a:endParaRPr lang="ru-RU" sz="2200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ru-RU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2" name="Объект 3"/>
          <p:cNvSpPr txBox="1">
            <a:spLocks/>
          </p:cNvSpPr>
          <p:nvPr/>
        </p:nvSpPr>
        <p:spPr>
          <a:xfrm>
            <a:off x="4669358" y="1193909"/>
            <a:ext cx="4038600" cy="1069579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 smtClean="0">
                <a:sym typeface="Wingdings" panose="05000000000000000000" pitchFamily="2" charset="2"/>
              </a:rPr>
              <a:t>Ассортимент</a:t>
            </a:r>
          </a:p>
          <a:p>
            <a:pPr lvl="1"/>
            <a:r>
              <a:rPr lang="ru-RU" sz="2400" dirty="0" smtClean="0">
                <a:sym typeface="Wingdings" panose="05000000000000000000" pitchFamily="2" charset="2"/>
              </a:rPr>
              <a:t>Скидки, акции</a:t>
            </a:r>
            <a:r>
              <a:rPr lang="ru-RU" sz="2600" dirty="0" smtClean="0">
                <a:sym typeface="Wingdings" panose="05000000000000000000" pitchFamily="2" charset="2"/>
              </a:rPr>
              <a:t/>
            </a:r>
            <a:br>
              <a:rPr lang="ru-RU" sz="2600" dirty="0" smtClean="0">
                <a:sym typeface="Wingdings" panose="05000000000000000000" pitchFamily="2" charset="2"/>
              </a:rPr>
            </a:br>
            <a:endParaRPr lang="ru-RU" sz="2600" dirty="0" smtClean="0">
              <a:sym typeface="Wingdings" panose="05000000000000000000" pitchFamily="2" charset="2"/>
            </a:endParaRPr>
          </a:p>
          <a:p>
            <a:endParaRPr lang="ru-RU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5059" y="2776087"/>
            <a:ext cx="4952339" cy="36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5652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0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679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8" descr="C:\Documents and Settings\User\Рабочий стол\sap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446838"/>
            <a:ext cx="6429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9144000" cy="71437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Расставляйте приоритеты в продвижении правильно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12676" y="153663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627107" y="1223033"/>
            <a:ext cx="2414361" cy="9878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Коммерческие факторы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193868" y="3006143"/>
            <a:ext cx="2414361" cy="9878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Внутренняя оптимизация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325025" y="5071493"/>
            <a:ext cx="2414361" cy="9878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Внешняя оптимизация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 rot="2741400">
            <a:off x="3193868" y="2085427"/>
            <a:ext cx="1336978" cy="501757"/>
          </a:xfrm>
          <a:prstGeom prst="rightArrow">
            <a:avLst>
              <a:gd name="adj1" fmla="val 50000"/>
              <a:gd name="adj2" fmla="val 5937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2741400">
            <a:off x="5656536" y="4088615"/>
            <a:ext cx="1336978" cy="501757"/>
          </a:xfrm>
          <a:prstGeom prst="rightArrow">
            <a:avLst>
              <a:gd name="adj1" fmla="val 50000"/>
              <a:gd name="adj2" fmla="val 5937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9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Домен до двух </a:t>
            </a:r>
            <a:r>
              <a:rPr lang="ru-RU" dirty="0" smtClean="0"/>
              <a:t>лет</a:t>
            </a:r>
            <a:endParaRPr lang="ru-RU" dirty="0" smtClean="0"/>
          </a:p>
          <a:p>
            <a:r>
              <a:rPr lang="ru-RU" dirty="0" smtClean="0"/>
              <a:t>Начали продвижение в </a:t>
            </a:r>
            <a:r>
              <a:rPr lang="en-US" dirty="0" err="1" smtClean="0"/>
              <a:t>seowizard.ru</a:t>
            </a:r>
            <a:r>
              <a:rPr lang="en-US" dirty="0" smtClean="0"/>
              <a:t> </a:t>
            </a:r>
            <a:r>
              <a:rPr lang="ru-RU" dirty="0" smtClean="0"/>
              <a:t>в период с 1.07 по 1.10 2014</a:t>
            </a:r>
          </a:p>
          <a:p>
            <a:r>
              <a:rPr lang="ru-RU" dirty="0" smtClean="0"/>
              <a:t>Какие ссылки покупали?</a:t>
            </a:r>
          </a:p>
          <a:p>
            <a:endParaRPr lang="en-US" dirty="0"/>
          </a:p>
        </p:txBody>
      </p:sp>
      <p:sp>
        <p:nvSpPr>
          <p:cNvPr id="7" name="Прямоугольник 10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679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8" descr="C:\Documents and Settings\User\Рабочий стол\sap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446838"/>
            <a:ext cx="6429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9144000" cy="714375"/>
          </a:xfrm>
        </p:spPr>
        <p:txBody>
          <a:bodyPr/>
          <a:lstStyle/>
          <a:p>
            <a:pPr algn="l" eaLnBrk="1" hangingPunct="1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Молодые сайты</a:t>
            </a:r>
          </a:p>
        </p:txBody>
      </p:sp>
    </p:spTree>
    <p:extLst>
      <p:ext uri="{BB962C8B-B14F-4D97-AF65-F5344CB8AC3E}">
        <p14:creationId xmlns:p14="http://schemas.microsoft.com/office/powerpoint/2010/main" val="1941495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174625" y="370892"/>
            <a:ext cx="896937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95363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95363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95363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95363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sz="2800" dirty="0" smtClean="0"/>
              <a:t>Выросшие </a:t>
            </a:r>
            <a:r>
              <a:rPr lang="ru-RU" altLang="ru-RU" sz="2800" dirty="0"/>
              <a:t>сайты в </a:t>
            </a:r>
            <a:r>
              <a:rPr lang="en-US" altLang="ru-RU" sz="2800" dirty="0" smtClean="0"/>
              <a:t>“</a:t>
            </a:r>
            <a:r>
              <a:rPr lang="ru-RU" altLang="ru-RU" sz="2800" dirty="0" smtClean="0"/>
              <a:t>без ссылочных</a:t>
            </a:r>
            <a:r>
              <a:rPr lang="en-US" altLang="ru-RU" sz="2800" dirty="0"/>
              <a:t>”</a:t>
            </a:r>
            <a:r>
              <a:rPr lang="ru-RU" altLang="ru-RU" sz="2800" dirty="0"/>
              <a:t> тематиках</a:t>
            </a:r>
          </a:p>
        </p:txBody>
      </p:sp>
      <p:graphicFrame>
        <p:nvGraphicFramePr>
          <p:cNvPr id="5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7988857"/>
              </p:ext>
            </p:extLst>
          </p:nvPr>
        </p:nvGraphicFramePr>
        <p:xfrm>
          <a:off x="174625" y="1384133"/>
          <a:ext cx="8928992" cy="5012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06969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174625" y="405214"/>
            <a:ext cx="8969375" cy="671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95363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95363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95363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95363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sz="2800" dirty="0" smtClean="0"/>
              <a:t>Упавшие сайты в </a:t>
            </a:r>
            <a:r>
              <a:rPr lang="en-US" altLang="ru-RU" sz="2800" dirty="0" smtClean="0"/>
              <a:t>“</a:t>
            </a:r>
            <a:r>
              <a:rPr lang="ru-RU" altLang="ru-RU" sz="2800" dirty="0" smtClean="0"/>
              <a:t>без ссылочных</a:t>
            </a:r>
            <a:r>
              <a:rPr lang="en-US" altLang="ru-RU" sz="2800" dirty="0" smtClean="0"/>
              <a:t>”</a:t>
            </a:r>
            <a:r>
              <a:rPr lang="ru-RU" altLang="ru-RU" sz="2800" dirty="0" smtClean="0"/>
              <a:t> тематиках</a:t>
            </a:r>
            <a:endParaRPr lang="ru-RU" altLang="ru-RU" sz="2800" dirty="0"/>
          </a:p>
        </p:txBody>
      </p:sp>
      <p:graphicFrame>
        <p:nvGraphicFramePr>
          <p:cNvPr id="5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4352570"/>
              </p:ext>
            </p:extLst>
          </p:nvPr>
        </p:nvGraphicFramePr>
        <p:xfrm>
          <a:off x="596727" y="1650664"/>
          <a:ext cx="8064896" cy="4637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Стрелка вниз 1"/>
          <p:cNvSpPr/>
          <p:nvPr/>
        </p:nvSpPr>
        <p:spPr>
          <a:xfrm>
            <a:off x="2682404" y="2798370"/>
            <a:ext cx="288032" cy="210853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83574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ctrTitle"/>
          </p:nvPr>
        </p:nvSpPr>
        <p:spPr>
          <a:xfrm>
            <a:off x="671513" y="2373313"/>
            <a:ext cx="8015287" cy="2347912"/>
          </a:xfrm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Спасибо за внимание!</a:t>
            </a:r>
            <a:r>
              <a:rPr lang="en-US" sz="2000" dirty="0" smtClean="0">
                <a:solidFill>
                  <a:srgbClr val="6798BA"/>
                </a:solidFill>
                <a:latin typeface="Verdana" panose="020B0604030504040204" pitchFamily="34" charset="0"/>
              </a:rPr>
              <a:t/>
            </a:r>
            <a:br>
              <a:rPr lang="en-US" sz="2000" dirty="0" smtClean="0">
                <a:solidFill>
                  <a:srgbClr val="6798BA"/>
                </a:solidFill>
                <a:latin typeface="Verdana" panose="020B0604030504040204" pitchFamily="34" charset="0"/>
              </a:rPr>
            </a:br>
            <a:r>
              <a:rPr lang="en-US" sz="2000" dirty="0" smtClean="0">
                <a:solidFill>
                  <a:srgbClr val="6798BA"/>
                </a:solidFill>
                <a:latin typeface="Verdana" panose="020B0604030504040204" pitchFamily="34" charset="0"/>
              </a:rPr>
              <a:t/>
            </a:r>
            <a:br>
              <a:rPr lang="en-US" sz="2000" dirty="0" smtClean="0">
                <a:solidFill>
                  <a:srgbClr val="6798BA"/>
                </a:solidFill>
                <a:latin typeface="Verdana" panose="020B0604030504040204" pitchFamily="34" charset="0"/>
              </a:rPr>
            </a:br>
            <a:r>
              <a:rPr lang="ru-RU" sz="2000" dirty="0" smtClean="0">
                <a:solidFill>
                  <a:srgbClr val="6798BA"/>
                </a:solidFill>
                <a:latin typeface="Verdana" panose="020B0604030504040204" pitchFamily="34" charset="0"/>
              </a:rPr>
              <a:t/>
            </a:r>
            <a:br>
              <a:rPr lang="ru-RU" sz="2000" dirty="0" smtClean="0">
                <a:solidFill>
                  <a:srgbClr val="6798BA"/>
                </a:solidFill>
                <a:latin typeface="Verdana" panose="020B0604030504040204" pitchFamily="34" charset="0"/>
              </a:rPr>
            </a:br>
            <a:r>
              <a:rPr lang="ru-RU" sz="20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Константин </a:t>
            </a:r>
            <a:r>
              <a:rPr lang="ru-RU" sz="2000" dirty="0" err="1" smtClean="0">
                <a:solidFill>
                  <a:srgbClr val="6798BA"/>
                </a:solidFill>
                <a:latin typeface="Verdana" panose="020B0604030504040204" pitchFamily="34" charset="0"/>
              </a:rPr>
              <a:t>Леонович</a:t>
            </a:r>
            <a:r>
              <a:rPr lang="ru-RU" sz="20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, Петр Савинов</a:t>
            </a:r>
            <a:br>
              <a:rPr lang="ru-RU" sz="2000" dirty="0" smtClean="0">
                <a:solidFill>
                  <a:srgbClr val="6798BA"/>
                </a:solidFill>
                <a:latin typeface="Verdana" panose="020B0604030504040204" pitchFamily="34" charset="0"/>
              </a:rPr>
            </a:br>
            <a:r>
              <a:rPr lang="en-US" sz="2000" dirty="0" smtClean="0">
                <a:solidFill>
                  <a:srgbClr val="6798BA"/>
                </a:solidFill>
                <a:latin typeface="Verdana" panose="020B0604030504040204" pitchFamily="34" charset="0"/>
                <a:hlinkClick r:id="rId2"/>
              </a:rPr>
              <a:t>77@sape.ru</a:t>
            </a:r>
            <a:r>
              <a:rPr lang="ru-RU" sz="20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, </a:t>
            </a:r>
            <a:r>
              <a:rPr lang="en-US" sz="2000" dirty="0" smtClean="0">
                <a:solidFill>
                  <a:srgbClr val="6798BA"/>
                </a:solidFill>
                <a:latin typeface="Verdana" panose="020B0604030504040204" pitchFamily="34" charset="0"/>
                <a:hlinkClick r:id="rId3"/>
              </a:rPr>
              <a:t>petr@sape.ru</a:t>
            </a:r>
            <a:r>
              <a:rPr lang="en-US" sz="20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 </a:t>
            </a:r>
            <a:br>
              <a:rPr lang="en-US" sz="2000" dirty="0" smtClean="0">
                <a:solidFill>
                  <a:srgbClr val="6798BA"/>
                </a:solidFill>
                <a:latin typeface="Verdana" panose="020B0604030504040204" pitchFamily="34" charset="0"/>
              </a:rPr>
            </a:br>
            <a:r>
              <a:rPr lang="en-US" sz="20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blog.sape.ru</a:t>
            </a:r>
            <a:endParaRPr lang="ru-RU" sz="2000" dirty="0" smtClean="0">
              <a:solidFill>
                <a:srgbClr val="6798BA"/>
              </a:solidFill>
              <a:latin typeface="Verdana" panose="020B0604030504040204" pitchFamily="34" charset="0"/>
            </a:endParaRPr>
          </a:p>
        </p:txBody>
      </p:sp>
      <p:sp>
        <p:nvSpPr>
          <p:cNvPr id="3891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3DBFD6-FD88-4932-B694-EC6B7E097A76}" type="slidenum">
              <a:rPr lang="ru-RU" sz="20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42</a:t>
            </a:fld>
            <a:endParaRPr lang="ru-RU" sz="2000" smtClean="0">
              <a:solidFill>
                <a:srgbClr val="898989"/>
              </a:solidFill>
            </a:endParaRPr>
          </a:p>
        </p:txBody>
      </p:sp>
      <p:pic>
        <p:nvPicPr>
          <p:cNvPr id="38916" name="Picture 8" descr="C:\Documents and Settings\User\Рабочий стол\sapa-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549275"/>
            <a:ext cx="2220913" cy="166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7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813" y="4767263"/>
            <a:ext cx="8763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8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050" y="4910138"/>
            <a:ext cx="14573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9" name="Picture 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38" y="5053013"/>
            <a:ext cx="14287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8044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Домен до двух </a:t>
            </a:r>
            <a:r>
              <a:rPr lang="ru-RU" dirty="0" smtClean="0"/>
              <a:t>лет</a:t>
            </a:r>
            <a:endParaRPr lang="ru-RU" dirty="0" smtClean="0"/>
          </a:p>
          <a:p>
            <a:r>
              <a:rPr lang="ru-RU" dirty="0" smtClean="0"/>
              <a:t>Начали продвижение в </a:t>
            </a:r>
            <a:r>
              <a:rPr lang="en-US" dirty="0" err="1" smtClean="0"/>
              <a:t>seowizard.ru</a:t>
            </a:r>
            <a:r>
              <a:rPr lang="en-US" dirty="0" smtClean="0"/>
              <a:t> </a:t>
            </a:r>
            <a:r>
              <a:rPr lang="ru-RU" dirty="0" smtClean="0"/>
              <a:t>в период с 1.07 по 1.10 2014</a:t>
            </a:r>
          </a:p>
          <a:p>
            <a:r>
              <a:rPr lang="ru-RU" dirty="0" smtClean="0"/>
              <a:t>Какие ссылки покупали?</a:t>
            </a:r>
          </a:p>
          <a:p>
            <a:r>
              <a:rPr lang="ru-RU" dirty="0" smtClean="0"/>
              <a:t>Каких результатов добились?</a:t>
            </a:r>
          </a:p>
          <a:p>
            <a:endParaRPr lang="en-US" dirty="0"/>
          </a:p>
        </p:txBody>
      </p:sp>
      <p:sp>
        <p:nvSpPr>
          <p:cNvPr id="7" name="Прямоугольник 10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679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8" descr="C:\Documents and Settings\User\Рабочий стол\sap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446838"/>
            <a:ext cx="6429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9144000" cy="714375"/>
          </a:xfrm>
        </p:spPr>
        <p:txBody>
          <a:bodyPr/>
          <a:lstStyle/>
          <a:p>
            <a:pPr algn="l" eaLnBrk="1" hangingPunct="1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Молодые сайты</a:t>
            </a:r>
          </a:p>
        </p:txBody>
      </p:sp>
    </p:spTree>
    <p:extLst>
      <p:ext uri="{BB962C8B-B14F-4D97-AF65-F5344CB8AC3E}">
        <p14:creationId xmlns:p14="http://schemas.microsoft.com/office/powerpoint/2010/main" val="1941495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Домен до двух </a:t>
            </a:r>
            <a:r>
              <a:rPr lang="ru-RU" dirty="0" smtClean="0"/>
              <a:t>лет</a:t>
            </a:r>
            <a:endParaRPr lang="ru-RU" dirty="0" smtClean="0"/>
          </a:p>
          <a:p>
            <a:r>
              <a:rPr lang="ru-RU" dirty="0" smtClean="0"/>
              <a:t>Начали продвижение в </a:t>
            </a:r>
            <a:r>
              <a:rPr lang="en-US" dirty="0" err="1" smtClean="0"/>
              <a:t>seowizard.ru</a:t>
            </a:r>
            <a:r>
              <a:rPr lang="en-US" dirty="0" smtClean="0"/>
              <a:t> </a:t>
            </a:r>
            <a:r>
              <a:rPr lang="ru-RU" dirty="0" smtClean="0"/>
              <a:t>в период с 1.07 по 1.10 2014</a:t>
            </a:r>
          </a:p>
          <a:p>
            <a:r>
              <a:rPr lang="ru-RU" dirty="0" smtClean="0"/>
              <a:t>Какие ссылки покупали?</a:t>
            </a:r>
          </a:p>
          <a:p>
            <a:r>
              <a:rPr lang="ru-RU" dirty="0" smtClean="0"/>
              <a:t>Каких результатов добились?</a:t>
            </a:r>
          </a:p>
          <a:p>
            <a:r>
              <a:rPr lang="ru-RU" dirty="0" smtClean="0"/>
              <a:t>Что делать молодым среди старичков?</a:t>
            </a:r>
            <a:br>
              <a:rPr lang="ru-RU" dirty="0" smtClean="0"/>
            </a:br>
            <a:endParaRPr lang="en-US" dirty="0" smtClean="0"/>
          </a:p>
          <a:p>
            <a:endParaRPr lang="en-US" dirty="0"/>
          </a:p>
        </p:txBody>
      </p:sp>
      <p:sp>
        <p:nvSpPr>
          <p:cNvPr id="7" name="Прямоугольник 10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679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8" descr="C:\Documents and Settings\User\Рабочий стол\sap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446838"/>
            <a:ext cx="6429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9144000" cy="714375"/>
          </a:xfrm>
        </p:spPr>
        <p:txBody>
          <a:bodyPr/>
          <a:lstStyle/>
          <a:p>
            <a:pPr algn="l" eaLnBrk="1" hangingPunct="1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Молодые сайты</a:t>
            </a:r>
          </a:p>
        </p:txBody>
      </p:sp>
    </p:spTree>
    <p:extLst>
      <p:ext uri="{BB962C8B-B14F-4D97-AF65-F5344CB8AC3E}">
        <p14:creationId xmlns:p14="http://schemas.microsoft.com/office/powerpoint/2010/main" val="1941495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0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679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8" descr="C:\Documents and Settings\User\Рабочий стол\sap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446838"/>
            <a:ext cx="6429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9144000" cy="714375"/>
          </a:xfrm>
        </p:spPr>
        <p:txBody>
          <a:bodyPr/>
          <a:lstStyle/>
          <a:p>
            <a:pPr algn="l" eaLnBrk="1" hangingPunct="1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Г</a:t>
            </a:r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руппа для исследования</a:t>
            </a:r>
            <a:r>
              <a:rPr lang="en-US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 </a:t>
            </a:r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из </a:t>
            </a:r>
            <a:r>
              <a:rPr lang="en-US" sz="2600" dirty="0" err="1" smtClean="0">
                <a:solidFill>
                  <a:srgbClr val="6798BA"/>
                </a:solidFill>
                <a:latin typeface="Verdana" panose="020B0604030504040204" pitchFamily="34" charset="0"/>
              </a:rPr>
              <a:t>SeoWizard.ru</a:t>
            </a:r>
            <a:endParaRPr lang="ru-RU" sz="2600" dirty="0" smtClean="0">
              <a:solidFill>
                <a:srgbClr val="6798BA"/>
              </a:solidFill>
              <a:latin typeface="Verdana" panose="020B060403050404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dirty="0" smtClean="0"/>
              <a:t>4365 </a:t>
            </a:r>
            <a:r>
              <a:rPr lang="ru-RU" dirty="0" smtClean="0"/>
              <a:t>доменов</a:t>
            </a:r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954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0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679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8" descr="C:\Documents and Settings\User\Рабочий стол\sap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446838"/>
            <a:ext cx="6429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9144000" cy="714375"/>
          </a:xfrm>
        </p:spPr>
        <p:txBody>
          <a:bodyPr/>
          <a:lstStyle/>
          <a:p>
            <a:pPr algn="l" eaLnBrk="1" hangingPunct="1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Г</a:t>
            </a:r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руппа для исследования</a:t>
            </a:r>
            <a:r>
              <a:rPr lang="en-US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 </a:t>
            </a:r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из </a:t>
            </a:r>
            <a:r>
              <a:rPr lang="en-US" sz="2600" dirty="0" err="1" smtClean="0">
                <a:solidFill>
                  <a:srgbClr val="6798BA"/>
                </a:solidFill>
                <a:latin typeface="Verdana" panose="020B0604030504040204" pitchFamily="34" charset="0"/>
              </a:rPr>
              <a:t>SeoWizard.ru</a:t>
            </a:r>
            <a:endParaRPr lang="ru-RU" sz="2600" dirty="0" smtClean="0">
              <a:solidFill>
                <a:srgbClr val="6798BA"/>
              </a:solidFill>
              <a:latin typeface="Verdana" panose="020B060403050404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dirty="0" smtClean="0"/>
              <a:t>4365 </a:t>
            </a:r>
            <a:r>
              <a:rPr lang="ru-RU" dirty="0" smtClean="0"/>
              <a:t>доменов</a:t>
            </a:r>
            <a:endParaRPr lang="ru-RU" dirty="0" smtClean="0"/>
          </a:p>
          <a:p>
            <a:r>
              <a:rPr lang="ru-RU" dirty="0" smtClean="0"/>
              <a:t>962987 ссылок</a:t>
            </a:r>
          </a:p>
        </p:txBody>
      </p:sp>
    </p:spTree>
    <p:extLst>
      <p:ext uri="{BB962C8B-B14F-4D97-AF65-F5344CB8AC3E}">
        <p14:creationId xmlns:p14="http://schemas.microsoft.com/office/powerpoint/2010/main" val="890954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0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679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8" descr="C:\Documents and Settings\User\Рабочий стол\sap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446838"/>
            <a:ext cx="6429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9144000" cy="714375"/>
          </a:xfrm>
        </p:spPr>
        <p:txBody>
          <a:bodyPr/>
          <a:lstStyle/>
          <a:p>
            <a:pPr algn="l" eaLnBrk="1" hangingPunct="1"/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Г</a:t>
            </a:r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руппа для исследования</a:t>
            </a:r>
            <a:r>
              <a:rPr lang="en-US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 </a:t>
            </a:r>
            <a:r>
              <a:rPr lang="ru-RU" sz="2600" dirty="0" smtClean="0">
                <a:solidFill>
                  <a:srgbClr val="6798BA"/>
                </a:solidFill>
                <a:latin typeface="Verdana" panose="020B0604030504040204" pitchFamily="34" charset="0"/>
              </a:rPr>
              <a:t>из </a:t>
            </a:r>
            <a:r>
              <a:rPr lang="en-US" sz="2600" dirty="0" err="1" smtClean="0">
                <a:solidFill>
                  <a:srgbClr val="6798BA"/>
                </a:solidFill>
                <a:latin typeface="Verdana" panose="020B0604030504040204" pitchFamily="34" charset="0"/>
              </a:rPr>
              <a:t>SeoWizard.ru</a:t>
            </a:r>
            <a:endParaRPr lang="ru-RU" sz="2600" dirty="0" smtClean="0">
              <a:solidFill>
                <a:srgbClr val="6798BA"/>
              </a:solidFill>
              <a:latin typeface="Verdana" panose="020B060403050404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dirty="0" smtClean="0"/>
              <a:t>4365 </a:t>
            </a:r>
            <a:r>
              <a:rPr lang="ru-RU" dirty="0" smtClean="0"/>
              <a:t>доменов</a:t>
            </a:r>
            <a:endParaRPr lang="ru-RU" dirty="0" smtClean="0"/>
          </a:p>
          <a:p>
            <a:r>
              <a:rPr lang="ru-RU" dirty="0" smtClean="0"/>
              <a:t>962987 ссылок</a:t>
            </a:r>
          </a:p>
          <a:p>
            <a:r>
              <a:rPr lang="ru-RU" dirty="0" smtClean="0"/>
              <a:t>66741 продвигаемых страниц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954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3116</TotalTime>
  <Words>642</Words>
  <Application>Microsoft Macintosh PowerPoint</Application>
  <PresentationFormat>On-screen Show (4:3)</PresentationFormat>
  <Paragraphs>211</Paragraphs>
  <Slides>42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Молодым везде у нас дорога! Динамика продвижения новых доменов  Константин Леонович, Sape.ru Савинов Петр, SeoWizard.ru</vt:lpstr>
      <vt:lpstr>Молодые сайты</vt:lpstr>
      <vt:lpstr>Молодые сайты</vt:lpstr>
      <vt:lpstr>Молодые сайты</vt:lpstr>
      <vt:lpstr>Молодые сайты</vt:lpstr>
      <vt:lpstr>Молодые сайты</vt:lpstr>
      <vt:lpstr>Группа для исследования из SeoWizard.ru</vt:lpstr>
      <vt:lpstr>Группа для исследования из SeoWizard.ru</vt:lpstr>
      <vt:lpstr>Группа для исследования из SeoWizard.ru</vt:lpstr>
      <vt:lpstr>Группа для исследования из SeoWizard.ru</vt:lpstr>
      <vt:lpstr>Группа для исследования из SeoWizard.ru</vt:lpstr>
      <vt:lpstr>Сегментируем группу</vt:lpstr>
      <vt:lpstr>Что изучаем</vt:lpstr>
      <vt:lpstr>Что изучаем</vt:lpstr>
      <vt:lpstr>Что изучаем</vt:lpstr>
      <vt:lpstr>Внешние факторы</vt:lpstr>
      <vt:lpstr>Внешние факторы</vt:lpstr>
      <vt:lpstr>Внешние факторы</vt:lpstr>
      <vt:lpstr>Внешние факторы</vt:lpstr>
      <vt:lpstr>Внешние факторы</vt:lpstr>
      <vt:lpstr>Внешние факторы</vt:lpstr>
      <vt:lpstr>Внешние факторы</vt:lpstr>
      <vt:lpstr>Внешние факторы</vt:lpstr>
      <vt:lpstr>Внешние факторы</vt:lpstr>
      <vt:lpstr>Внешние факторы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Чек-лист из 41 коммерческого фактора аудита advisor.sape</vt:lpstr>
      <vt:lpstr>PowerPoint Presentation</vt:lpstr>
      <vt:lpstr>PowerPoint Presentation</vt:lpstr>
      <vt:lpstr>PowerPoint Presentation</vt:lpstr>
      <vt:lpstr>Кейс: влияние коммерческих факторов  на ранжирование</vt:lpstr>
      <vt:lpstr>Расставляйте приоритеты в продвижении правильно</vt:lpstr>
      <vt:lpstr>PowerPoint Presentation</vt:lpstr>
      <vt:lpstr>PowerPoint Presentation</vt:lpstr>
      <vt:lpstr>Спасибо за внимание!   Константин Леонович, Петр Савинов 77@sape.ru, petr@sape.ru  blog.sape.ru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Petr</dc:creator>
  <cp:lastModifiedBy>Petr</cp:lastModifiedBy>
  <cp:revision>52</cp:revision>
  <dcterms:created xsi:type="dcterms:W3CDTF">2014-02-10T23:50:57Z</dcterms:created>
  <dcterms:modified xsi:type="dcterms:W3CDTF">2015-02-18T10:47:35Z</dcterms:modified>
</cp:coreProperties>
</file>