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409" r:id="rId4"/>
    <p:sldId id="447" r:id="rId5"/>
    <p:sldId id="457" r:id="rId6"/>
    <p:sldId id="458" r:id="rId7"/>
    <p:sldId id="456" r:id="rId8"/>
    <p:sldId id="460" r:id="rId9"/>
    <p:sldId id="459" r:id="rId10"/>
    <p:sldId id="461" r:id="rId11"/>
    <p:sldId id="452" r:id="rId12"/>
    <p:sldId id="462" r:id="rId13"/>
    <p:sldId id="463" r:id="rId14"/>
    <p:sldId id="453" r:id="rId15"/>
    <p:sldId id="464" r:id="rId16"/>
    <p:sldId id="465" r:id="rId17"/>
    <p:sldId id="466" r:id="rId18"/>
    <p:sldId id="467" r:id="rId19"/>
    <p:sldId id="468" r:id="rId20"/>
    <p:sldId id="470" r:id="rId21"/>
    <p:sldId id="473" r:id="rId22"/>
    <p:sldId id="471" r:id="rId23"/>
    <p:sldId id="472" r:id="rId24"/>
    <p:sldId id="455" r:id="rId25"/>
    <p:sldId id="4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7029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A26FC-071B-46B4-9004-ECBC461F96E6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9F537-4E46-401A-8873-BF308C3F0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.yandex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uto.yandex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56" y="5733256"/>
            <a:ext cx="2955340" cy="8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656" y="1628800"/>
            <a:ext cx="869164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All in Top </a:t>
            </a:r>
            <a:r>
              <a:rPr lang="en-US" sz="4000" b="1" dirty="0" err="1"/>
              <a:t>Conf</a:t>
            </a:r>
            <a:r>
              <a:rPr lang="en-US" sz="4000" b="1" dirty="0"/>
              <a:t> </a:t>
            </a:r>
            <a:r>
              <a:rPr lang="en-US" sz="4000" b="1" dirty="0" smtClean="0"/>
              <a:t>2014</a:t>
            </a:r>
            <a:endParaRPr lang="ru-RU" sz="4000" b="1" dirty="0" smtClean="0"/>
          </a:p>
          <a:p>
            <a:pPr algn="ctr"/>
            <a:endParaRPr lang="ru-RU" sz="4000" b="1" dirty="0"/>
          </a:p>
          <a:p>
            <a:pPr algn="ctr"/>
            <a:r>
              <a:rPr lang="ru-RU" sz="4000" b="1" dirty="0"/>
              <a:t>Отмена ссылочных факторов в </a:t>
            </a:r>
            <a:r>
              <a:rPr lang="ru-RU" sz="4000" b="1" dirty="0" smtClean="0"/>
              <a:t>Яндексе</a:t>
            </a:r>
          </a:p>
          <a:p>
            <a:pPr algn="ctr"/>
            <a:endParaRPr lang="ru-RU" sz="4000" b="1" dirty="0"/>
          </a:p>
          <a:p>
            <a:pPr algn="r">
              <a:spcAft>
                <a:spcPts val="1000"/>
              </a:spcAft>
            </a:pPr>
            <a:endParaRPr lang="ru-RU" sz="2800" b="1" i="1" dirty="0" smtClean="0"/>
          </a:p>
          <a:p>
            <a:pPr algn="r"/>
            <a:r>
              <a:rPr lang="ru-RU" sz="2600" b="1" i="1" dirty="0" err="1" smtClean="0"/>
              <a:t>Севальнев</a:t>
            </a:r>
            <a:r>
              <a:rPr lang="ru-RU" sz="2600" b="1" i="1" dirty="0" smtClean="0"/>
              <a:t> Дмитрий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01298"/>
            <a:ext cx="872478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900" dirty="0" smtClean="0">
                <a:latin typeface="Cambria" pitchFamily="18" charset="0"/>
                <a:cs typeface="Aharoni" pitchFamily="2" charset="-79"/>
              </a:rPr>
              <a:t>12 </a:t>
            </a:r>
            <a:r>
              <a:rPr lang="ru-RU" sz="1900" dirty="0" smtClean="0">
                <a:latin typeface="Cambria" pitchFamily="18" charset="0"/>
                <a:cs typeface="Aharoni" pitchFamily="2" charset="-79"/>
              </a:rPr>
              <a:t>февраля 2014</a:t>
            </a:r>
          </a:p>
          <a:p>
            <a:pPr algn="r"/>
            <a:r>
              <a:rPr lang="ru-RU" sz="2000" b="1" dirty="0" smtClean="0">
                <a:cs typeface="Aharoni" pitchFamily="2" charset="-79"/>
              </a:rPr>
              <a:t>«Первый день»</a:t>
            </a:r>
            <a:endParaRPr lang="ru-RU" sz="1900" b="1" dirty="0">
              <a:latin typeface="Cambria" pitchFamily="18" charset="0"/>
            </a:endParaRPr>
          </a:p>
        </p:txBody>
      </p:sp>
      <p:pic>
        <p:nvPicPr>
          <p:cNvPr id="2" name="Picture 2" descr="C:\Users\Muff\Desktop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67910"/>
            <a:ext cx="33528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3438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План доклада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70224794-D414-44B7-AC5E-41238E1F23C2}" type="slidenum">
              <a:rPr lang="ru-RU" sz="1000" smtClean="0">
                <a:solidFill>
                  <a:schemeClr val="bg1"/>
                </a:solidFill>
              </a:rPr>
              <a:t>10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415741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b="1" dirty="0" smtClean="0"/>
              <a:t>Факторы </a:t>
            </a:r>
            <a:r>
              <a:rPr lang="ru-RU" sz="2600" b="1" dirty="0"/>
              <a:t>«на замене</a:t>
            </a:r>
            <a:r>
              <a:rPr lang="ru-RU" sz="2600" b="1" dirty="0" smtClean="0"/>
              <a:t>»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Влияние коммерческих факторов на </a:t>
            </a:r>
            <a:r>
              <a:rPr lang="ru-RU" sz="2600" b="1" dirty="0" smtClean="0"/>
              <a:t>выдачу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rgbClr val="C00000"/>
                </a:solidFill>
              </a:rPr>
              <a:t>&gt; </a:t>
            </a:r>
            <a:r>
              <a:rPr lang="ru-RU" sz="2600" b="1" dirty="0" smtClean="0">
                <a:solidFill>
                  <a:srgbClr val="C00000"/>
                </a:solidFill>
              </a:rPr>
              <a:t>Социальные факторы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 err="1"/>
              <a:t>BrowseRank</a:t>
            </a:r>
            <a:r>
              <a:rPr lang="ru-RU" sz="2600" b="1" dirty="0"/>
              <a:t> и трафиковые </a:t>
            </a:r>
            <a:r>
              <a:rPr lang="ru-RU" sz="2600" b="1" dirty="0" smtClean="0"/>
              <a:t>ссылки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Поиск «нужных» </a:t>
            </a:r>
            <a:r>
              <a:rPr lang="ru-RU" sz="2600" b="1" dirty="0" smtClean="0"/>
              <a:t>ссылок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Трафик и индексация </a:t>
            </a:r>
            <a:r>
              <a:rPr lang="ru-RU" sz="2600" b="1" dirty="0" smtClean="0"/>
              <a:t>сайта</a:t>
            </a:r>
          </a:p>
          <a:p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0366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5065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Социальные сигналы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209F9A7A-C3BB-4A11-BF30-8C7428EB6127}" type="slidenum">
              <a:rPr lang="ru-RU" sz="1000" smtClean="0">
                <a:solidFill>
                  <a:schemeClr val="bg1"/>
                </a:solidFill>
              </a:rPr>
              <a:t>11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1279697"/>
            <a:ext cx="7920880" cy="541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00"/>
              </a:spcAft>
            </a:pPr>
            <a:r>
              <a:rPr lang="ru-RU" sz="3000" b="1" dirty="0" smtClean="0"/>
              <a:t>Основные моменты</a:t>
            </a:r>
            <a:endParaRPr lang="ru-RU" sz="3000" dirty="0"/>
          </a:p>
          <a:p>
            <a:pPr marL="914400" lvl="1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400" b="1" dirty="0" smtClean="0"/>
              <a:t>Очень хочется воздействовать, но на что…?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lvl="1">
              <a:spcAft>
                <a:spcPts val="22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400" dirty="0" smtClean="0"/>
              <a:t>… ведь </a:t>
            </a:r>
            <a:r>
              <a:rPr lang="ru-RU" sz="2400" dirty="0"/>
              <a:t>ч</a:t>
            </a:r>
            <a:r>
              <a:rPr lang="ru-RU" sz="2400" dirty="0" smtClean="0"/>
              <a:t>истых социальных сигналов в формуле 	Яндекса не было вплоть до конца 2014 года. </a:t>
            </a:r>
          </a:p>
          <a:p>
            <a:pPr marL="914400" lvl="1" indent="-457200">
              <a:spcAft>
                <a:spcPts val="2200"/>
              </a:spcAft>
              <a:buFont typeface="+mj-lt"/>
              <a:buAutoNum type="arabicPeriod" startAt="2"/>
            </a:pPr>
            <a:r>
              <a:rPr lang="ru-RU" sz="2400" b="1" dirty="0" smtClean="0"/>
              <a:t>Оставалось косвенное влияние</a:t>
            </a:r>
            <a:r>
              <a:rPr lang="ru-RU" sz="2400" dirty="0" smtClean="0"/>
              <a:t>: скорость и полнота индексации, сами по себе ссылки.</a:t>
            </a:r>
          </a:p>
          <a:p>
            <a:pPr marL="914400" lvl="1" indent="-457200">
              <a:spcAft>
                <a:spcPts val="1400"/>
              </a:spcAft>
              <a:buFont typeface="+mj-lt"/>
              <a:buAutoNum type="arabicPeriod" startAt="2"/>
            </a:pPr>
            <a:r>
              <a:rPr lang="ru-RU" sz="2400" b="1" dirty="0" smtClean="0"/>
              <a:t> Сейчас</a:t>
            </a:r>
            <a:r>
              <a:rPr lang="ru-RU" sz="2400" dirty="0" smtClean="0"/>
              <a:t>:</a:t>
            </a:r>
          </a:p>
          <a:p>
            <a:pPr marL="1371600" lvl="2" indent="-457200">
              <a:spcAft>
                <a:spcPts val="1400"/>
              </a:spcAft>
              <a:buFont typeface="Arial" pitchFamily="34" charset="0"/>
              <a:buChar char="•"/>
            </a:pPr>
            <a:r>
              <a:rPr lang="ru-RU" sz="2400" dirty="0" err="1"/>
              <a:t>Околоссылочный</a:t>
            </a:r>
            <a:r>
              <a:rPr lang="ru-RU" sz="2400" dirty="0"/>
              <a:t> текст из </a:t>
            </a:r>
            <a:r>
              <a:rPr lang="en-US" sz="2400" dirty="0"/>
              <a:t>Twitter</a:t>
            </a:r>
          </a:p>
          <a:p>
            <a:pPr marL="1371600" lvl="2" indent="-457200">
              <a:spcAft>
                <a:spcPts val="1400"/>
              </a:spcAft>
              <a:buFont typeface="Arial" pitchFamily="34" charset="0"/>
              <a:buChar char="•"/>
            </a:pPr>
            <a:r>
              <a:rPr lang="ru-RU" sz="2400" dirty="0"/>
              <a:t>Трафик из социальных сетей?</a:t>
            </a:r>
          </a:p>
          <a:p>
            <a:pPr marL="1371600" lvl="2" indent="-457200">
              <a:spcAft>
                <a:spcPts val="1400"/>
              </a:spcAft>
              <a:buFont typeface="Arial" pitchFamily="34" charset="0"/>
              <a:buChar char="•"/>
            </a:pPr>
            <a:r>
              <a:rPr lang="en-US" sz="2400" dirty="0"/>
              <a:t>Like, Repost, </a:t>
            </a:r>
            <a:r>
              <a:rPr lang="en-US" sz="2400" dirty="0" err="1"/>
              <a:t>Retweet</a:t>
            </a:r>
            <a:r>
              <a:rPr lang="en-US" sz="2400" dirty="0"/>
              <a:t>…?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751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6981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Вопросы полноты соц. метрик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78" y="6244053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209F9A7A-C3BB-4A11-BF30-8C7428EB6127}" type="slidenum">
              <a:rPr lang="ru-RU" sz="1000" smtClean="0">
                <a:solidFill>
                  <a:schemeClr val="bg1"/>
                </a:solidFill>
              </a:rPr>
              <a:t>12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uff\Desktop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1864"/>
            <a:ext cx="647541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uff\Desktop\0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1" r="1101"/>
          <a:stretch/>
        </p:blipFill>
        <p:spPr bwMode="auto">
          <a:xfrm>
            <a:off x="395536" y="4071537"/>
            <a:ext cx="6542088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4776" y="1450105"/>
            <a:ext cx="1860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Тематики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Это трафик, а другие метрики обладают ещё меньшей полнотой?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Чистота сигналов?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Щит и меч: спам и </a:t>
            </a:r>
            <a:r>
              <a:rPr lang="ru-RU" dirty="0" err="1" smtClean="0"/>
              <a:t>антиспам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12767" y="1378097"/>
            <a:ext cx="2023729" cy="44271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3438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План доклада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D5A9BCFC-0EE3-4BC4-A638-B6138CEF2DF3}" type="slidenum">
              <a:rPr lang="ru-RU" sz="1000" smtClean="0">
                <a:solidFill>
                  <a:schemeClr val="bg1"/>
                </a:solidFill>
              </a:rPr>
              <a:t>13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415741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b="1" dirty="0" smtClean="0"/>
              <a:t>Факторы </a:t>
            </a:r>
            <a:r>
              <a:rPr lang="ru-RU" sz="2600" b="1" dirty="0"/>
              <a:t>«на замене</a:t>
            </a:r>
            <a:r>
              <a:rPr lang="ru-RU" sz="2600" b="1" dirty="0" smtClean="0"/>
              <a:t>»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Влияние коммерческих факторов на </a:t>
            </a:r>
            <a:r>
              <a:rPr lang="ru-RU" sz="2600" b="1" dirty="0" smtClean="0"/>
              <a:t>выдачу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Социальные </a:t>
            </a:r>
            <a:r>
              <a:rPr lang="ru-RU" sz="2600" b="1" dirty="0" smtClean="0"/>
              <a:t>факторы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>
                <a:solidFill>
                  <a:srgbClr val="C00000"/>
                </a:solidFill>
              </a:rPr>
              <a:t>&gt; </a:t>
            </a:r>
            <a:r>
              <a:rPr lang="ru-RU" sz="2600" b="1" dirty="0" err="1" smtClean="0">
                <a:solidFill>
                  <a:srgbClr val="C00000"/>
                </a:solidFill>
              </a:rPr>
              <a:t>BrowseRank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>
                <a:solidFill>
                  <a:srgbClr val="C00000"/>
                </a:solidFill>
              </a:rPr>
              <a:t>и трафиковые </a:t>
            </a:r>
            <a:r>
              <a:rPr lang="ru-RU" sz="2600" b="1" dirty="0" smtClean="0">
                <a:solidFill>
                  <a:srgbClr val="C00000"/>
                </a:solidFill>
              </a:rPr>
              <a:t>ссылки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Поиск «нужных» </a:t>
            </a:r>
            <a:r>
              <a:rPr lang="ru-RU" sz="2600" b="1" dirty="0" smtClean="0"/>
              <a:t>ссылок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Трафик и индексация </a:t>
            </a:r>
            <a:r>
              <a:rPr lang="ru-RU" sz="2600" b="1" dirty="0" smtClean="0"/>
              <a:t>сайта</a:t>
            </a:r>
          </a:p>
          <a:p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6664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7752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BrowseRank</a:t>
            </a:r>
            <a:r>
              <a:rPr lang="en-US" sz="4000" b="1" dirty="0" smtClean="0"/>
              <a:t> </a:t>
            </a:r>
            <a:r>
              <a:rPr lang="ru-RU" sz="4000" b="1" dirty="0" smtClean="0"/>
              <a:t>и ссылки с трафиком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209F9A7A-C3BB-4A11-BF30-8C7428EB6127}" type="slidenum">
              <a:rPr lang="ru-RU" sz="1000" smtClean="0">
                <a:solidFill>
                  <a:schemeClr val="bg1"/>
                </a:solidFill>
              </a:rPr>
              <a:t>14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1279697"/>
            <a:ext cx="820891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00"/>
              </a:spcAft>
            </a:pPr>
            <a:r>
              <a:rPr lang="ru-RU" sz="3000" b="1" dirty="0" smtClean="0"/>
              <a:t>Избранные моменты</a:t>
            </a:r>
            <a:endParaRPr lang="ru-RU" sz="3000" dirty="0"/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400" dirty="0" smtClean="0"/>
              <a:t>Накрутка </a:t>
            </a:r>
            <a:r>
              <a:rPr lang="en-US" sz="2400" dirty="0" err="1" smtClean="0"/>
              <a:t>BrowseRank</a:t>
            </a:r>
            <a:r>
              <a:rPr lang="ru-RU" sz="2400" dirty="0" smtClean="0"/>
              <a:t> — не дает профита в Яндексе</a:t>
            </a:r>
            <a:endParaRPr lang="en-US" sz="2400" dirty="0" smtClean="0"/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400" dirty="0" smtClean="0"/>
              <a:t>Трафик по </a:t>
            </a:r>
            <a:r>
              <a:rPr lang="ru-RU" sz="2400" dirty="0"/>
              <a:t>ссылкам — </a:t>
            </a:r>
            <a:r>
              <a:rPr lang="ru-RU" sz="2400" b="1" dirty="0" smtClean="0"/>
              <a:t>меняется сразу более десяти факторов</a:t>
            </a:r>
            <a:r>
              <a:rPr lang="ru-RU" sz="2400" dirty="0" smtClean="0"/>
              <a:t>. Эффект зависит от:</a:t>
            </a:r>
          </a:p>
          <a:p>
            <a:pPr marL="914400" lvl="1" indent="-457200">
              <a:spcAft>
                <a:spcPts val="1400"/>
              </a:spcAft>
              <a:buFont typeface="Arial" pitchFamily="34" charset="0"/>
              <a:buChar char="•"/>
            </a:pPr>
            <a:r>
              <a:rPr lang="ru-RU" sz="2400" dirty="0" smtClean="0"/>
              <a:t>величины трафика (существенно)</a:t>
            </a:r>
          </a:p>
          <a:p>
            <a:pPr marL="914400" lvl="1" indent="-457200">
              <a:spcAft>
                <a:spcPts val="1400"/>
              </a:spcAft>
              <a:buFont typeface="Arial" pitchFamily="34" charset="0"/>
              <a:buChar char="•"/>
            </a:pPr>
            <a:r>
              <a:rPr lang="ru-RU" sz="2400" dirty="0" smtClean="0"/>
              <a:t>времени появления ссылки / трафика по ней</a:t>
            </a:r>
          </a:p>
          <a:p>
            <a:pPr marL="914400" lvl="1" indent="-457200">
              <a:spcAft>
                <a:spcPts val="1400"/>
              </a:spcAft>
              <a:buFont typeface="Arial" pitchFamily="34" charset="0"/>
              <a:buChar char="•"/>
            </a:pPr>
            <a:r>
              <a:rPr lang="ru-RU" sz="2400" b="1" dirty="0" smtClean="0"/>
              <a:t>действий пользователей после перехода</a:t>
            </a:r>
            <a:r>
              <a:rPr lang="ru-RU" sz="2400" dirty="0" smtClean="0"/>
              <a:t>:</a:t>
            </a:r>
          </a:p>
          <a:p>
            <a:pPr marL="1371600" lvl="2" indent="-457200">
              <a:spcAft>
                <a:spcPts val="1400"/>
              </a:spcAft>
              <a:buFont typeface="Courier New" pitchFamily="49" charset="0"/>
              <a:buChar char="o"/>
            </a:pPr>
            <a:r>
              <a:rPr lang="ru-RU" sz="2400" dirty="0" smtClean="0"/>
              <a:t>время</a:t>
            </a:r>
          </a:p>
          <a:p>
            <a:pPr marL="1371600" lvl="2" indent="-457200">
              <a:spcAft>
                <a:spcPts val="1400"/>
              </a:spcAft>
              <a:buFont typeface="Courier New" pitchFamily="49" charset="0"/>
              <a:buChar char="o"/>
            </a:pPr>
            <a:r>
              <a:rPr lang="ru-RU" sz="2400" dirty="0" smtClean="0"/>
              <a:t>документ последний в сессии</a:t>
            </a:r>
          </a:p>
          <a:p>
            <a:pPr marL="1371600" lvl="2" indent="-457200">
              <a:spcAft>
                <a:spcPts val="1400"/>
              </a:spcAft>
              <a:buFont typeface="Courier New" pitchFamily="49" charset="0"/>
              <a:buChar char="o"/>
            </a:pPr>
            <a:r>
              <a:rPr lang="ru-RU" sz="2400" dirty="0" smtClean="0"/>
              <a:t>и другие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07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7933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Кейс: хороший трафик по ссылкам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209F9A7A-C3BB-4A11-BF30-8C7428EB6127}" type="slidenum">
              <a:rPr lang="ru-RU" sz="1000" smtClean="0">
                <a:solidFill>
                  <a:schemeClr val="bg1"/>
                </a:solidFill>
              </a:rPr>
              <a:t>15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Muff\Desktop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7822"/>
            <a:ext cx="8640960" cy="473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7544" y="1279697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00"/>
              </a:spcAft>
            </a:pPr>
            <a:r>
              <a:rPr lang="ru-RU" sz="3000" b="1" dirty="0"/>
              <a:t>Новый домен — </a:t>
            </a:r>
            <a:r>
              <a:rPr lang="ru-RU" sz="3000" b="1" dirty="0" smtClean="0"/>
              <a:t>поисковый трафик с </a:t>
            </a:r>
            <a:r>
              <a:rPr lang="ru-RU" sz="3000" b="1" dirty="0" smtClean="0">
                <a:solidFill>
                  <a:srgbClr val="C00000"/>
                </a:solidFill>
              </a:rPr>
              <a:t>0</a:t>
            </a:r>
            <a:r>
              <a:rPr lang="ru-RU" sz="3000" b="1" dirty="0" smtClean="0"/>
              <a:t> до </a:t>
            </a:r>
            <a:r>
              <a:rPr lang="ru-RU" sz="3000" b="1" dirty="0" smtClean="0">
                <a:solidFill>
                  <a:srgbClr val="C00000"/>
                </a:solidFill>
              </a:rPr>
              <a:t>4 000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3438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План доклада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0806A76-B303-4F86-BD75-60FEDB015561}" type="slidenum">
              <a:rPr lang="ru-RU" sz="1000" smtClean="0">
                <a:solidFill>
                  <a:schemeClr val="bg1"/>
                </a:solidFill>
              </a:rPr>
              <a:t>16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415741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b="1" dirty="0" smtClean="0"/>
              <a:t>Факторы </a:t>
            </a:r>
            <a:r>
              <a:rPr lang="ru-RU" sz="2600" b="1" dirty="0"/>
              <a:t>«на замене</a:t>
            </a:r>
            <a:r>
              <a:rPr lang="ru-RU" sz="2600" b="1" dirty="0" smtClean="0"/>
              <a:t>»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Влияние коммерческих факторов на </a:t>
            </a:r>
            <a:r>
              <a:rPr lang="ru-RU" sz="2600" b="1" dirty="0" smtClean="0"/>
              <a:t>выдачу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Социальные </a:t>
            </a:r>
            <a:r>
              <a:rPr lang="ru-RU" sz="2600" b="1" dirty="0" smtClean="0"/>
              <a:t>факторы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 err="1" smtClean="0"/>
              <a:t>BrowseRank</a:t>
            </a:r>
            <a:r>
              <a:rPr lang="ru-RU" sz="2600" b="1" dirty="0" smtClean="0"/>
              <a:t> </a:t>
            </a:r>
            <a:r>
              <a:rPr lang="ru-RU" sz="2600" b="1" dirty="0"/>
              <a:t>и трафиковые </a:t>
            </a:r>
            <a:r>
              <a:rPr lang="ru-RU" sz="2600" b="1" dirty="0" smtClean="0"/>
              <a:t>ссылки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rgbClr val="C00000"/>
                </a:solidFill>
              </a:rPr>
              <a:t>&gt; </a:t>
            </a:r>
            <a:r>
              <a:rPr lang="ru-RU" sz="2600" b="1" dirty="0" smtClean="0">
                <a:solidFill>
                  <a:srgbClr val="C00000"/>
                </a:solidFill>
              </a:rPr>
              <a:t>Поиск </a:t>
            </a:r>
            <a:r>
              <a:rPr lang="ru-RU" sz="2600" b="1" dirty="0">
                <a:solidFill>
                  <a:srgbClr val="C00000"/>
                </a:solidFill>
              </a:rPr>
              <a:t>«нужных» </a:t>
            </a:r>
            <a:r>
              <a:rPr lang="ru-RU" sz="2600" b="1" dirty="0" smtClean="0">
                <a:solidFill>
                  <a:srgbClr val="C00000"/>
                </a:solidFill>
              </a:rPr>
              <a:t>ссылок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Трафик и индексация </a:t>
            </a:r>
            <a:r>
              <a:rPr lang="ru-RU" sz="2600" b="1" dirty="0" smtClean="0"/>
              <a:t>сайта</a:t>
            </a:r>
          </a:p>
          <a:p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6867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544" y="332656"/>
            <a:ext cx="7257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Основные показатели доноров</a:t>
            </a:r>
            <a:endParaRPr lang="ru-RU" sz="4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6D2BA4B3-17B5-48D8-B0D5-2891C40FE37C}" type="slidenum">
              <a:rPr lang="ru-RU" sz="1000" smtClean="0">
                <a:solidFill>
                  <a:schemeClr val="bg1"/>
                </a:solidFill>
              </a:rPr>
              <a:t>17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1321604"/>
            <a:ext cx="72943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Ключевые сигналы для построения </a:t>
            </a:r>
            <a:r>
              <a:rPr lang="en-US" sz="3000" b="1" dirty="0" err="1" smtClean="0"/>
              <a:t>Rank’a</a:t>
            </a:r>
            <a:endParaRPr lang="ru-RU" sz="3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1988839"/>
            <a:ext cx="3784112" cy="46184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1988840"/>
            <a:ext cx="3793342" cy="46184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2060848"/>
            <a:ext cx="37841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/>
              <a:t>Хостовые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фичи</a:t>
            </a:r>
            <a:endParaRPr lang="ru-RU" sz="2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869262" y="2060847"/>
            <a:ext cx="37841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Постраничные </a:t>
            </a:r>
            <a:r>
              <a:rPr lang="ru-RU" sz="2200" b="1" dirty="0" err="1" smtClean="0"/>
              <a:t>фичи</a:t>
            </a:r>
            <a:endParaRPr lang="ru-RU" sz="2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2568824"/>
            <a:ext cx="360040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Посещаемость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IP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100" dirty="0" smtClean="0"/>
              <a:t>Страниц </a:t>
            </a:r>
            <a:r>
              <a:rPr lang="ru-RU" sz="2100" dirty="0"/>
              <a:t>в индексе Я и </a:t>
            </a:r>
            <a:r>
              <a:rPr lang="en-US" sz="2100" dirty="0"/>
              <a:t>G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000" dirty="0"/>
              <a:t>Исходящих с сайта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100" dirty="0" smtClean="0"/>
              <a:t>PR </a:t>
            </a:r>
            <a:r>
              <a:rPr lang="ru-RU" sz="2100" dirty="0" smtClean="0"/>
              <a:t>главной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100" dirty="0"/>
              <a:t>YACA </a:t>
            </a:r>
            <a:r>
              <a:rPr lang="ru-RU" sz="2100" dirty="0"/>
              <a:t>и </a:t>
            </a:r>
            <a:r>
              <a:rPr lang="en-US" sz="2100" dirty="0" smtClean="0"/>
              <a:t>DMOZ</a:t>
            </a:r>
            <a:endParaRPr lang="ru-RU" sz="2100" dirty="0" smtClean="0"/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100" dirty="0" err="1" smtClean="0"/>
              <a:t>тИЦ</a:t>
            </a:r>
            <a:endParaRPr lang="ru-RU" sz="2100" dirty="0" smtClean="0"/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100" dirty="0" err="1" smtClean="0"/>
              <a:t>Alexa</a:t>
            </a:r>
            <a:r>
              <a:rPr lang="en-US" sz="2100" dirty="0" smtClean="0"/>
              <a:t> Rank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100" dirty="0" smtClean="0"/>
              <a:t>Возраст</a:t>
            </a:r>
            <a:r>
              <a:rPr lang="en-US" sz="2100" dirty="0" smtClean="0"/>
              <a:t> </a:t>
            </a:r>
            <a:r>
              <a:rPr lang="ru-RU" sz="2100" dirty="0" smtClean="0"/>
              <a:t>донора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200" dirty="0" smtClean="0"/>
              <a:t>Регион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200" i="1" dirty="0" smtClean="0"/>
              <a:t>и другие…</a:t>
            </a:r>
            <a:endParaRPr lang="ru-RU" sz="2200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52974" y="2568824"/>
            <a:ext cx="360040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C00000"/>
                </a:solidFill>
              </a:rPr>
              <a:t>URL: </a:t>
            </a:r>
            <a:r>
              <a:rPr lang="ru-RU" sz="2100" dirty="0" smtClean="0">
                <a:solidFill>
                  <a:srgbClr val="C00000"/>
                </a:solidFill>
              </a:rPr>
              <a:t>число символов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100" dirty="0"/>
              <a:t>URL: </a:t>
            </a:r>
            <a:r>
              <a:rPr lang="ru-RU" sz="2100" dirty="0" smtClean="0"/>
              <a:t>вхождение слов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100" dirty="0" smtClean="0"/>
              <a:t>ВС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100" dirty="0" smtClean="0"/>
              <a:t>Блоки рекламы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100" dirty="0" smtClean="0"/>
              <a:t>Объем текста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100" dirty="0" err="1" smtClean="0"/>
              <a:t>Вн.С</a:t>
            </a:r>
            <a:endParaRPr lang="ru-RU" sz="2100" dirty="0" smtClean="0"/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C00000"/>
                </a:solidFill>
              </a:rPr>
              <a:t>УВ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100" dirty="0" smtClean="0"/>
              <a:t>Индексация в Я и </a:t>
            </a:r>
            <a:r>
              <a:rPr lang="en-US" sz="2100" dirty="0" smtClean="0"/>
              <a:t>G</a:t>
            </a:r>
            <a:endParaRPr lang="ru-RU" sz="2100" dirty="0" smtClean="0"/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100" dirty="0" smtClean="0"/>
              <a:t>Дата </a:t>
            </a:r>
            <a:r>
              <a:rPr lang="ru-RU" sz="2100" dirty="0" err="1" smtClean="0"/>
              <a:t>кеша</a:t>
            </a:r>
            <a:endParaRPr lang="ru-RU" sz="2100" dirty="0"/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100" dirty="0" smtClean="0"/>
              <a:t>Доля русских слов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2000" i="1" dirty="0"/>
              <a:t>и другие</a:t>
            </a:r>
            <a:r>
              <a:rPr lang="ru-RU" sz="2000" i="1" dirty="0" smtClean="0"/>
              <a:t>…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9992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7544" y="332656"/>
            <a:ext cx="8134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Ключевые показатели для доноров</a:t>
            </a:r>
            <a:endParaRPr lang="ru-RU" sz="4000" b="1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6D2BA4B3-17B5-48D8-B0D5-2891C40FE37C}" type="slidenum">
              <a:rPr lang="ru-RU" sz="1000" smtClean="0">
                <a:solidFill>
                  <a:schemeClr val="bg1"/>
                </a:solidFill>
              </a:rPr>
              <a:t>18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7544" y="1321604"/>
            <a:ext cx="84591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Поиск хороших доноров по ключевым метрикам</a:t>
            </a:r>
            <a:endParaRPr lang="ru-RU" sz="30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67544" y="2161887"/>
            <a:ext cx="835292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/>
              <a:t>1. </a:t>
            </a:r>
            <a:r>
              <a:rPr lang="ru-RU" sz="2300" dirty="0" smtClean="0"/>
              <a:t>Посещаемость / (Исходящих ссылок на уникальные домены)</a:t>
            </a:r>
          </a:p>
          <a:p>
            <a:pPr marL="457200" indent="-457200">
              <a:buFont typeface="+mj-lt"/>
              <a:buAutoNum type="arabicPeriod"/>
            </a:pPr>
            <a:endParaRPr lang="ru-RU" sz="2300" dirty="0" smtClean="0"/>
          </a:p>
          <a:p>
            <a:r>
              <a:rPr lang="ru-RU" sz="2300" b="1" dirty="0" smtClean="0"/>
              <a:t>2. </a:t>
            </a:r>
            <a:r>
              <a:rPr lang="ru-RU" sz="2300" dirty="0" smtClean="0"/>
              <a:t>Посещаемость / (Количество страниц)</a:t>
            </a:r>
          </a:p>
          <a:p>
            <a:pPr marL="457200" indent="-457200">
              <a:buFont typeface="+mj-lt"/>
              <a:buAutoNum type="arabicPeriod"/>
            </a:pPr>
            <a:endParaRPr lang="ru-RU" sz="2300" dirty="0"/>
          </a:p>
          <a:p>
            <a:r>
              <a:rPr lang="ru-RU" sz="2300" b="1" dirty="0" smtClean="0"/>
              <a:t>3. </a:t>
            </a:r>
            <a:r>
              <a:rPr lang="en-US" sz="2300" dirty="0" smtClean="0"/>
              <a:t>PR / </a:t>
            </a:r>
            <a:r>
              <a:rPr lang="ru-RU" sz="2300" dirty="0" smtClean="0"/>
              <a:t>(Исходящих ссылок со страницы)</a:t>
            </a:r>
          </a:p>
          <a:p>
            <a:pPr marL="457200" indent="-457200">
              <a:buFont typeface="+mj-lt"/>
              <a:buAutoNum type="arabicPeriod"/>
            </a:pPr>
            <a:endParaRPr lang="ru-RU" sz="2300" dirty="0"/>
          </a:p>
          <a:p>
            <a:r>
              <a:rPr lang="ru-RU" sz="2300" b="1" dirty="0" smtClean="0"/>
              <a:t>4. </a:t>
            </a:r>
            <a:r>
              <a:rPr lang="ru-RU" sz="2300" dirty="0" smtClean="0"/>
              <a:t>Объем текста / УВ</a:t>
            </a:r>
            <a:r>
              <a:rPr lang="en-US" sz="2300" dirty="0" smtClean="0"/>
              <a:t>   </a:t>
            </a:r>
            <a:r>
              <a:rPr lang="en-US" sz="2300" dirty="0" smtClean="0">
                <a:solidFill>
                  <a:srgbClr val="C00000"/>
                </a:solidFill>
              </a:rPr>
              <a:t>||</a:t>
            </a:r>
            <a:r>
              <a:rPr lang="en-US" sz="2300" dirty="0" smtClean="0"/>
              <a:t>   </a:t>
            </a:r>
            <a:r>
              <a:rPr lang="ru-RU" sz="2300" i="1" dirty="0"/>
              <a:t>УВ=2 </a:t>
            </a:r>
            <a:r>
              <a:rPr lang="ru-RU" sz="2300" i="1" dirty="0" smtClean="0"/>
              <a:t>— не важно, УВ=3 — важно</a:t>
            </a:r>
          </a:p>
          <a:p>
            <a:pPr marL="457200" indent="-457200">
              <a:buFont typeface="+mj-lt"/>
              <a:buAutoNum type="arabicPeriod"/>
            </a:pPr>
            <a:endParaRPr lang="ru-RU" sz="2300" dirty="0" smtClean="0"/>
          </a:p>
          <a:p>
            <a:r>
              <a:rPr lang="ru-RU" sz="2300" b="1" dirty="0" smtClean="0"/>
              <a:t>5. </a:t>
            </a:r>
            <a:r>
              <a:rPr lang="ru-RU" sz="2300" dirty="0" smtClean="0"/>
              <a:t>Свойства </a:t>
            </a:r>
            <a:r>
              <a:rPr lang="en-US" sz="2300" dirty="0" smtClean="0"/>
              <a:t>URL</a:t>
            </a:r>
            <a:r>
              <a:rPr lang="ru-RU" sz="2300" dirty="0" smtClean="0"/>
              <a:t>: длина </a:t>
            </a:r>
            <a:r>
              <a:rPr lang="en-US" sz="2300" dirty="0" smtClean="0"/>
              <a:t>URL   </a:t>
            </a:r>
            <a:r>
              <a:rPr lang="en-US" sz="2300" dirty="0" smtClean="0">
                <a:solidFill>
                  <a:srgbClr val="C00000"/>
                </a:solidFill>
              </a:rPr>
              <a:t>||</a:t>
            </a:r>
            <a:r>
              <a:rPr lang="en-US" sz="2300" dirty="0" smtClean="0"/>
              <a:t>   </a:t>
            </a:r>
            <a:r>
              <a:rPr lang="ru-RU" sz="2300" i="1" dirty="0" smtClean="0"/>
              <a:t>менее </a:t>
            </a:r>
            <a:r>
              <a:rPr lang="ru-RU" sz="2300" i="1" dirty="0"/>
              <a:t>50 символов — </a:t>
            </a:r>
            <a:r>
              <a:rPr lang="ru-RU" sz="2300" i="1" dirty="0" smtClean="0"/>
              <a:t>хорошо</a:t>
            </a:r>
            <a:endParaRPr lang="ru-RU" sz="2300" i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67543" y="5733256"/>
            <a:ext cx="49834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/>
              <a:t>Это при наличии пред-фильтров.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490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3438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План доклада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0806A76-B303-4F86-BD75-60FEDB015561}" type="slidenum">
              <a:rPr lang="ru-RU" sz="1000" smtClean="0">
                <a:solidFill>
                  <a:schemeClr val="bg1"/>
                </a:solidFill>
              </a:rPr>
              <a:t>19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415741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b="1" dirty="0" smtClean="0"/>
              <a:t>Факторы </a:t>
            </a:r>
            <a:r>
              <a:rPr lang="ru-RU" sz="2600" b="1" dirty="0"/>
              <a:t>«на замене</a:t>
            </a:r>
            <a:r>
              <a:rPr lang="ru-RU" sz="2600" b="1" dirty="0" smtClean="0"/>
              <a:t>»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Влияние коммерческих факторов на </a:t>
            </a:r>
            <a:r>
              <a:rPr lang="ru-RU" sz="2600" b="1" dirty="0" smtClean="0"/>
              <a:t>выдачу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Социальные </a:t>
            </a:r>
            <a:r>
              <a:rPr lang="ru-RU" sz="2600" b="1" dirty="0" smtClean="0"/>
              <a:t>факторы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 err="1" smtClean="0"/>
              <a:t>BrowseRank</a:t>
            </a:r>
            <a:r>
              <a:rPr lang="ru-RU" sz="2600" b="1" dirty="0" smtClean="0"/>
              <a:t> </a:t>
            </a:r>
            <a:r>
              <a:rPr lang="ru-RU" sz="2600" b="1" dirty="0"/>
              <a:t>и трафиковые </a:t>
            </a:r>
            <a:r>
              <a:rPr lang="ru-RU" sz="2600" b="1" dirty="0" smtClean="0"/>
              <a:t>ссылки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Поиск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«нужных»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ссылок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rgbClr val="C00000"/>
                </a:solidFill>
              </a:rPr>
              <a:t>&gt; </a:t>
            </a:r>
            <a:r>
              <a:rPr lang="ru-RU" sz="2600" b="1" dirty="0" smtClean="0">
                <a:solidFill>
                  <a:srgbClr val="C00000"/>
                </a:solidFill>
              </a:rPr>
              <a:t>Трафик </a:t>
            </a:r>
            <a:r>
              <a:rPr lang="ru-RU" sz="2600" b="1" dirty="0">
                <a:solidFill>
                  <a:srgbClr val="C00000"/>
                </a:solidFill>
              </a:rPr>
              <a:t>и индексация </a:t>
            </a:r>
            <a:r>
              <a:rPr lang="ru-RU" sz="2600" b="1" dirty="0" smtClean="0">
                <a:solidFill>
                  <a:srgbClr val="C00000"/>
                </a:solidFill>
              </a:rPr>
              <a:t>сайта</a:t>
            </a:r>
          </a:p>
          <a:p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7802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3438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План доклада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CFDD1930-59C6-48E2-9C78-92BDE0C26642}" type="slidenum">
              <a:rPr lang="ru-RU" sz="1000" smtClean="0">
                <a:solidFill>
                  <a:schemeClr val="bg1"/>
                </a:solidFill>
              </a:rPr>
              <a:t>2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415741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rgbClr val="C00000"/>
                </a:solidFill>
              </a:rPr>
              <a:t>&gt; </a:t>
            </a:r>
            <a:r>
              <a:rPr lang="ru-RU" sz="2600" b="1" dirty="0" smtClean="0">
                <a:solidFill>
                  <a:srgbClr val="C00000"/>
                </a:solidFill>
              </a:rPr>
              <a:t>Факторы </a:t>
            </a:r>
            <a:r>
              <a:rPr lang="ru-RU" sz="2600" b="1" dirty="0">
                <a:solidFill>
                  <a:srgbClr val="C00000"/>
                </a:solidFill>
              </a:rPr>
              <a:t>«на замене</a:t>
            </a:r>
            <a:r>
              <a:rPr lang="ru-RU" sz="2600" b="1" dirty="0" smtClean="0">
                <a:solidFill>
                  <a:srgbClr val="C00000"/>
                </a:solidFill>
              </a:rPr>
              <a:t>»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Влияние коммерческих факторов на </a:t>
            </a:r>
            <a:r>
              <a:rPr lang="ru-RU" sz="2600" b="1" dirty="0" smtClean="0"/>
              <a:t>выдачу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Социальные </a:t>
            </a:r>
            <a:r>
              <a:rPr lang="ru-RU" sz="2600" b="1" dirty="0" smtClean="0"/>
              <a:t>факторы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 err="1"/>
              <a:t>BrowseRank</a:t>
            </a:r>
            <a:r>
              <a:rPr lang="ru-RU" sz="2600" b="1" dirty="0"/>
              <a:t> и трафиковые </a:t>
            </a:r>
            <a:r>
              <a:rPr lang="ru-RU" sz="2600" b="1" dirty="0" smtClean="0"/>
              <a:t>ссылки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Поиск «нужных» </a:t>
            </a:r>
            <a:r>
              <a:rPr lang="ru-RU" sz="2600" b="1" dirty="0" smtClean="0"/>
              <a:t>ссылок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Трафик и индексация </a:t>
            </a:r>
            <a:r>
              <a:rPr lang="ru-RU" sz="2600" b="1" dirty="0" smtClean="0"/>
              <a:t>сайта</a:t>
            </a:r>
          </a:p>
          <a:p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3791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6708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Источники данных для паука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0806A76-B303-4F86-BD75-60FEDB015561}" type="slidenum">
              <a:rPr lang="ru-RU" sz="1000" smtClean="0">
                <a:solidFill>
                  <a:schemeClr val="bg1"/>
                </a:solidFill>
              </a:rPr>
              <a:t>20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279697"/>
            <a:ext cx="792088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00"/>
              </a:spcAft>
            </a:pPr>
            <a:r>
              <a:rPr lang="ru-RU" sz="3000" b="1" dirty="0" smtClean="0"/>
              <a:t>Как паук Яндекса узнает о новых документах?</a:t>
            </a:r>
            <a:endParaRPr lang="ru-RU" sz="3000" dirty="0"/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По входящим на документ </a:t>
            </a:r>
            <a:r>
              <a:rPr lang="ru-RU" sz="2400" u="sng" dirty="0" smtClean="0">
                <a:solidFill>
                  <a:srgbClr val="C00000"/>
                </a:solidFill>
              </a:rPr>
              <a:t>ссылкам</a:t>
            </a:r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400" dirty="0" smtClean="0"/>
              <a:t>Из карты сайта: </a:t>
            </a:r>
            <a:r>
              <a:rPr lang="en-US" sz="2400" u="sng" dirty="0" smtClean="0"/>
              <a:t>sitemap.xml</a:t>
            </a:r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400" dirty="0" smtClean="0"/>
              <a:t>Сервис </a:t>
            </a:r>
            <a:r>
              <a:rPr lang="en-US" sz="2400" dirty="0" err="1" smtClean="0"/>
              <a:t>AddURL</a:t>
            </a:r>
            <a:r>
              <a:rPr lang="en-US" sz="2400" dirty="0"/>
              <a:t>: </a:t>
            </a:r>
            <a:r>
              <a:rPr lang="en-US" sz="2400" u="sng" dirty="0"/>
              <a:t>http://</a:t>
            </a:r>
            <a:r>
              <a:rPr lang="en-US" sz="2400" u="sng" dirty="0" smtClean="0"/>
              <a:t>webmaster.yandex.ru/addurl.xml</a:t>
            </a:r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400" dirty="0" smtClean="0"/>
              <a:t>Информация из Метрики (если не стоит запрет)</a:t>
            </a:r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C00000"/>
                </a:solidFill>
              </a:rPr>
              <a:t>Логи</a:t>
            </a:r>
            <a:r>
              <a:rPr lang="ru-RU" sz="2400" dirty="0" smtClean="0">
                <a:solidFill>
                  <a:srgbClr val="C00000"/>
                </a:solidFill>
              </a:rPr>
              <a:t> посещенных </a:t>
            </a:r>
            <a:r>
              <a:rPr lang="en-US" sz="2400" dirty="0" smtClean="0">
                <a:solidFill>
                  <a:srgbClr val="C00000"/>
                </a:solidFill>
              </a:rPr>
              <a:t>URL </a:t>
            </a:r>
            <a:r>
              <a:rPr lang="ru-RU" sz="2400" dirty="0" smtClean="0">
                <a:solidFill>
                  <a:srgbClr val="C00000"/>
                </a:solidFill>
              </a:rPr>
              <a:t>из </a:t>
            </a:r>
            <a:r>
              <a:rPr lang="ru-RU" sz="2400" dirty="0" err="1" smtClean="0">
                <a:solidFill>
                  <a:srgbClr val="C00000"/>
                </a:solidFill>
              </a:rPr>
              <a:t>Яндекс.Браузера</a:t>
            </a:r>
            <a:r>
              <a:rPr lang="ru-RU" sz="2400" dirty="0" smtClean="0">
                <a:solidFill>
                  <a:srgbClr val="C00000"/>
                </a:solidFill>
              </a:rPr>
              <a:t> и </a:t>
            </a:r>
            <a:r>
              <a:rPr lang="ru-RU" sz="2400" dirty="0" err="1" smtClean="0">
                <a:solidFill>
                  <a:srgbClr val="C00000"/>
                </a:solidFill>
              </a:rPr>
              <a:t>Яндекс.Элементов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400" dirty="0" smtClean="0"/>
              <a:t>Экзотика:</a:t>
            </a:r>
          </a:p>
          <a:p>
            <a:pPr marL="914400" lvl="1" indent="-457200">
              <a:spcAft>
                <a:spcPts val="1400"/>
              </a:spcAft>
              <a:buFont typeface="Arial" pitchFamily="34" charset="0"/>
              <a:buChar char="•"/>
            </a:pPr>
            <a:r>
              <a:rPr lang="ru-RU" sz="2400" dirty="0" smtClean="0"/>
              <a:t>упоминание </a:t>
            </a:r>
            <a:r>
              <a:rPr lang="en-US" sz="2400" dirty="0" smtClean="0"/>
              <a:t>URL </a:t>
            </a:r>
            <a:r>
              <a:rPr lang="ru-RU" sz="2400" dirty="0" smtClean="0"/>
              <a:t>не в виде ссылок, а текстом</a:t>
            </a:r>
          </a:p>
          <a:p>
            <a:pPr marL="914400" lvl="1" indent="-457200">
              <a:spcAft>
                <a:spcPts val="1400"/>
              </a:spcAft>
              <a:buFont typeface="Arial" pitchFamily="34" charset="0"/>
              <a:buChar char="•"/>
            </a:pPr>
            <a:r>
              <a:rPr lang="en-US" sz="2400" dirty="0" err="1"/>
              <a:t>rel</a:t>
            </a:r>
            <a:r>
              <a:rPr lang="en-US" sz="2400" dirty="0"/>
              <a:t>="</a:t>
            </a:r>
            <a:r>
              <a:rPr lang="en-US" sz="2400" dirty="0" smtClean="0"/>
              <a:t>canonical"</a:t>
            </a:r>
            <a:r>
              <a:rPr lang="ru-RU" sz="2400" dirty="0" smtClean="0"/>
              <a:t> и </a:t>
            </a:r>
            <a:r>
              <a:rPr lang="ru-RU" sz="2400" dirty="0" err="1" smtClean="0"/>
              <a:t>редиректы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059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8331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Индексация страниц «без контента»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0806A76-B303-4F86-BD75-60FEDB015561}" type="slidenum">
              <a:rPr lang="ru-RU" sz="1000" smtClean="0">
                <a:solidFill>
                  <a:schemeClr val="bg1"/>
                </a:solidFill>
              </a:rPr>
              <a:t>21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uff\Desktop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4" y="1988840"/>
            <a:ext cx="5522486" cy="105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uff\Desktop\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81" y="1412776"/>
            <a:ext cx="3146807" cy="46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uff\Desktop\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5" y="3229925"/>
            <a:ext cx="5522486" cy="9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Muff\Desktop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4" y="4394433"/>
            <a:ext cx="5522486" cy="20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7544" y="1279697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00"/>
              </a:spcAft>
            </a:pPr>
            <a:r>
              <a:rPr lang="ru-RU" sz="3000" b="1" dirty="0" smtClean="0"/>
              <a:t>Более 17 000 документов</a:t>
            </a:r>
            <a:endParaRPr lang="en-US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2660148"/>
            <a:ext cx="360040" cy="527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3933056"/>
            <a:ext cx="360040" cy="527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549" y="5040608"/>
            <a:ext cx="360040" cy="134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7915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Трафик на сайте и его индексация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0806A76-B303-4F86-BD75-60FEDB015561}" type="slidenum">
              <a:rPr lang="ru-RU" sz="1000" smtClean="0">
                <a:solidFill>
                  <a:schemeClr val="bg1"/>
                </a:solidFill>
              </a:rPr>
              <a:t>22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 descr="C:\Users\Muff\Desktop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24" y="2429052"/>
            <a:ext cx="33242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uff\Desktop\0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0133"/>
            <a:ext cx="4766607" cy="56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52231" y="1321411"/>
            <a:ext cx="33242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00"/>
              </a:spcAft>
            </a:pPr>
            <a:r>
              <a:rPr lang="ru-RU" sz="2400" b="1" dirty="0" smtClean="0"/>
              <a:t>Кейс</a:t>
            </a:r>
            <a:r>
              <a:rPr lang="ru-RU" sz="2200" b="1" dirty="0" smtClean="0"/>
              <a:t>: привлечение на сайт трафика для полной индексации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101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8159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 качестве пищи для размышления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0806A76-B303-4F86-BD75-60FEDB015561}" type="slidenum">
              <a:rPr lang="ru-RU" sz="1000" smtClean="0">
                <a:solidFill>
                  <a:schemeClr val="bg1"/>
                </a:solidFill>
              </a:rPr>
              <a:t>23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uff\Desktop\yandexu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5" y="2564905"/>
            <a:ext cx="8951161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1279697"/>
            <a:ext cx="79208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b="1" dirty="0"/>
              <a:t>SEO-</a:t>
            </a:r>
            <a:r>
              <a:rPr lang="ru-RU" sz="3000" b="1" dirty="0"/>
              <a:t>специалист = Экспериментатор</a:t>
            </a:r>
            <a:r>
              <a:rPr lang="ru-RU" sz="3000" b="1" dirty="0" smtClean="0"/>
              <a:t>?</a:t>
            </a:r>
          </a:p>
          <a:p>
            <a:pPr>
              <a:spcAft>
                <a:spcPts val="2200"/>
              </a:spcAft>
            </a:pPr>
            <a:r>
              <a:rPr lang="ru-RU" sz="3000" b="1" dirty="0" smtClean="0"/>
              <a:t>Ищем лазейки…</a:t>
            </a:r>
            <a:endParaRPr lang="ru-RU" sz="2300" dirty="0" smtClean="0"/>
          </a:p>
        </p:txBody>
      </p:sp>
    </p:spTree>
    <p:extLst>
      <p:ext uri="{BB962C8B-B14F-4D97-AF65-F5344CB8AC3E}">
        <p14:creationId xmlns:p14="http://schemas.microsoft.com/office/powerpoint/2010/main" val="20823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812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СПЕКТ по коммерческим запросам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209F9A7A-C3BB-4A11-BF30-8C7428EB6127}" type="slidenum">
              <a:rPr lang="ru-RU" sz="1000" smtClean="0">
                <a:solidFill>
                  <a:schemeClr val="bg1"/>
                </a:solidFill>
              </a:rPr>
              <a:t>24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1279697"/>
            <a:ext cx="792088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00"/>
              </a:spcAft>
            </a:pPr>
            <a:r>
              <a:rPr lang="ru-RU" sz="3000" b="1" dirty="0" smtClean="0"/>
              <a:t>Хорошая лазейка для </a:t>
            </a:r>
            <a:r>
              <a:rPr lang="en-US" sz="3000" b="1" dirty="0" smtClean="0"/>
              <a:t>SEO-</a:t>
            </a:r>
            <a:r>
              <a:rPr lang="ru-RU" sz="3000" b="1" dirty="0" smtClean="0"/>
              <a:t>специалиста</a:t>
            </a:r>
            <a:endParaRPr lang="ru-RU" sz="3000" dirty="0"/>
          </a:p>
          <a:p>
            <a:pPr marL="914400" lvl="1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300" dirty="0" smtClean="0"/>
              <a:t>СПЕКТР подмешивается в ТОП результатов поиска по коммерческим запросам.</a:t>
            </a:r>
          </a:p>
          <a:p>
            <a:pPr marL="914400" lvl="1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300" dirty="0" smtClean="0"/>
              <a:t>Сайты попавшие в ТОП по </a:t>
            </a:r>
            <a:r>
              <a:rPr lang="ru-RU" sz="2300" dirty="0" err="1" smtClean="0"/>
              <a:t>СПЕКТРу</a:t>
            </a:r>
            <a:r>
              <a:rPr lang="ru-RU" sz="2300" dirty="0" smtClean="0"/>
              <a:t> — самые релевантные не по отношению к основной потребности пользователя, а к дополнительной (часто информационной).</a:t>
            </a:r>
          </a:p>
          <a:p>
            <a:pPr marL="914400" lvl="1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300" dirty="0" smtClean="0"/>
              <a:t>Коммерческий сайт можно продвинуть по информационной потребности.</a:t>
            </a:r>
            <a:endParaRPr lang="ru-RU" sz="2300" dirty="0"/>
          </a:p>
          <a:p>
            <a:pPr marL="914400" lvl="1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300" dirty="0" smtClean="0"/>
              <a:t>В ранжировании будут принимать участие факторы построенные на ссылках.</a:t>
            </a:r>
          </a:p>
        </p:txBody>
      </p:sp>
    </p:spTree>
    <p:extLst>
      <p:ext uri="{BB962C8B-B14F-4D97-AF65-F5344CB8AC3E}">
        <p14:creationId xmlns:p14="http://schemas.microsoft.com/office/powerpoint/2010/main" val="16181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56" y="5867843"/>
            <a:ext cx="2955340" cy="8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6722" y="1268760"/>
            <a:ext cx="86275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All in Top </a:t>
            </a:r>
            <a:r>
              <a:rPr lang="en-US" sz="4000" b="1" dirty="0" err="1"/>
              <a:t>Conf</a:t>
            </a:r>
            <a:r>
              <a:rPr lang="en-US" sz="4000" b="1" dirty="0"/>
              <a:t> </a:t>
            </a:r>
            <a:r>
              <a:rPr lang="en-US" sz="4000" b="1" dirty="0" smtClean="0"/>
              <a:t>2014</a:t>
            </a:r>
            <a:endParaRPr lang="ru-RU" sz="4000" b="1" dirty="0" smtClean="0"/>
          </a:p>
          <a:p>
            <a:pPr algn="ctr"/>
            <a:endParaRPr lang="ru-RU" sz="4000" b="1" dirty="0"/>
          </a:p>
          <a:p>
            <a:pPr algn="ctr"/>
            <a:r>
              <a:rPr lang="ru-RU" sz="4000" b="1" dirty="0"/>
              <a:t>Отмена ссылочных факторов в </a:t>
            </a:r>
            <a:r>
              <a:rPr lang="ru-RU" sz="4000" b="1" dirty="0" smtClean="0"/>
              <a:t>Яндексе</a:t>
            </a:r>
          </a:p>
          <a:p>
            <a:pPr algn="ctr"/>
            <a:endParaRPr lang="ru-RU" sz="4000" b="1" dirty="0"/>
          </a:p>
          <a:p>
            <a:pPr algn="r"/>
            <a:endParaRPr lang="ru-RU" sz="2800" b="1" i="1" dirty="0" smtClean="0"/>
          </a:p>
          <a:p>
            <a:pPr algn="r">
              <a:spcAft>
                <a:spcPts val="1400"/>
              </a:spcAft>
            </a:pPr>
            <a:endParaRPr lang="ru-RU" sz="2800" b="1" i="1" dirty="0" smtClean="0"/>
          </a:p>
          <a:p>
            <a:pPr algn="r"/>
            <a:r>
              <a:rPr lang="ru-RU" sz="2600" b="1" i="1" dirty="0" err="1" smtClean="0"/>
              <a:t>Севальнев</a:t>
            </a:r>
            <a:r>
              <a:rPr lang="ru-RU" sz="2600" b="1" i="1" dirty="0" smtClean="0"/>
              <a:t> Дмитрий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01298"/>
            <a:ext cx="872478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900" dirty="0" smtClean="0">
                <a:latin typeface="Cambria" pitchFamily="18" charset="0"/>
                <a:cs typeface="Aharoni" pitchFamily="2" charset="-79"/>
              </a:rPr>
              <a:t>12 </a:t>
            </a:r>
            <a:r>
              <a:rPr lang="ru-RU" sz="1900" dirty="0" smtClean="0">
                <a:latin typeface="Cambria" pitchFamily="18" charset="0"/>
                <a:cs typeface="Aharoni" pitchFamily="2" charset="-79"/>
              </a:rPr>
              <a:t>февраля 2014</a:t>
            </a:r>
          </a:p>
          <a:p>
            <a:pPr algn="r"/>
            <a:r>
              <a:rPr lang="ru-RU" sz="2000" b="1" dirty="0" smtClean="0">
                <a:cs typeface="Aharoni" pitchFamily="2" charset="-79"/>
              </a:rPr>
              <a:t>«Первый </a:t>
            </a:r>
            <a:r>
              <a:rPr lang="ru-RU" sz="2000" b="1" dirty="0">
                <a:cs typeface="Aharoni" pitchFamily="2" charset="-79"/>
              </a:rPr>
              <a:t>день</a:t>
            </a:r>
            <a:r>
              <a:rPr lang="ru-RU" sz="2000" b="1" dirty="0" smtClean="0">
                <a:cs typeface="Aharoni" pitchFamily="2" charset="-79"/>
              </a:rPr>
              <a:t>»</a:t>
            </a:r>
            <a:endParaRPr lang="ru-RU" sz="1900" b="1" dirty="0">
              <a:latin typeface="Cambria" pitchFamily="18" charset="0"/>
            </a:endParaRPr>
          </a:p>
        </p:txBody>
      </p:sp>
      <p:pic>
        <p:nvPicPr>
          <p:cNvPr id="6" name="Picture 3" descr="C:\Users\Muff\Desktop\1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21094"/>
            <a:ext cx="5655488" cy="26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7541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Заявление Яндекса на </a:t>
            </a:r>
            <a:r>
              <a:rPr lang="en-US" sz="4000" b="1" dirty="0"/>
              <a:t>IBC Russia 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209F9A7A-C3BB-4A11-BF30-8C7428EB6127}" type="slidenum">
              <a:rPr lang="ru-RU" sz="1000" smtClean="0">
                <a:solidFill>
                  <a:schemeClr val="bg1"/>
                </a:solidFill>
              </a:rPr>
              <a:t>3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1279697"/>
            <a:ext cx="7920880" cy="489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</a:pPr>
            <a:r>
              <a:rPr lang="ru-RU" sz="3000" b="1" dirty="0" smtClean="0"/>
              <a:t>Информация из блога компании</a:t>
            </a:r>
          </a:p>
          <a:p>
            <a:pPr>
              <a:spcAft>
                <a:spcPts val="1400"/>
              </a:spcAft>
            </a:pPr>
            <a:endParaRPr lang="ru-RU" sz="2800" b="1" dirty="0"/>
          </a:p>
          <a:p>
            <a:pPr>
              <a:spcAft>
                <a:spcPts val="1400"/>
              </a:spcAft>
            </a:pPr>
            <a:endParaRPr lang="ru-RU" sz="2800" b="1" dirty="0" smtClean="0"/>
          </a:p>
          <a:p>
            <a:pPr>
              <a:spcAft>
                <a:spcPts val="2400"/>
              </a:spcAft>
            </a:pPr>
            <a:endParaRPr lang="ru-RU" sz="2800" dirty="0"/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400" dirty="0"/>
              <a:t>С чем связано решение отказаться от учёта ссылок при ранжировании</a:t>
            </a:r>
            <a:r>
              <a:rPr lang="ru-RU" sz="2400" dirty="0" smtClean="0"/>
              <a:t>?</a:t>
            </a:r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400" dirty="0" smtClean="0"/>
              <a:t>Почему именно Московский регион?</a:t>
            </a:r>
          </a:p>
          <a:p>
            <a:pPr marL="457200" indent="-457200">
              <a:spcAft>
                <a:spcPts val="1400"/>
              </a:spcAft>
              <a:buFont typeface="+mj-lt"/>
              <a:buAutoNum type="arabicPeriod"/>
            </a:pPr>
            <a:r>
              <a:rPr lang="ru-RU" sz="2400" dirty="0" smtClean="0"/>
              <a:t>На </a:t>
            </a:r>
            <a:r>
              <a:rPr lang="ru-RU" sz="2400" dirty="0"/>
              <a:t>чём будет основан новый алгоритм ранжирования по коммерческим запросам</a:t>
            </a:r>
            <a:r>
              <a:rPr lang="ru-RU" sz="2400" dirty="0" smtClean="0"/>
              <a:t>?</a:t>
            </a:r>
          </a:p>
        </p:txBody>
      </p:sp>
      <p:pic>
        <p:nvPicPr>
          <p:cNvPr id="1027" name="Picture 3" descr="C:\Users\Muff\Desktop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8" y="1988840"/>
            <a:ext cx="8257672" cy="140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5242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Факторы «на замене»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209F9A7A-C3BB-4A11-BF30-8C7428EB6127}" type="slidenum">
              <a:rPr lang="ru-RU" sz="1000" smtClean="0">
                <a:solidFill>
                  <a:schemeClr val="bg1"/>
                </a:solidFill>
              </a:rPr>
              <a:t>4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1377444"/>
            <a:ext cx="417646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ru-RU" sz="3000" b="1" dirty="0" smtClean="0"/>
              <a:t>Группа факторов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ru-RU" sz="2600" dirty="0" err="1" smtClean="0"/>
              <a:t>Кликовые</a:t>
            </a:r>
            <a:r>
              <a:rPr lang="ru-RU" sz="2600" dirty="0" smtClean="0"/>
              <a:t> на выдаче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ru-RU" sz="2600" dirty="0" smtClean="0"/>
              <a:t>Поведенческие на сайте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ru-RU" sz="2600" dirty="0" smtClean="0"/>
              <a:t>Коммерческие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ru-RU" sz="2600" dirty="0" smtClean="0"/>
              <a:t>Социальные сигналы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ru-RU" sz="2600" dirty="0" smtClean="0"/>
              <a:t>Запросный индекс</a:t>
            </a:r>
            <a:r>
              <a:rPr lang="en-US" sz="2600" dirty="0" smtClean="0"/>
              <a:t> (</a:t>
            </a:r>
            <a:r>
              <a:rPr lang="en-US" sz="2600" b="1" dirty="0" smtClean="0">
                <a:solidFill>
                  <a:srgbClr val="002060"/>
                </a:solidFill>
              </a:rPr>
              <a:t>?</a:t>
            </a:r>
            <a:r>
              <a:rPr lang="en-US" sz="2600" dirty="0" smtClean="0"/>
              <a:t>)</a:t>
            </a:r>
            <a:endParaRPr lang="ru-RU" sz="2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1377444"/>
            <a:ext cx="3960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00"/>
              </a:spcAft>
            </a:pPr>
            <a:r>
              <a:rPr lang="ru-RU" sz="3000" b="1" dirty="0" smtClean="0"/>
              <a:t>Желание «накрутить»</a:t>
            </a:r>
            <a:endParaRPr lang="ru-RU" sz="3000" dirty="0"/>
          </a:p>
        </p:txBody>
      </p:sp>
      <p:pic>
        <p:nvPicPr>
          <p:cNvPr id="2051" name="Picture 3" descr="C:\Users\Muff\Dropbox\[Презентации с SEO конференций]\[Пиксель Плюс]\AllInTop\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21" y="3661903"/>
            <a:ext cx="577758" cy="57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uff\Dropbox\[Презентации с SEO конференций]\[Пиксель Плюс]\AllInTop\hot_chil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437112"/>
            <a:ext cx="620268" cy="6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Muff\Dropbox\[Презентации с SEO конференций]\[Пиксель Плюс]\AllInTop\hot_chil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52" y="4437112"/>
            <a:ext cx="620268" cy="6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uff\Dropbox\[Презентации с SEO конференций]\[Пиксель Плюс]\AllInTop\hot_chil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3" y="4437112"/>
            <a:ext cx="620268" cy="6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uff\Dropbox\[Презентации с SEO конференций]\[Пиксель Плюс]\AllInTop\hot_chil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097595"/>
            <a:ext cx="620268" cy="6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Muff\Dropbox\[Презентации с SEO конференций]\[Пиксель Плюс]\AllInTop\hot_chil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52" y="2097595"/>
            <a:ext cx="620268" cy="6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uff\Dropbox\[Презентации с SEO конференций]\[Пиксель Плюс]\AllInTop\hot_chil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3" y="2097595"/>
            <a:ext cx="620268" cy="6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uff\Dropbox\[Презентации с SEO конференций]\[Пиксель Плюс]\AllInTop\hot_chil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30" y="2869419"/>
            <a:ext cx="620268" cy="6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Muff\Dropbox\[Презентации с SEO конференций]\[Пиксель Плюс]\AllInTop\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49" y="5277835"/>
            <a:ext cx="577758" cy="57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6954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Факторы</a:t>
            </a:r>
            <a:r>
              <a:rPr lang="ru-RU" sz="4000" b="1" dirty="0"/>
              <a:t>,</a:t>
            </a:r>
            <a:r>
              <a:rPr lang="en-US" sz="4000" b="1" dirty="0" smtClean="0"/>
              <a:t> </a:t>
            </a:r>
            <a:r>
              <a:rPr lang="ru-RU" sz="4000" b="1" dirty="0" smtClean="0"/>
              <a:t>мощные уже сейчас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209F9A7A-C3BB-4A11-BF30-8C7428EB6127}" type="slidenum">
              <a:rPr lang="ru-RU" sz="1000" smtClean="0">
                <a:solidFill>
                  <a:schemeClr val="bg1"/>
                </a:solidFill>
              </a:rPr>
              <a:t>5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1377444"/>
            <a:ext cx="38884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ru-RU" sz="3000" b="1" dirty="0" smtClean="0"/>
              <a:t>Фактор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ru-RU" sz="2400" dirty="0" smtClean="0"/>
              <a:t>Возраст документа (</a:t>
            </a:r>
            <a:r>
              <a:rPr lang="ru-RU" sz="2400" dirty="0" smtClean="0">
                <a:solidFill>
                  <a:srgbClr val="C00000"/>
                </a:solidFill>
              </a:rPr>
              <a:t>3+</a:t>
            </a:r>
            <a:r>
              <a:rPr lang="ru-RU" sz="2400" dirty="0" smtClean="0"/>
              <a:t>)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ru-RU" sz="2400" dirty="0" smtClean="0"/>
              <a:t>Время пользователя на странице по запросу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ru-RU" sz="2400" dirty="0" smtClean="0"/>
              <a:t>Число уникальных посетителей хоста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ru-RU" sz="2400" dirty="0" smtClean="0"/>
              <a:t>Качество текста и ссылок (</a:t>
            </a:r>
            <a:r>
              <a:rPr lang="ru-RU" sz="2400" dirty="0" err="1" smtClean="0"/>
              <a:t>анкор</a:t>
            </a:r>
            <a:r>
              <a:rPr lang="ru-RU" sz="2400" dirty="0" smtClean="0"/>
              <a:t>-листа)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99992" y="1377444"/>
            <a:ext cx="44644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ru-RU" sz="3000" b="1" dirty="0" smtClean="0"/>
              <a:t>Способ воздействия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ru-RU" sz="2400" dirty="0" smtClean="0"/>
              <a:t>301 </a:t>
            </a:r>
            <a:r>
              <a:rPr lang="ru-RU" sz="2400" dirty="0" err="1" smtClean="0"/>
              <a:t>редирект</a:t>
            </a:r>
            <a:r>
              <a:rPr lang="ru-RU" sz="2400" dirty="0" smtClean="0"/>
              <a:t> на страницу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ru-RU" sz="2400" dirty="0" smtClean="0"/>
              <a:t>Добавление видео-контента (когда не работает?)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ru-RU" sz="2400" dirty="0" smtClean="0"/>
              <a:t>Привлечение трафика от </a:t>
            </a:r>
            <a:r>
              <a:rPr lang="ru-RU" sz="2400" dirty="0" smtClean="0">
                <a:solidFill>
                  <a:srgbClr val="C00000"/>
                </a:solidFill>
              </a:rPr>
              <a:t>500+ </a:t>
            </a:r>
            <a:r>
              <a:rPr lang="ru-RU" sz="2400" dirty="0" smtClean="0"/>
              <a:t>посетителей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ru-RU" sz="2400" dirty="0" smtClean="0"/>
              <a:t>Соответствие модельным распределениям</a:t>
            </a:r>
          </a:p>
        </p:txBody>
      </p:sp>
    </p:spTree>
    <p:extLst>
      <p:ext uri="{BB962C8B-B14F-4D97-AF65-F5344CB8AC3E}">
        <p14:creationId xmlns:p14="http://schemas.microsoft.com/office/powerpoint/2010/main" val="26648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3438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План доклада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947CB476-2F94-4FC5-9719-C4873C0489F0}" type="slidenum">
              <a:rPr lang="ru-RU" sz="1000" smtClean="0">
                <a:solidFill>
                  <a:schemeClr val="bg1"/>
                </a:solidFill>
              </a:rPr>
              <a:t>6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415741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b="1" dirty="0" smtClean="0"/>
              <a:t>Факторы </a:t>
            </a:r>
            <a:r>
              <a:rPr lang="ru-RU" sz="2600" b="1" dirty="0"/>
              <a:t>«на замене</a:t>
            </a:r>
            <a:r>
              <a:rPr lang="ru-RU" sz="2600" b="1" dirty="0" smtClean="0"/>
              <a:t>»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rgbClr val="C00000"/>
                </a:solidFill>
              </a:rPr>
              <a:t>&gt; </a:t>
            </a:r>
            <a:r>
              <a:rPr lang="ru-RU" sz="2600" b="1" dirty="0" smtClean="0">
                <a:solidFill>
                  <a:srgbClr val="C00000"/>
                </a:solidFill>
              </a:rPr>
              <a:t>Влияние </a:t>
            </a:r>
            <a:r>
              <a:rPr lang="ru-RU" sz="2600" b="1" dirty="0">
                <a:solidFill>
                  <a:srgbClr val="C00000"/>
                </a:solidFill>
              </a:rPr>
              <a:t>коммерческих факторов на </a:t>
            </a:r>
            <a:r>
              <a:rPr lang="ru-RU" sz="2600" b="1" dirty="0" smtClean="0">
                <a:solidFill>
                  <a:srgbClr val="C00000"/>
                </a:solidFill>
              </a:rPr>
              <a:t>выдачу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Социальные </a:t>
            </a:r>
            <a:r>
              <a:rPr lang="ru-RU" sz="2600" b="1" dirty="0" smtClean="0"/>
              <a:t>факторы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 err="1"/>
              <a:t>BrowseRank</a:t>
            </a:r>
            <a:r>
              <a:rPr lang="ru-RU" sz="2600" b="1" dirty="0"/>
              <a:t> и трафиковые </a:t>
            </a:r>
            <a:r>
              <a:rPr lang="ru-RU" sz="2600" b="1" dirty="0" smtClean="0"/>
              <a:t>ссылки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Поиск «нужных» </a:t>
            </a:r>
            <a:r>
              <a:rPr lang="ru-RU" sz="2600" b="1" dirty="0" smtClean="0"/>
              <a:t>ссылок</a:t>
            </a:r>
          </a:p>
          <a:p>
            <a:pPr marL="457200" indent="-457200">
              <a:buFont typeface="+mj-lt"/>
              <a:buAutoNum type="arabicPeriod"/>
            </a:pPr>
            <a:endParaRPr lang="ru-RU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Трафик и индексация </a:t>
            </a:r>
            <a:r>
              <a:rPr lang="ru-RU" sz="2600" b="1" dirty="0" smtClean="0"/>
              <a:t>сайта</a:t>
            </a:r>
          </a:p>
          <a:p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8948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7823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Коммерческие запросы в Москве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209F9A7A-C3BB-4A11-BF30-8C7428EB6127}" type="slidenum">
              <a:rPr lang="ru-RU" sz="1000" smtClean="0">
                <a:solidFill>
                  <a:schemeClr val="bg1"/>
                </a:solidFill>
              </a:rPr>
              <a:t>7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1279697"/>
            <a:ext cx="7920880" cy="519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00"/>
              </a:spcAft>
            </a:pPr>
            <a:r>
              <a:rPr lang="ru-RU" sz="3000" b="1" dirty="0" smtClean="0"/>
              <a:t>В Москве уже есть специальная формула</a:t>
            </a:r>
            <a:endParaRPr lang="ru-RU" sz="3000" dirty="0"/>
          </a:p>
          <a:p>
            <a:pPr>
              <a:spcAft>
                <a:spcPts val="1200"/>
              </a:spcAft>
            </a:pPr>
            <a:r>
              <a:rPr lang="ru-RU" sz="2400" b="1" dirty="0" smtClean="0"/>
              <a:t>1. Учитывает:</a:t>
            </a:r>
          </a:p>
          <a:p>
            <a:pPr marL="914400" lvl="1" indent="-4572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надежность</a:t>
            </a:r>
          </a:p>
          <a:p>
            <a:pPr marL="914400" lvl="1" indent="-4572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ю</a:t>
            </a:r>
            <a:r>
              <a:rPr lang="ru-RU" sz="2400" dirty="0" smtClean="0"/>
              <a:t>забилити</a:t>
            </a:r>
          </a:p>
          <a:p>
            <a:pPr marL="914400" lvl="1" indent="-4572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дизайн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качество сервиса</a:t>
            </a:r>
            <a:endParaRPr lang="ru-RU" sz="2400" dirty="0"/>
          </a:p>
          <a:p>
            <a:pPr>
              <a:spcAft>
                <a:spcPts val="1200"/>
              </a:spcAft>
            </a:pPr>
            <a:r>
              <a:rPr lang="ru-RU" sz="2400" b="1" dirty="0" smtClean="0"/>
              <a:t>2. Специальные факторы:</a:t>
            </a:r>
          </a:p>
          <a:p>
            <a:pPr marL="800100" lvl="1" indent="-342900">
              <a:spcAft>
                <a:spcPts val="900"/>
              </a:spcAft>
              <a:buFont typeface="Arial" pitchFamily="34" charset="0"/>
              <a:buChar char="•"/>
            </a:pPr>
            <a:r>
              <a:rPr lang="ru-RU" sz="2400" dirty="0" smtClean="0"/>
              <a:t>«коммерческое качество» сайта</a:t>
            </a:r>
          </a:p>
          <a:p>
            <a:pPr marL="800100" lvl="1" indent="-342900">
              <a:spcAft>
                <a:spcPts val="900"/>
              </a:spcAft>
              <a:buFont typeface="Arial" pitchFamily="34" charset="0"/>
              <a:buChar char="•"/>
            </a:pPr>
            <a:r>
              <a:rPr lang="ru-RU" sz="2400" dirty="0" smtClean="0"/>
              <a:t>коммерческий ли запрос</a:t>
            </a:r>
          </a:p>
          <a:p>
            <a:pPr marL="800100" lvl="1" indent="-342900">
              <a:spcAft>
                <a:spcPts val="900"/>
              </a:spcAft>
              <a:buFont typeface="Arial" pitchFamily="34" charset="0"/>
              <a:buChar char="•"/>
            </a:pPr>
            <a:r>
              <a:rPr lang="ru-RU" sz="2400" dirty="0" smtClean="0"/>
              <a:t>коммерческий ли документ</a:t>
            </a:r>
          </a:p>
        </p:txBody>
      </p:sp>
      <p:pic>
        <p:nvPicPr>
          <p:cNvPr id="8" name="Picture 3" descr="C:\Users\Muff\Desktop\001_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95" y="3994464"/>
            <a:ext cx="306796" cy="3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uff\Desktop\001_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44" y="3993466"/>
            <a:ext cx="306796" cy="3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uff\Desktop\001_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95" y="2649499"/>
            <a:ext cx="306796" cy="3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uff\Desktop\001_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44" y="2648501"/>
            <a:ext cx="306796" cy="3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uff\Desktop\001_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95" y="3109780"/>
            <a:ext cx="306796" cy="3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uff\Desktop\001_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95" y="3560992"/>
            <a:ext cx="306796" cy="3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7334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Учёт «коммерческого качества»</a:t>
            </a:r>
            <a:endParaRPr lang="ru-RU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65304"/>
            <a:ext cx="2016224" cy="5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209F9A7A-C3BB-4A11-BF30-8C7428EB6127}" type="slidenum">
              <a:rPr lang="ru-RU" sz="1000" smtClean="0">
                <a:solidFill>
                  <a:schemeClr val="bg1"/>
                </a:solidFill>
              </a:rPr>
              <a:t>8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1279697"/>
            <a:ext cx="7920880" cy="545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00"/>
              </a:spcAft>
            </a:pPr>
            <a:r>
              <a:rPr lang="ru-RU" sz="3000" b="1" dirty="0" smtClean="0"/>
              <a:t>Важно осознавать</a:t>
            </a:r>
            <a:endParaRPr lang="ru-RU" sz="30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/>
              <a:t>Все показатели сворачиваются в единый коммерческий </a:t>
            </a:r>
            <a:r>
              <a:rPr lang="en-US" sz="2400" b="1" dirty="0" smtClean="0"/>
              <a:t>Rank</a:t>
            </a:r>
            <a:r>
              <a:rPr lang="ru-RU" sz="2400" b="1" dirty="0" smtClean="0"/>
              <a:t> сайта</a:t>
            </a:r>
            <a:r>
              <a:rPr lang="ru-RU" sz="24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[</a:t>
            </a:r>
            <a:r>
              <a:rPr lang="en-US" sz="2400" dirty="0" smtClean="0"/>
              <a:t>2T</a:t>
            </a:r>
            <a:r>
              <a:rPr lang="ru-RU" sz="2400" dirty="0" smtClean="0"/>
              <a:t> </a:t>
            </a:r>
            <a:r>
              <a:rPr lang="en-US" sz="2400" dirty="0" smtClean="0"/>
              <a:t>+</a:t>
            </a:r>
            <a:r>
              <a:rPr lang="ru-RU" sz="2400" dirty="0" smtClean="0"/>
              <a:t> </a:t>
            </a:r>
            <a:r>
              <a:rPr lang="en-US" sz="2400" dirty="0" smtClean="0"/>
              <a:t>U</a:t>
            </a:r>
            <a:r>
              <a:rPr lang="ru-RU" sz="2400" dirty="0" smtClean="0"/>
              <a:t> </a:t>
            </a:r>
            <a:r>
              <a:rPr lang="en-US" sz="2400" dirty="0" smtClean="0"/>
              <a:t>+</a:t>
            </a:r>
            <a:r>
              <a:rPr lang="ru-RU" sz="2400" dirty="0" smtClean="0"/>
              <a:t> </a:t>
            </a:r>
            <a:r>
              <a:rPr lang="en-US" sz="2400" dirty="0" smtClean="0"/>
              <a:t>D</a:t>
            </a:r>
            <a:r>
              <a:rPr lang="ru-RU" sz="2400" dirty="0" smtClean="0"/>
              <a:t> </a:t>
            </a:r>
            <a:r>
              <a:rPr lang="en-US" sz="2400" dirty="0" smtClean="0"/>
              <a:t>+</a:t>
            </a:r>
            <a:r>
              <a:rPr lang="ru-RU" sz="2400" dirty="0" smtClean="0"/>
              <a:t> </a:t>
            </a:r>
            <a:r>
              <a:rPr lang="en-US" sz="2400" dirty="0" smtClean="0"/>
              <a:t>2S]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/>
              <a:t>Т</a:t>
            </a:r>
            <a:r>
              <a:rPr lang="ru-RU" sz="2400" dirty="0" smtClean="0"/>
              <a:t>акой фактор как юзабилити </a:t>
            </a:r>
            <a:r>
              <a:rPr lang="en-US" sz="2400" dirty="0" smtClean="0"/>
              <a:t>(U)</a:t>
            </a:r>
            <a:r>
              <a:rPr lang="ru-RU" sz="2400" dirty="0" smtClean="0"/>
              <a:t> может оцениваться </a:t>
            </a:r>
            <a:r>
              <a:rPr lang="ru-RU" sz="2400" b="1" dirty="0" smtClean="0"/>
              <a:t>алгоритмически</a:t>
            </a:r>
            <a:r>
              <a:rPr lang="ru-RU" sz="2400" dirty="0" smtClean="0"/>
              <a:t>, как и остальные из них, скажем: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/>
              <a:t>открытие заявки во </a:t>
            </a:r>
            <a:r>
              <a:rPr lang="ru-RU" sz="2400" dirty="0"/>
              <a:t>всплывающем окне </a:t>
            </a:r>
            <a:r>
              <a:rPr lang="ru-RU" sz="2400" dirty="0" smtClean="0"/>
              <a:t>— пунктирное подчеркивание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/>
              <a:t>=</a:t>
            </a:r>
            <a:r>
              <a:rPr lang="en-US" sz="2400" dirty="0" smtClean="0"/>
              <a:t>&gt; </a:t>
            </a:r>
            <a:r>
              <a:rPr lang="ru-RU" sz="2400" dirty="0" smtClean="0"/>
              <a:t>можно сформировать чек-лист по юзабилити</a:t>
            </a:r>
            <a:endParaRPr lang="ru-RU" sz="24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/>
              <a:t>Примеры</a:t>
            </a:r>
            <a:r>
              <a:rPr lang="ru-RU" sz="2400" dirty="0" smtClean="0"/>
              <a:t>: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hlinkClick r:id="rId3"/>
              </a:rPr>
              <a:t>http://market.yandex.ru</a:t>
            </a:r>
            <a:r>
              <a:rPr lang="en-US" sz="2400" dirty="0" smtClean="0">
                <a:hlinkClick r:id="rId3"/>
              </a:rPr>
              <a:t>/</a:t>
            </a:r>
            <a:endParaRPr lang="ru-RU" sz="2400" dirty="0"/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hlinkClick r:id="rId4"/>
              </a:rPr>
              <a:t>http://auto.yandex.ru</a:t>
            </a:r>
            <a:r>
              <a:rPr lang="en-US" sz="2400" dirty="0" smtClean="0">
                <a:hlinkClick r:id="rId4"/>
              </a:rPr>
              <a:t>/</a:t>
            </a:r>
            <a:r>
              <a:rPr lang="ru-RU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6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7544" y="1040542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332656"/>
            <a:ext cx="8365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Кейс воздействия на комм. факторы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1040542"/>
            <a:ext cx="288032" cy="239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2420" y="1033476"/>
            <a:ext cx="36004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209F9A7A-C3BB-4A11-BF30-8C7428EB6127}" type="slidenum">
              <a:rPr lang="ru-RU" sz="1000" smtClean="0">
                <a:solidFill>
                  <a:schemeClr val="bg1"/>
                </a:solidFill>
              </a:rPr>
              <a:t>9</a:t>
            </a:fld>
            <a:endParaRPr lang="ru-RU" sz="10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C:\Users\Muff\Desktop\audit-yandex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601585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3" y="1700808"/>
            <a:ext cx="2059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Контакты + реквизиты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Социальные сети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Онлайн-консультант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Умножение способов связи, заказа услуг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Обновление </a:t>
            </a:r>
            <a:r>
              <a:rPr lang="ru-RU" dirty="0" err="1" smtClean="0"/>
              <a:t>инфоблоков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Акции и скидки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1628800"/>
            <a:ext cx="2160240" cy="4945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7405</TotalTime>
  <Words>870</Words>
  <Application>Microsoft Office PowerPoint</Application>
  <PresentationFormat>Экран (4:3)</PresentationFormat>
  <Paragraphs>261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dubenchak</dc:creator>
  <cp:lastModifiedBy>Muff</cp:lastModifiedBy>
  <cp:revision>656</cp:revision>
  <dcterms:created xsi:type="dcterms:W3CDTF">2013-03-31T15:20:44Z</dcterms:created>
  <dcterms:modified xsi:type="dcterms:W3CDTF">2014-02-09T07:58:54Z</dcterms:modified>
</cp:coreProperties>
</file>