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2" r:id="rId2"/>
    <p:sldId id="370" r:id="rId3"/>
    <p:sldId id="368" r:id="rId4"/>
    <p:sldId id="377" r:id="rId5"/>
    <p:sldId id="378" r:id="rId6"/>
    <p:sldId id="323" r:id="rId7"/>
    <p:sldId id="379" r:id="rId8"/>
    <p:sldId id="324" r:id="rId9"/>
    <p:sldId id="381" r:id="rId10"/>
    <p:sldId id="386" r:id="rId11"/>
    <p:sldId id="387" r:id="rId12"/>
    <p:sldId id="380" r:id="rId13"/>
    <p:sldId id="382" r:id="rId14"/>
    <p:sldId id="383" r:id="rId15"/>
    <p:sldId id="391" r:id="rId16"/>
    <p:sldId id="384" r:id="rId17"/>
    <p:sldId id="385" r:id="rId18"/>
    <p:sldId id="388" r:id="rId19"/>
    <p:sldId id="389" r:id="rId20"/>
    <p:sldId id="369" r:id="rId21"/>
    <p:sldId id="390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7DD8-5876-4F21-8CD4-815EF502EF65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EDF6-C9A9-461C-8F1B-A5167015D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AC6-3DFD-4CAB-87F3-7E704596D767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1497-5568-483B-A27E-DBF56D5FB3B6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CE3E-D323-4D12-B3D5-E8BFFC8FEC92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BDD-CE51-4710-9DA5-9B6F9696D92E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5AD9-5AE1-4709-917C-2D3626E54DCD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7AB9-A7C2-4065-8B60-EF32F5CB3039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3A8A-7D58-4B0E-BB48-F97AF13BBC67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E0EB-F45E-4D28-9C98-2CB382F3C8A9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6113-C5E3-4A6A-87B8-E29C3E130F5E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2C83-F986-44AE-BC8D-B384EA48859D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A782-6F34-424B-B672-1FA1E9C6C933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AD28-0E3B-406E-9A67-C1FB206FFBA4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2" Type="http://schemas.openxmlformats.org/officeDocument/2006/relationships/hyperlink" Target="http://www.smorovoz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80920" cy="532859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SEO</a:t>
            </a:r>
            <a:br>
              <a:rPr lang="en-US" sz="9600" dirty="0" smtClean="0"/>
            </a:br>
            <a:r>
              <a:rPr lang="ru-RU" sz="9600" dirty="0" err="1" smtClean="0"/>
              <a:t>Хайп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2018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Делаем </a:t>
            </a:r>
            <a:r>
              <a:rPr lang="ru-RU" sz="3600" dirty="0" err="1" smtClean="0"/>
              <a:t>вброс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холивара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8194" name="Picture 2" descr="E:\smorovoz\All_in_TOP-2016-2018\disq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480720" cy="5147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Получаем ссылки с форумов и трафик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9219" name="Picture 3" descr="E:\smorovoz\All_in_TOP-2016-2018\foto-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984776" cy="519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После индексации смотрим запросы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3074" name="Picture 2" descr="E:\smorovoz\All_in_TOP-2016-2018\yandex.metr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7218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Мониторим</a:t>
            </a:r>
            <a:r>
              <a:rPr lang="ru-RU" sz="3600" dirty="0" smtClean="0"/>
              <a:t> выдачу и </a:t>
            </a:r>
            <a:r>
              <a:rPr lang="ru-RU" sz="3600" dirty="0" err="1" smtClean="0"/>
              <a:t>сниппеты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5122" name="Picture 2" descr="E:\smorovoz\All_in_TOP-2016-2018\google-yandex-vydac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28303"/>
            <a:ext cx="8191500" cy="51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Редактируем </a:t>
            </a:r>
            <a:r>
              <a:rPr lang="ru-RU" sz="3600" dirty="0" smtClean="0"/>
              <a:t>посадочную страницу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1484784"/>
            <a:ext cx="820891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Важны ваши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компетенции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экспертная оценка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том, о чём вы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создаёте </a:t>
            </a:r>
            <a:r>
              <a:rPr kumimoji="0" lang="ru-RU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контент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оформление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посадочной страницы (страниц)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вступить в дискуссию.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 поймать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интент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хайпа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интерес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него полностью построиться.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Редактируем посадочную страницу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1266" name="Picture 2" descr="E:\smorovoz\All_in_TOP-2016-2018\snip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544890" cy="513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Настраиваем </a:t>
            </a:r>
            <a:r>
              <a:rPr lang="ru-RU" sz="3600" dirty="0" err="1" smtClean="0"/>
              <a:t>сниппеты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6146" name="Picture 2" descr="E:\smorovoz\All_in_TOP-2016-2018\google-yandex-vydacha-edit-snipp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3" y="1196752"/>
            <a:ext cx="8820981" cy="352839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691680" y="4869160"/>
            <a:ext cx="62646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ЧПУ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микроразметка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</a:t>
            </a:r>
            <a:r>
              <a:rPr lang="ru-RU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Emoji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 –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актуальность документа.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Настраиваем </a:t>
            </a:r>
            <a:r>
              <a:rPr lang="ru-RU" sz="3600" dirty="0" err="1" smtClean="0"/>
              <a:t>сниппеты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7170" name="Picture 2" descr="E:\smorovoz\All_in_TOP-2016-2018\google-yandex-vydacha-edit-snippet-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72" y="1621507"/>
            <a:ext cx="819150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43" name="Picture 3" descr="E:\smorovoz\All_in_TOP-2016-2018\SEO-CANON-6D-MARKII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79" y="116632"/>
            <a:ext cx="8366001" cy="617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ТОП1 по всему пулу запросов!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208912" cy="4032448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 всему пулу запросов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“canon 6d mark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обошел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главные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новостиники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Яндекс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l"/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/>
            <a:r>
              <a:rPr lang="en-US" sz="6000" dirty="0" smtClean="0">
                <a:solidFill>
                  <a:srgbClr val="FF0000"/>
                </a:solidFill>
              </a:rPr>
              <a:t>iXBT.com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3Dnews.ru</a:t>
            </a:r>
            <a:endParaRPr lang="ru-RU" sz="6000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Первый кейс </a:t>
            </a:r>
            <a:r>
              <a:rPr lang="ru-RU" sz="3600" dirty="0" smtClean="0"/>
              <a:t>– Турин 2006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3074" name="Picture 2" descr="E:\smorovoz\All_in_TOP-2016-2018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08513" cy="4608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067944" y="1412776"/>
            <a:ext cx="48965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15000 уников в сутки.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Ежесекундно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 уников.</a:t>
            </a:r>
          </a:p>
          <a:p>
            <a:pPr marL="514350" lvl="0" indent="-514350">
              <a:spcBef>
                <a:spcPct val="20000"/>
              </a:spcBef>
            </a:pPr>
            <a:r>
              <a:rPr lang="ru-RU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Генерация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UGC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каждую минуту. 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 признан официальным.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5) ОКР оценили, но денег не дали.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Спустя 12 лет это работает немного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иначе,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всё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работает!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Эффект при нулевых затратах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0" name="Picture 2" descr="E:\smorovoz\All_in_TOP-2016-2018\Скриншот 2018-01-11 15.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235256" cy="541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Плюсы и минусы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1484784"/>
            <a:ext cx="835292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Позиции: ТОП 1 по большинству запросов;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 Трафик: SEO трафик на страницу новости;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 Вовлечение: при спорном вопросе активное обсуждение;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 Розница: предложения по продаже младшей модели;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 Внешние ссылки: когда спор выходит за рамки вашего сайта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</a:p>
          <a:p>
            <a:pPr marL="514350" lvl="0" indent="-514350">
              <a:spcBef>
                <a:spcPct val="20000"/>
              </a:spcBef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Волновой эффект: со временем интерес и трафик падает;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Слухи не сбылись: есть вероятность, что слух </a:t>
            </a:r>
            <a:r>
              <a:rPr lang="ru-RU" sz="2400" dirty="0" smtClean="0">
                <a:solidFill>
                  <a:srgbClr val="FF0000"/>
                </a:solidFill>
              </a:rPr>
              <a:t>не выстрелит;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Поиск </a:t>
            </a:r>
            <a:r>
              <a:rPr lang="ru-RU" sz="2400" dirty="0" err="1" smtClean="0">
                <a:solidFill>
                  <a:srgbClr val="FF0000"/>
                </a:solidFill>
              </a:rPr>
              <a:t>хайпа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  <a:r>
              <a:rPr lang="ru-RU" sz="2400" dirty="0" err="1" smtClean="0">
                <a:solidFill>
                  <a:srgbClr val="FF0000"/>
                </a:solidFill>
              </a:rPr>
              <a:t>хайп</a:t>
            </a:r>
            <a:r>
              <a:rPr lang="ru-RU" sz="2400" dirty="0" smtClean="0">
                <a:solidFill>
                  <a:srgbClr val="FF0000"/>
                </a:solidFill>
              </a:rPr>
              <a:t> нужно постоянно где-то искать и ловить.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</a:t>
            </a:r>
            <a:r>
              <a:rPr lang="ru-RU" sz="3600" dirty="0" smtClean="0"/>
              <a:t>! </a:t>
            </a:r>
            <a:r>
              <a:rPr lang="ru-RU" sz="3600" dirty="0" smtClean="0">
                <a:sym typeface="Wingdings" pitchFamily="2" charset="2"/>
              </a:rPr>
              <a:t>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52928" cy="5184576"/>
          </a:xfrm>
        </p:spPr>
        <p:txBody>
          <a:bodyPr>
            <a:normAutofit/>
          </a:bodyPr>
          <a:lstStyle/>
          <a:p>
            <a:r>
              <a:rPr lang="ru-RU" sz="5600" dirty="0" smtClean="0">
                <a:solidFill>
                  <a:schemeClr val="tx1"/>
                </a:solidFill>
              </a:rPr>
              <a:t>Сергей </a:t>
            </a:r>
            <a:r>
              <a:rPr lang="ru-RU" sz="5600" dirty="0" err="1" smtClean="0">
                <a:solidFill>
                  <a:schemeClr val="tx1"/>
                </a:solidFill>
              </a:rPr>
              <a:t>Сморовоз</a:t>
            </a:r>
            <a:endParaRPr lang="en-US" sz="56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+7 (903) 585 9776</a:t>
            </a:r>
          </a:p>
          <a:p>
            <a:r>
              <a:rPr lang="en-US" sz="2400" dirty="0" smtClean="0">
                <a:hlinkClick r:id="rId2"/>
              </a:rPr>
              <a:t>http://www.smorovoz.ru</a:t>
            </a:r>
            <a:endParaRPr lang="en-US" sz="2400" dirty="0" smtClean="0"/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pic>
        <p:nvPicPr>
          <p:cNvPr id="1026" name="Picture 2" descr="E:\smorovoz\All-in-TOP-2017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73016"/>
            <a:ext cx="1620180" cy="1080120"/>
          </a:xfrm>
          <a:prstGeom prst="rect">
            <a:avLst/>
          </a:prstGeom>
          <a:noFill/>
        </p:spPr>
      </p:pic>
      <p:pic>
        <p:nvPicPr>
          <p:cNvPr id="1027" name="Picture 3" descr="E:\smorovoz\All-in-TOP-2017\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45024"/>
            <a:ext cx="1584176" cy="1056117"/>
          </a:xfrm>
          <a:prstGeom prst="rect">
            <a:avLst/>
          </a:prstGeom>
          <a:noFill/>
        </p:spPr>
      </p:pic>
      <p:pic>
        <p:nvPicPr>
          <p:cNvPr id="1028" name="Picture 4" descr="E:\smorovoz\All-in-TOP-2017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1620180" cy="1080120"/>
          </a:xfrm>
          <a:prstGeom prst="rect">
            <a:avLst/>
          </a:prstGeom>
          <a:noFill/>
        </p:spPr>
      </p:pic>
      <p:pic>
        <p:nvPicPr>
          <p:cNvPr id="1030" name="Picture 6" descr="E:\smorovoz\All-in-TOP-2017\2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573016"/>
            <a:ext cx="1597223" cy="1064815"/>
          </a:xfrm>
          <a:prstGeom prst="rect">
            <a:avLst/>
          </a:prstGeom>
          <a:noFill/>
        </p:spPr>
      </p:pic>
      <p:pic>
        <p:nvPicPr>
          <p:cNvPr id="1031" name="Picture 7" descr="E:\smorovoz\All-in-TOP-2017\3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133189"/>
            <a:ext cx="1440160" cy="960107"/>
          </a:xfrm>
          <a:prstGeom prst="rect">
            <a:avLst/>
          </a:prstGeom>
          <a:noFill/>
        </p:spPr>
      </p:pic>
      <p:pic>
        <p:nvPicPr>
          <p:cNvPr id="1032" name="Picture 8" descr="E:\smorovoz\All-in-TOP-2017\2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085184"/>
            <a:ext cx="1512168" cy="1008112"/>
          </a:xfrm>
          <a:prstGeom prst="rect">
            <a:avLst/>
          </a:prstGeom>
          <a:noFill/>
        </p:spPr>
      </p:pic>
      <p:pic>
        <p:nvPicPr>
          <p:cNvPr id="1033" name="Picture 9" descr="E:\smorovoz\All-in-TOP-2017\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989173"/>
            <a:ext cx="1656184" cy="1104123"/>
          </a:xfrm>
          <a:prstGeom prst="rect">
            <a:avLst/>
          </a:prstGeom>
          <a:noFill/>
        </p:spPr>
      </p:pic>
      <p:pic>
        <p:nvPicPr>
          <p:cNvPr id="1034" name="Picture 10" descr="E:\smorovoz\All-in-TOP-2017\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085184"/>
            <a:ext cx="1562930" cy="1041953"/>
          </a:xfrm>
          <a:prstGeom prst="rect">
            <a:avLst/>
          </a:prstGeom>
          <a:noFill/>
        </p:spPr>
      </p:pic>
      <p:pic>
        <p:nvPicPr>
          <p:cNvPr id="6" name="Picture 2" descr="E:\smorovoz\All-in-TOP-2017\3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2027" y="3645024"/>
            <a:ext cx="1512168" cy="1008112"/>
          </a:xfrm>
          <a:prstGeom prst="rect">
            <a:avLst/>
          </a:prstGeom>
          <a:noFill/>
        </p:spPr>
      </p:pic>
      <p:pic>
        <p:nvPicPr>
          <p:cNvPr id="7" name="Picture 3" descr="E:\smorovoz\All-in-TOP-2017\3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3645024"/>
            <a:ext cx="1583091" cy="105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во всей этой истории важно? 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1772816"/>
            <a:ext cx="820891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Важны ваши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компетенции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экспертная оценка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том, о чём вы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создаёте </a:t>
            </a:r>
            <a:r>
              <a:rPr kumimoji="0" lang="ru-RU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контент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во всей этой истории важно? 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1772816"/>
            <a:ext cx="820891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Важны ваши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компетенции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экспертная оценка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том, о чём вы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создаёте </a:t>
            </a:r>
            <a:r>
              <a:rPr kumimoji="0" lang="ru-RU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контент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оформление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посадочной страницы (страниц)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вступить в дискуссию.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во всей этой истории важно? 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1772816"/>
            <a:ext cx="820891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Важны ваши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компетенции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экспертная оценка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том, о чём вы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создаёте </a:t>
            </a:r>
            <a:r>
              <a:rPr kumimoji="0" lang="ru-RU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контент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оформление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посадочной страницы (страниц)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вступить в дискуссию.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 поймать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интент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хайпа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интерес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него полностью построиться.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Событийное </a:t>
            </a:r>
            <a:r>
              <a:rPr lang="ru-RU" sz="3600" dirty="0" err="1" smtClean="0"/>
              <a:t>инфополе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4098" name="Picture 2" descr="E:\smorovoz\All_in_TOP-2016-2018\canonrumor-6d-mark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092" y="1073235"/>
            <a:ext cx="5815236" cy="530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Слухи и обсуждения на форуме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6" name="Picture 2" descr="E:\smorovoz\All_in_TOP-2016-2018\Untitled-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28" y="1281261"/>
            <a:ext cx="8284136" cy="474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Создаем посадочную страницу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0" name="Picture 2" descr="E:\smorovoz\All_in_TOP-2016-2018\news-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026399" cy="5234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Настраиваем посадочную страницу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2304256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характеристики, обзор, сравнение, 4К, </a:t>
            </a:r>
            <a:r>
              <a:rPr lang="ru-RU" sz="2800" dirty="0" err="1" smtClean="0">
                <a:solidFill>
                  <a:srgbClr val="00B050"/>
                </a:solidFill>
              </a:rPr>
              <a:t>зеркалка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smtClean="0">
                <a:solidFill>
                  <a:srgbClr val="00B050"/>
                </a:solidFill>
              </a:rPr>
              <a:t>фото</a:t>
            </a:r>
            <a:r>
              <a:rPr lang="ru-RU" sz="2800" dirty="0" smtClean="0">
                <a:solidFill>
                  <a:srgbClr val="00B050"/>
                </a:solidFill>
              </a:rPr>
              <a:t>, видео, </a:t>
            </a:r>
            <a:r>
              <a:rPr lang="ru-RU" sz="2800" dirty="0" smtClean="0">
                <a:solidFill>
                  <a:srgbClr val="00B050"/>
                </a:solidFill>
              </a:rPr>
              <a:t>объектив</a:t>
            </a:r>
            <a:r>
              <a:rPr lang="ru-RU" sz="2800" dirty="0" smtClean="0">
                <a:solidFill>
                  <a:srgbClr val="00B050"/>
                </a:solidFill>
              </a:rPr>
              <a:t>, фокусировка</a:t>
            </a:r>
          </a:p>
          <a:p>
            <a:pPr marL="514350" indent="-514350"/>
            <a:endParaRPr lang="ru-RU" sz="1000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ru-RU" sz="2800" dirty="0" smtClean="0">
                <a:solidFill>
                  <a:srgbClr val="FF0000"/>
                </a:solidFill>
              </a:rPr>
              <a:t>купить, магазин, заказать, инструкция, отзывы, </a:t>
            </a:r>
            <a:r>
              <a:rPr lang="ru-RU" sz="2800" dirty="0" err="1" smtClean="0">
                <a:solidFill>
                  <a:srgbClr val="FF0000"/>
                </a:solidFill>
              </a:rPr>
              <a:t>москва</a:t>
            </a:r>
            <a:r>
              <a:rPr lang="ru-RU" sz="2800" dirty="0" smtClean="0">
                <a:solidFill>
                  <a:srgbClr val="FF0000"/>
                </a:solidFill>
              </a:rPr>
              <a:t>, пробег, </a:t>
            </a:r>
            <a:r>
              <a:rPr lang="ru-RU" sz="2800" dirty="0" err="1" smtClean="0">
                <a:solidFill>
                  <a:srgbClr val="FF0000"/>
                </a:solidFill>
              </a:rPr>
              <a:t>бу</a:t>
            </a:r>
            <a:r>
              <a:rPr lang="ru-RU" sz="2800" dirty="0" smtClean="0">
                <a:solidFill>
                  <a:srgbClr val="FF0000"/>
                </a:solidFill>
              </a:rPr>
              <a:t>, примеры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4098" name="Picture 2" descr="E:\smorovoz\All_in_TOP-2016-2018\wordstat-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6120680" cy="2676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15250</TotalTime>
  <Words>640</Words>
  <Application>Microsoft Office PowerPoint</Application>
  <PresentationFormat>Экран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SEO Хайп 2018 </vt:lpstr>
      <vt:lpstr>Первый кейс – Турин 2006</vt:lpstr>
      <vt:lpstr>Что во всей этой истории важно? </vt:lpstr>
      <vt:lpstr>Что во всей этой истории важно? </vt:lpstr>
      <vt:lpstr>Что во всей этой истории важно? </vt:lpstr>
      <vt:lpstr>Событийное инфополе</vt:lpstr>
      <vt:lpstr>Слухи и обсуждения на форуме</vt:lpstr>
      <vt:lpstr>Создаем посадочную страницу</vt:lpstr>
      <vt:lpstr>Настраиваем посадочную страницу</vt:lpstr>
      <vt:lpstr>Делаем вброс для холивара</vt:lpstr>
      <vt:lpstr>Получаем ссылки с форумов и трафик</vt:lpstr>
      <vt:lpstr>После индексации смотрим запросы</vt:lpstr>
      <vt:lpstr>Мониторим выдачу и сниппеты</vt:lpstr>
      <vt:lpstr>Редактируем посадочную страницу</vt:lpstr>
      <vt:lpstr>Редактируем посадочную страницу</vt:lpstr>
      <vt:lpstr>Настраиваем сниппеты</vt:lpstr>
      <vt:lpstr>Настраиваем сниппеты</vt:lpstr>
      <vt:lpstr>Слайд 18</vt:lpstr>
      <vt:lpstr>ТОП1 по всему пулу запросов!</vt:lpstr>
      <vt:lpstr>Эффект при нулевых затратах</vt:lpstr>
      <vt:lpstr>Плюсы и минусы</vt:lpstr>
      <vt:lpstr>Спасибо за внимание!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Фотография XIX века</dc:title>
  <dc:creator>Сергей</dc:creator>
  <cp:lastModifiedBy>Сергей</cp:lastModifiedBy>
  <cp:revision>594</cp:revision>
  <dcterms:created xsi:type="dcterms:W3CDTF">2016-02-23T22:32:08Z</dcterms:created>
  <dcterms:modified xsi:type="dcterms:W3CDTF">2018-02-20T15:34:16Z</dcterms:modified>
</cp:coreProperties>
</file>