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7" r:id="rId2"/>
    <p:sldId id="301" r:id="rId3"/>
    <p:sldId id="320" r:id="rId4"/>
    <p:sldId id="321" r:id="rId5"/>
    <p:sldId id="296" r:id="rId6"/>
    <p:sldId id="322" r:id="rId7"/>
    <p:sldId id="297" r:id="rId8"/>
    <p:sldId id="299" r:id="rId9"/>
    <p:sldId id="298" r:id="rId10"/>
    <p:sldId id="302" r:id="rId11"/>
    <p:sldId id="312" r:id="rId12"/>
    <p:sldId id="304" r:id="rId13"/>
    <p:sldId id="308" r:id="rId14"/>
    <p:sldId id="307" r:id="rId15"/>
    <p:sldId id="305" r:id="rId16"/>
    <p:sldId id="311" r:id="rId17"/>
    <p:sldId id="316" r:id="rId18"/>
    <p:sldId id="310" r:id="rId19"/>
    <p:sldId id="309" r:id="rId20"/>
    <p:sldId id="313" r:id="rId21"/>
    <p:sldId id="328" r:id="rId22"/>
    <p:sldId id="314" r:id="rId23"/>
    <p:sldId id="327" r:id="rId24"/>
    <p:sldId id="306" r:id="rId25"/>
    <p:sldId id="326" r:id="rId26"/>
    <p:sldId id="329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3671" autoAdjust="0"/>
  </p:normalViewPr>
  <p:slideViewPr>
    <p:cSldViewPr>
      <p:cViewPr>
        <p:scale>
          <a:sx n="55" d="100"/>
          <a:sy n="55" d="100"/>
        </p:scale>
        <p:origin x="-822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77;&#1085;&#1080;&#1089;\Downloads\Analitika-Direkt-Avtodru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77;&#1085;&#1080;&#1089;\Downloads\Analitika-Direkt-Avtodru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val>
            <c:numRef>
              <c:f>Лист3!$A$2:$A$95</c:f>
              <c:numCache>
                <c:formatCode>General</c:formatCode>
                <c:ptCount val="94"/>
                <c:pt idx="0">
                  <c:v>11846</c:v>
                </c:pt>
                <c:pt idx="1">
                  <c:v>1052</c:v>
                </c:pt>
                <c:pt idx="2">
                  <c:v>25405</c:v>
                </c:pt>
                <c:pt idx="3">
                  <c:v>25337</c:v>
                </c:pt>
                <c:pt idx="4">
                  <c:v>19285</c:v>
                </c:pt>
                <c:pt idx="5">
                  <c:v>41502</c:v>
                </c:pt>
                <c:pt idx="6">
                  <c:v>40710</c:v>
                </c:pt>
                <c:pt idx="7">
                  <c:v>10551</c:v>
                </c:pt>
                <c:pt idx="8">
                  <c:v>3683</c:v>
                </c:pt>
                <c:pt idx="9">
                  <c:v>6228</c:v>
                </c:pt>
                <c:pt idx="10">
                  <c:v>20624</c:v>
                </c:pt>
                <c:pt idx="11">
                  <c:v>30631</c:v>
                </c:pt>
                <c:pt idx="12">
                  <c:v>23874</c:v>
                </c:pt>
                <c:pt idx="13">
                  <c:v>1086</c:v>
                </c:pt>
                <c:pt idx="14">
                  <c:v>27365</c:v>
                </c:pt>
                <c:pt idx="15">
                  <c:v>28569</c:v>
                </c:pt>
                <c:pt idx="16">
                  <c:v>23366</c:v>
                </c:pt>
                <c:pt idx="17">
                  <c:v>-870</c:v>
                </c:pt>
                <c:pt idx="18">
                  <c:v>-1510</c:v>
                </c:pt>
                <c:pt idx="19">
                  <c:v>-4974</c:v>
                </c:pt>
                <c:pt idx="20">
                  <c:v>-7741</c:v>
                </c:pt>
                <c:pt idx="21">
                  <c:v>25695</c:v>
                </c:pt>
                <c:pt idx="22">
                  <c:v>4807</c:v>
                </c:pt>
                <c:pt idx="23">
                  <c:v>45173</c:v>
                </c:pt>
                <c:pt idx="24">
                  <c:v>19244</c:v>
                </c:pt>
                <c:pt idx="25">
                  <c:v>22516</c:v>
                </c:pt>
                <c:pt idx="26">
                  <c:v>-498</c:v>
                </c:pt>
                <c:pt idx="27">
                  <c:v>31841</c:v>
                </c:pt>
                <c:pt idx="28">
                  <c:v>10827</c:v>
                </c:pt>
                <c:pt idx="29">
                  <c:v>29688</c:v>
                </c:pt>
                <c:pt idx="30">
                  <c:v>31283</c:v>
                </c:pt>
                <c:pt idx="31">
                  <c:v>3182</c:v>
                </c:pt>
                <c:pt idx="32">
                  <c:v>-12175</c:v>
                </c:pt>
                <c:pt idx="33">
                  <c:v>34921</c:v>
                </c:pt>
                <c:pt idx="34">
                  <c:v>36945</c:v>
                </c:pt>
                <c:pt idx="35">
                  <c:v>24731</c:v>
                </c:pt>
                <c:pt idx="36">
                  <c:v>14739</c:v>
                </c:pt>
                <c:pt idx="37">
                  <c:v>7522</c:v>
                </c:pt>
                <c:pt idx="38">
                  <c:v>27517</c:v>
                </c:pt>
                <c:pt idx="39">
                  <c:v>601</c:v>
                </c:pt>
                <c:pt idx="40">
                  <c:v>10629</c:v>
                </c:pt>
                <c:pt idx="41">
                  <c:v>-4435</c:v>
                </c:pt>
                <c:pt idx="42">
                  <c:v>27146</c:v>
                </c:pt>
                <c:pt idx="43">
                  <c:v>33893</c:v>
                </c:pt>
                <c:pt idx="44">
                  <c:v>24558</c:v>
                </c:pt>
                <c:pt idx="45">
                  <c:v>12235</c:v>
                </c:pt>
                <c:pt idx="46">
                  <c:v>17058</c:v>
                </c:pt>
                <c:pt idx="47">
                  <c:v>19111</c:v>
                </c:pt>
                <c:pt idx="48">
                  <c:v>-9176</c:v>
                </c:pt>
                <c:pt idx="49">
                  <c:v>10520</c:v>
                </c:pt>
                <c:pt idx="50">
                  <c:v>15325</c:v>
                </c:pt>
                <c:pt idx="51">
                  <c:v>4261</c:v>
                </c:pt>
                <c:pt idx="52">
                  <c:v>2281</c:v>
                </c:pt>
                <c:pt idx="53">
                  <c:v>36870</c:v>
                </c:pt>
                <c:pt idx="54">
                  <c:v>17947</c:v>
                </c:pt>
                <c:pt idx="55">
                  <c:v>-7059</c:v>
                </c:pt>
                <c:pt idx="56">
                  <c:v>22876</c:v>
                </c:pt>
                <c:pt idx="57">
                  <c:v>16211</c:v>
                </c:pt>
                <c:pt idx="58">
                  <c:v>24555</c:v>
                </c:pt>
                <c:pt idx="59">
                  <c:v>12959</c:v>
                </c:pt>
                <c:pt idx="60">
                  <c:v>20185</c:v>
                </c:pt>
                <c:pt idx="61">
                  <c:v>8579</c:v>
                </c:pt>
                <c:pt idx="62">
                  <c:v>9129</c:v>
                </c:pt>
                <c:pt idx="63">
                  <c:v>-3334</c:v>
                </c:pt>
                <c:pt idx="64">
                  <c:v>31181</c:v>
                </c:pt>
                <c:pt idx="65">
                  <c:v>-6897</c:v>
                </c:pt>
                <c:pt idx="66">
                  <c:v>42136</c:v>
                </c:pt>
                <c:pt idx="67">
                  <c:v>16553</c:v>
                </c:pt>
                <c:pt idx="68">
                  <c:v>20195</c:v>
                </c:pt>
                <c:pt idx="69">
                  <c:v>18958</c:v>
                </c:pt>
                <c:pt idx="70">
                  <c:v>34366</c:v>
                </c:pt>
                <c:pt idx="71">
                  <c:v>39805</c:v>
                </c:pt>
                <c:pt idx="72">
                  <c:v>-8443</c:v>
                </c:pt>
                <c:pt idx="73">
                  <c:v>22598</c:v>
                </c:pt>
                <c:pt idx="74">
                  <c:v>37843</c:v>
                </c:pt>
                <c:pt idx="75">
                  <c:v>28766</c:v>
                </c:pt>
                <c:pt idx="76">
                  <c:v>19061</c:v>
                </c:pt>
                <c:pt idx="77">
                  <c:v>-3672</c:v>
                </c:pt>
                <c:pt idx="78">
                  <c:v>22982</c:v>
                </c:pt>
                <c:pt idx="79">
                  <c:v>-3687</c:v>
                </c:pt>
                <c:pt idx="80">
                  <c:v>26764</c:v>
                </c:pt>
                <c:pt idx="81">
                  <c:v>-12971</c:v>
                </c:pt>
                <c:pt idx="82">
                  <c:v>3931</c:v>
                </c:pt>
                <c:pt idx="83">
                  <c:v>28549</c:v>
                </c:pt>
                <c:pt idx="84">
                  <c:v>37440</c:v>
                </c:pt>
                <c:pt idx="85">
                  <c:v>13049</c:v>
                </c:pt>
                <c:pt idx="86">
                  <c:v>1637</c:v>
                </c:pt>
                <c:pt idx="87">
                  <c:v>7023</c:v>
                </c:pt>
                <c:pt idx="88">
                  <c:v>34414</c:v>
                </c:pt>
                <c:pt idx="89">
                  <c:v>11265</c:v>
                </c:pt>
                <c:pt idx="90">
                  <c:v>-7213</c:v>
                </c:pt>
                <c:pt idx="91">
                  <c:v>15532</c:v>
                </c:pt>
                <c:pt idx="92">
                  <c:v>-400</c:v>
                </c:pt>
                <c:pt idx="93">
                  <c:v>13247</c:v>
                </c:pt>
              </c:numCache>
            </c:numRef>
          </c:val>
        </c:ser>
        <c:ser>
          <c:idx val="1"/>
          <c:order val="1"/>
          <c:val>
            <c:numRef>
              <c:f>Лист3!$B$2:$B$95</c:f>
              <c:numCache>
                <c:formatCode>General</c:formatCode>
                <c:ptCount val="94"/>
                <c:pt idx="0">
                  <c:v>35230.433333333334</c:v>
                </c:pt>
                <c:pt idx="1">
                  <c:v>9716.6</c:v>
                </c:pt>
                <c:pt idx="2">
                  <c:v>65714.349999999991</c:v>
                </c:pt>
                <c:pt idx="3">
                  <c:v>5490.6</c:v>
                </c:pt>
                <c:pt idx="4">
                  <c:v>39136.434831460676</c:v>
                </c:pt>
                <c:pt idx="5">
                  <c:v>97106.72</c:v>
                </c:pt>
                <c:pt idx="6">
                  <c:v>80598.886666666658</c:v>
                </c:pt>
                <c:pt idx="7">
                  <c:v>23296.786666666667</c:v>
                </c:pt>
                <c:pt idx="8">
                  <c:v>10247.586666666668</c:v>
                </c:pt>
                <c:pt idx="9">
                  <c:v>19435.099999999999</c:v>
                </c:pt>
                <c:pt idx="10">
                  <c:v>45373.569565217389</c:v>
                </c:pt>
                <c:pt idx="11">
                  <c:v>64641.324999999997</c:v>
                </c:pt>
                <c:pt idx="12">
                  <c:v>56119.214285714283</c:v>
                </c:pt>
                <c:pt idx="13">
                  <c:v>5222.0142857142855</c:v>
                </c:pt>
                <c:pt idx="14">
                  <c:v>70002.649999999994</c:v>
                </c:pt>
                <c:pt idx="15">
                  <c:v>75388.408791208785</c:v>
                </c:pt>
                <c:pt idx="16">
                  <c:v>49712.3125</c:v>
                </c:pt>
                <c:pt idx="17">
                  <c:v>3447.5499999999997</c:v>
                </c:pt>
                <c:pt idx="18">
                  <c:v>14846.599999999999</c:v>
                </c:pt>
                <c:pt idx="19">
                  <c:v>8265</c:v>
                </c:pt>
                <c:pt idx="20">
                  <c:v>12602.224999999999</c:v>
                </c:pt>
                <c:pt idx="21">
                  <c:v>62359.899999999994</c:v>
                </c:pt>
                <c:pt idx="22">
                  <c:v>12744.709677419354</c:v>
                </c:pt>
                <c:pt idx="23">
                  <c:v>87971.534615384619</c:v>
                </c:pt>
                <c:pt idx="24">
                  <c:v>43845.757142857139</c:v>
                </c:pt>
                <c:pt idx="25">
                  <c:v>52401.287499999999</c:v>
                </c:pt>
                <c:pt idx="26">
                  <c:v>98912.099999999991</c:v>
                </c:pt>
                <c:pt idx="27">
                  <c:v>74060.099999999991</c:v>
                </c:pt>
                <c:pt idx="28">
                  <c:v>24069.105</c:v>
                </c:pt>
                <c:pt idx="29">
                  <c:v>95663.099999999991</c:v>
                </c:pt>
                <c:pt idx="30">
                  <c:v>98693.599999999991</c:v>
                </c:pt>
                <c:pt idx="31">
                  <c:v>28593.1</c:v>
                </c:pt>
                <c:pt idx="32">
                  <c:v>-20374.599999999999</c:v>
                </c:pt>
                <c:pt idx="33">
                  <c:v>69256.899999999994</c:v>
                </c:pt>
                <c:pt idx="34">
                  <c:v>76375.854545454553</c:v>
                </c:pt>
                <c:pt idx="35">
                  <c:v>54760.52</c:v>
                </c:pt>
                <c:pt idx="36">
                  <c:v>31975.720000000005</c:v>
                </c:pt>
                <c:pt idx="37">
                  <c:v>44281.4</c:v>
                </c:pt>
                <c:pt idx="38">
                  <c:v>54895.568085106381</c:v>
                </c:pt>
                <c:pt idx="39">
                  <c:v>16047.4</c:v>
                </c:pt>
                <c:pt idx="40">
                  <c:v>24427.090909090908</c:v>
                </c:pt>
                <c:pt idx="41">
                  <c:v>2649.5499999999997</c:v>
                </c:pt>
                <c:pt idx="42">
                  <c:v>53743.184905660375</c:v>
                </c:pt>
                <c:pt idx="43">
                  <c:v>66363.199999999997</c:v>
                </c:pt>
                <c:pt idx="44">
                  <c:v>51080.549999999996</c:v>
                </c:pt>
                <c:pt idx="45">
                  <c:v>25710.166666666664</c:v>
                </c:pt>
                <c:pt idx="46">
                  <c:v>35488.4375</c:v>
                </c:pt>
                <c:pt idx="47">
                  <c:v>6495</c:v>
                </c:pt>
                <c:pt idx="48">
                  <c:v>-13676.117391304346</c:v>
                </c:pt>
                <c:pt idx="49">
                  <c:v>72160.099999999991</c:v>
                </c:pt>
                <c:pt idx="50">
                  <c:v>33855.910000000003</c:v>
                </c:pt>
                <c:pt idx="51">
                  <c:v>39427.85</c:v>
                </c:pt>
                <c:pt idx="52">
                  <c:v>81853.899999999994</c:v>
                </c:pt>
                <c:pt idx="53">
                  <c:v>77897.934782608703</c:v>
                </c:pt>
                <c:pt idx="54">
                  <c:v>45661.75</c:v>
                </c:pt>
                <c:pt idx="55">
                  <c:v>743.19230769230853</c:v>
                </c:pt>
                <c:pt idx="56">
                  <c:v>57779.584615384614</c:v>
                </c:pt>
                <c:pt idx="57">
                  <c:v>84480.65</c:v>
                </c:pt>
                <c:pt idx="58">
                  <c:v>50220.717391304352</c:v>
                </c:pt>
                <c:pt idx="59">
                  <c:v>41691.32</c:v>
                </c:pt>
                <c:pt idx="60">
                  <c:v>40433.200000000004</c:v>
                </c:pt>
                <c:pt idx="61">
                  <c:v>19487.642307692306</c:v>
                </c:pt>
                <c:pt idx="62">
                  <c:v>6031.7000000000007</c:v>
                </c:pt>
                <c:pt idx="63">
                  <c:v>13750.3</c:v>
                </c:pt>
                <c:pt idx="64">
                  <c:v>77987.399999999994</c:v>
                </c:pt>
                <c:pt idx="65">
                  <c:v>6462.0899999999965</c:v>
                </c:pt>
                <c:pt idx="66">
                  <c:v>99624.79</c:v>
                </c:pt>
                <c:pt idx="67">
                  <c:v>51017.09</c:v>
                </c:pt>
                <c:pt idx="68">
                  <c:v>46648.12142857143</c:v>
                </c:pt>
                <c:pt idx="69">
                  <c:v>44297.821428571428</c:v>
                </c:pt>
                <c:pt idx="70">
                  <c:v>68288.557692307688</c:v>
                </c:pt>
                <c:pt idx="71">
                  <c:v>80135.993548387094</c:v>
                </c:pt>
                <c:pt idx="72">
                  <c:v>-1924.6999999999998</c:v>
                </c:pt>
                <c:pt idx="73">
                  <c:v>45493.909302325585</c:v>
                </c:pt>
                <c:pt idx="74">
                  <c:v>74633.110389610389</c:v>
                </c:pt>
                <c:pt idx="75">
                  <c:v>138827.29999999999</c:v>
                </c:pt>
                <c:pt idx="76">
                  <c:v>86486.399999999994</c:v>
                </c:pt>
                <c:pt idx="77">
                  <c:v>3627.3734042553192</c:v>
                </c:pt>
                <c:pt idx="78">
                  <c:v>95043.61239669421</c:v>
                </c:pt>
                <c:pt idx="79">
                  <c:v>467.94285714285701</c:v>
                </c:pt>
                <c:pt idx="80">
                  <c:v>53412.195454545457</c:v>
                </c:pt>
                <c:pt idx="81">
                  <c:v>4016.6</c:v>
                </c:pt>
                <c:pt idx="82">
                  <c:v>12614.820689655173</c:v>
                </c:pt>
                <c:pt idx="83">
                  <c:v>57367.755555555552</c:v>
                </c:pt>
                <c:pt idx="84">
                  <c:v>75423.824999999997</c:v>
                </c:pt>
                <c:pt idx="85">
                  <c:v>27027.014893617019</c:v>
                </c:pt>
                <c:pt idx="86">
                  <c:v>5344.2148936170215</c:v>
                </c:pt>
                <c:pt idx="87">
                  <c:v>17220.869230769229</c:v>
                </c:pt>
                <c:pt idx="88">
                  <c:v>68791.162499999991</c:v>
                </c:pt>
                <c:pt idx="89">
                  <c:v>25582.839130434782</c:v>
                </c:pt>
                <c:pt idx="90">
                  <c:v>3596.34375</c:v>
                </c:pt>
                <c:pt idx="91">
                  <c:v>80759.5</c:v>
                </c:pt>
                <c:pt idx="92">
                  <c:v>4544.5625</c:v>
                </c:pt>
                <c:pt idx="93">
                  <c:v>32681.266666666666</c:v>
                </c:pt>
              </c:numCache>
            </c:numRef>
          </c:val>
        </c:ser>
        <c:marker val="1"/>
        <c:axId val="92266496"/>
        <c:axId val="92268416"/>
      </c:lineChart>
      <c:catAx>
        <c:axId val="92266496"/>
        <c:scaling>
          <c:orientation val="minMax"/>
        </c:scaling>
        <c:axPos val="b"/>
        <c:tickLblPos val="nextTo"/>
        <c:crossAx val="92268416"/>
        <c:crosses val="autoZero"/>
        <c:auto val="1"/>
        <c:lblAlgn val="ctr"/>
        <c:lblOffset val="100"/>
      </c:catAx>
      <c:valAx>
        <c:axId val="92268416"/>
        <c:scaling>
          <c:orientation val="minMax"/>
        </c:scaling>
        <c:axPos val="l"/>
        <c:majorGridlines/>
        <c:numFmt formatCode="General" sourceLinked="1"/>
        <c:tickLblPos val="nextTo"/>
        <c:crossAx val="922664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val>
            <c:numRef>
              <c:f>Лист4!$D$2:$D$73</c:f>
              <c:numCache>
                <c:formatCode>General</c:formatCode>
                <c:ptCount val="72"/>
                <c:pt idx="0">
                  <c:v>55741.4</c:v>
                </c:pt>
                <c:pt idx="1">
                  <c:v>42427</c:v>
                </c:pt>
                <c:pt idx="2">
                  <c:v>91304.400000000009</c:v>
                </c:pt>
                <c:pt idx="3">
                  <c:v>89562</c:v>
                </c:pt>
                <c:pt idx="4">
                  <c:v>23212.2</c:v>
                </c:pt>
                <c:pt idx="5">
                  <c:v>8102.6</c:v>
                </c:pt>
                <c:pt idx="6">
                  <c:v>13701.6</c:v>
                </c:pt>
                <c:pt idx="7">
                  <c:v>45372.800000000003</c:v>
                </c:pt>
                <c:pt idx="8">
                  <c:v>52522.8</c:v>
                </c:pt>
                <c:pt idx="9">
                  <c:v>60203.000000000007</c:v>
                </c:pt>
                <c:pt idx="10">
                  <c:v>62851.8</c:v>
                </c:pt>
                <c:pt idx="11">
                  <c:v>51405.200000000004</c:v>
                </c:pt>
                <c:pt idx="12">
                  <c:v>-1914.0000000000002</c:v>
                </c:pt>
                <c:pt idx="13">
                  <c:v>56529.000000000007</c:v>
                </c:pt>
                <c:pt idx="14">
                  <c:v>10575.400000000001</c:v>
                </c:pt>
                <c:pt idx="15">
                  <c:v>99380.6</c:v>
                </c:pt>
                <c:pt idx="16">
                  <c:v>42336.800000000003</c:v>
                </c:pt>
                <c:pt idx="17">
                  <c:v>49535.200000000004</c:v>
                </c:pt>
                <c:pt idx="18">
                  <c:v>-1095.6000000000001</c:v>
                </c:pt>
                <c:pt idx="19">
                  <c:v>70050.200000000012</c:v>
                </c:pt>
                <c:pt idx="20">
                  <c:v>23819.4</c:v>
                </c:pt>
                <c:pt idx="21">
                  <c:v>68822.600000000006</c:v>
                </c:pt>
                <c:pt idx="22">
                  <c:v>7000.4000000000005</c:v>
                </c:pt>
                <c:pt idx="23">
                  <c:v>76826.200000000012</c:v>
                </c:pt>
                <c:pt idx="24">
                  <c:v>376839</c:v>
                </c:pt>
                <c:pt idx="25">
                  <c:v>54408.200000000004</c:v>
                </c:pt>
                <c:pt idx="26">
                  <c:v>32425.800000000003</c:v>
                </c:pt>
                <c:pt idx="27">
                  <c:v>16548.400000000001</c:v>
                </c:pt>
                <c:pt idx="28">
                  <c:v>60537.4</c:v>
                </c:pt>
                <c:pt idx="29">
                  <c:v>1322.2</c:v>
                </c:pt>
                <c:pt idx="30">
                  <c:v>23383.800000000003</c:v>
                </c:pt>
                <c:pt idx="31">
                  <c:v>222597.19999999998</c:v>
                </c:pt>
                <c:pt idx="32">
                  <c:v>26917.000000000004</c:v>
                </c:pt>
                <c:pt idx="33">
                  <c:v>37527.600000000006</c:v>
                </c:pt>
                <c:pt idx="34">
                  <c:v>42044.200000000004</c:v>
                </c:pt>
                <c:pt idx="35">
                  <c:v>23144.000000000004</c:v>
                </c:pt>
                <c:pt idx="36">
                  <c:v>33715</c:v>
                </c:pt>
                <c:pt idx="37">
                  <c:v>9374.2000000000007</c:v>
                </c:pt>
                <c:pt idx="38">
                  <c:v>46076.2</c:v>
                </c:pt>
                <c:pt idx="39">
                  <c:v>81114</c:v>
                </c:pt>
                <c:pt idx="40">
                  <c:v>39483.4</c:v>
                </c:pt>
                <c:pt idx="41">
                  <c:v>-2329.8000000000002</c:v>
                </c:pt>
                <c:pt idx="42">
                  <c:v>50327.200000000004</c:v>
                </c:pt>
                <c:pt idx="43">
                  <c:v>132930.19999999998</c:v>
                </c:pt>
                <c:pt idx="44">
                  <c:v>54021.000000000007</c:v>
                </c:pt>
                <c:pt idx="45">
                  <c:v>28509.800000000003</c:v>
                </c:pt>
                <c:pt idx="46">
                  <c:v>44407</c:v>
                </c:pt>
                <c:pt idx="47">
                  <c:v>18873.800000000003</c:v>
                </c:pt>
                <c:pt idx="48">
                  <c:v>20083.800000000003</c:v>
                </c:pt>
                <c:pt idx="49">
                  <c:v>-734.80000000000007</c:v>
                </c:pt>
                <c:pt idx="50">
                  <c:v>68598.200000000012</c:v>
                </c:pt>
                <c:pt idx="51">
                  <c:v>92699.200000000012</c:v>
                </c:pt>
                <c:pt idx="52">
                  <c:v>36416.600000000006</c:v>
                </c:pt>
                <c:pt idx="53">
                  <c:v>44429</c:v>
                </c:pt>
                <c:pt idx="54">
                  <c:v>41707.600000000006</c:v>
                </c:pt>
                <c:pt idx="55">
                  <c:v>75605.200000000012</c:v>
                </c:pt>
                <c:pt idx="56">
                  <c:v>87571</c:v>
                </c:pt>
                <c:pt idx="57">
                  <c:v>-18574.600000000002</c:v>
                </c:pt>
                <c:pt idx="58">
                  <c:v>49715.600000000006</c:v>
                </c:pt>
                <c:pt idx="59">
                  <c:v>63285.200000000004</c:v>
                </c:pt>
                <c:pt idx="60">
                  <c:v>41934.200000000004</c:v>
                </c:pt>
                <c:pt idx="61">
                  <c:v>8648.2000000000007</c:v>
                </c:pt>
                <c:pt idx="62">
                  <c:v>62807.8</c:v>
                </c:pt>
                <c:pt idx="63">
                  <c:v>82368</c:v>
                </c:pt>
                <c:pt idx="64">
                  <c:v>28707.800000000003</c:v>
                </c:pt>
                <c:pt idx="65">
                  <c:v>71634.599999999991</c:v>
                </c:pt>
                <c:pt idx="66">
                  <c:v>75710.8</c:v>
                </c:pt>
                <c:pt idx="67">
                  <c:v>24783.000000000004</c:v>
                </c:pt>
                <c:pt idx="68">
                  <c:v>-15868.600000000002</c:v>
                </c:pt>
                <c:pt idx="69">
                  <c:v>34170.400000000001</c:v>
                </c:pt>
                <c:pt idx="70">
                  <c:v>-880.00000000000011</c:v>
                </c:pt>
                <c:pt idx="71">
                  <c:v>29143.4</c:v>
                </c:pt>
              </c:numCache>
            </c:numRef>
          </c:val>
        </c:ser>
        <c:ser>
          <c:idx val="1"/>
          <c:order val="1"/>
          <c:val>
            <c:numRef>
              <c:f>Лист4!$E$2:$E$73</c:f>
              <c:numCache>
                <c:formatCode>General</c:formatCode>
                <c:ptCount val="72"/>
                <c:pt idx="0">
                  <c:v>14824.620000000003</c:v>
                </c:pt>
                <c:pt idx="1">
                  <c:v>105668.37404494383</c:v>
                </c:pt>
                <c:pt idx="2">
                  <c:v>262188.14400000003</c:v>
                </c:pt>
                <c:pt idx="3">
                  <c:v>217616.99399999998</c:v>
                </c:pt>
                <c:pt idx="4">
                  <c:v>62901.324000000008</c:v>
                </c:pt>
                <c:pt idx="5">
                  <c:v>27668.484000000004</c:v>
                </c:pt>
                <c:pt idx="6">
                  <c:v>52474.77</c:v>
                </c:pt>
                <c:pt idx="7">
                  <c:v>122508.63782608695</c:v>
                </c:pt>
                <c:pt idx="8">
                  <c:v>151521.87857142856</c:v>
                </c:pt>
                <c:pt idx="9">
                  <c:v>189007.155</c:v>
                </c:pt>
                <c:pt idx="10">
                  <c:v>203548.70373626373</c:v>
                </c:pt>
                <c:pt idx="11">
                  <c:v>134223.24375000002</c:v>
                </c:pt>
                <c:pt idx="12">
                  <c:v>9308.3850000000002</c:v>
                </c:pt>
                <c:pt idx="13">
                  <c:v>168371.72999999998</c:v>
                </c:pt>
                <c:pt idx="14">
                  <c:v>34410.716129032262</c:v>
                </c:pt>
                <c:pt idx="15">
                  <c:v>237523.14346153848</c:v>
                </c:pt>
                <c:pt idx="16">
                  <c:v>118383.54428571428</c:v>
                </c:pt>
                <c:pt idx="17">
                  <c:v>141483.47625000001</c:v>
                </c:pt>
                <c:pt idx="18">
                  <c:v>267062.67</c:v>
                </c:pt>
                <c:pt idx="19">
                  <c:v>199962.27</c:v>
                </c:pt>
                <c:pt idx="20">
                  <c:v>64986.583500000001</c:v>
                </c:pt>
                <c:pt idx="21">
                  <c:v>266472.71999999997</c:v>
                </c:pt>
                <c:pt idx="22">
                  <c:v>77201.37</c:v>
                </c:pt>
                <c:pt idx="23">
                  <c:v>186993.63</c:v>
                </c:pt>
                <c:pt idx="24">
                  <c:v>206214.80727272731</c:v>
                </c:pt>
                <c:pt idx="25">
                  <c:v>147853.40400000001</c:v>
                </c:pt>
                <c:pt idx="26">
                  <c:v>86334.444000000018</c:v>
                </c:pt>
                <c:pt idx="27">
                  <c:v>119559.78000000001</c:v>
                </c:pt>
                <c:pt idx="28">
                  <c:v>367800.30617021275</c:v>
                </c:pt>
                <c:pt idx="29">
                  <c:v>43327.98</c:v>
                </c:pt>
                <c:pt idx="30">
                  <c:v>65953.145454545462</c:v>
                </c:pt>
                <c:pt idx="31">
                  <c:v>145106.59924528303</c:v>
                </c:pt>
                <c:pt idx="32">
                  <c:v>69417.45</c:v>
                </c:pt>
                <c:pt idx="33">
                  <c:v>95818.78125</c:v>
                </c:pt>
                <c:pt idx="34">
                  <c:v>17536.5</c:v>
                </c:pt>
                <c:pt idx="35">
                  <c:v>194832.27</c:v>
                </c:pt>
                <c:pt idx="36">
                  <c:v>91410.957000000009</c:v>
                </c:pt>
                <c:pt idx="37">
                  <c:v>106455.19500000001</c:v>
                </c:pt>
                <c:pt idx="38">
                  <c:v>630275.03</c:v>
                </c:pt>
                <c:pt idx="39">
                  <c:v>210324.42391304352</c:v>
                </c:pt>
                <c:pt idx="40">
                  <c:v>123286.72500000001</c:v>
                </c:pt>
                <c:pt idx="41">
                  <c:v>2006.6192307692331</c:v>
                </c:pt>
                <c:pt idx="42">
                  <c:v>213784.46307692307</c:v>
                </c:pt>
                <c:pt idx="43">
                  <c:v>228097.755</c:v>
                </c:pt>
                <c:pt idx="44">
                  <c:v>135595.93695652176</c:v>
                </c:pt>
                <c:pt idx="45">
                  <c:v>112566.56400000001</c:v>
                </c:pt>
                <c:pt idx="46">
                  <c:v>109169.64000000001</c:v>
                </c:pt>
                <c:pt idx="47">
                  <c:v>52616.634230769232</c:v>
                </c:pt>
                <c:pt idx="48">
                  <c:v>16285.590000000004</c:v>
                </c:pt>
                <c:pt idx="49">
                  <c:v>37125.81</c:v>
                </c:pt>
                <c:pt idx="50">
                  <c:v>210565.98</c:v>
                </c:pt>
                <c:pt idx="51">
                  <c:v>268986.93300000002</c:v>
                </c:pt>
                <c:pt idx="52">
                  <c:v>137746.14300000001</c:v>
                </c:pt>
                <c:pt idx="53">
                  <c:v>125949.92785714287</c:v>
                </c:pt>
                <c:pt idx="54">
                  <c:v>119604.11785714286</c:v>
                </c:pt>
                <c:pt idx="55">
                  <c:v>184379.10576923078</c:v>
                </c:pt>
                <c:pt idx="56">
                  <c:v>216367.18258064517</c:v>
                </c:pt>
                <c:pt idx="57">
                  <c:v>-5196.6899999999996</c:v>
                </c:pt>
                <c:pt idx="58">
                  <c:v>122833.55511627908</c:v>
                </c:pt>
                <c:pt idx="59">
                  <c:v>374833.71</c:v>
                </c:pt>
                <c:pt idx="60">
                  <c:v>233513.28</c:v>
                </c:pt>
                <c:pt idx="61">
                  <c:v>34060.015862068969</c:v>
                </c:pt>
                <c:pt idx="62">
                  <c:v>154892.94</c:v>
                </c:pt>
                <c:pt idx="63">
                  <c:v>429915.80249999999</c:v>
                </c:pt>
                <c:pt idx="64">
                  <c:v>72972.940212765956</c:v>
                </c:pt>
                <c:pt idx="65">
                  <c:v>46496.346923076919</c:v>
                </c:pt>
                <c:pt idx="66">
                  <c:v>185736.13874999998</c:v>
                </c:pt>
                <c:pt idx="67">
                  <c:v>17907.987391304345</c:v>
                </c:pt>
                <c:pt idx="68">
                  <c:v>9710.1281250000011</c:v>
                </c:pt>
                <c:pt idx="69">
                  <c:v>218050.65000000002</c:v>
                </c:pt>
                <c:pt idx="70">
                  <c:v>12270.31875</c:v>
                </c:pt>
                <c:pt idx="71">
                  <c:v>88239.42</c:v>
                </c:pt>
              </c:numCache>
            </c:numRef>
          </c:val>
        </c:ser>
        <c:marker val="1"/>
        <c:axId val="101166080"/>
        <c:axId val="102630912"/>
      </c:lineChart>
      <c:catAx>
        <c:axId val="101166080"/>
        <c:scaling>
          <c:orientation val="minMax"/>
        </c:scaling>
        <c:axPos val="b"/>
        <c:tickLblPos val="nextTo"/>
        <c:crossAx val="102630912"/>
        <c:crosses val="autoZero"/>
        <c:auto val="1"/>
        <c:lblAlgn val="ctr"/>
        <c:lblOffset val="100"/>
      </c:catAx>
      <c:valAx>
        <c:axId val="102630912"/>
        <c:scaling>
          <c:orientation val="minMax"/>
        </c:scaling>
        <c:axPos val="l"/>
        <c:majorGridlines/>
        <c:numFmt formatCode="General" sourceLinked="1"/>
        <c:tickLblPos val="nextTo"/>
        <c:crossAx val="101166080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7ED8F-B037-4609-A978-9BEFF3F5181D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B6B69-9506-4123-98E9-85DA7C5F65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56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6B69-9506-4123-98E9-85DA7C5F654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00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6B69-9506-4123-98E9-85DA7C5F65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135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6B69-9506-4123-98E9-85DA7C5F654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3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B6B69-9506-4123-98E9-85DA7C5F654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14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79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52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02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94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13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11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58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82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22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98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72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CD61-07D1-43B3-BE06-E3B7394FA583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48DA-D1F4-4142-B99F-CB35B92084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80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861" y="4443958"/>
            <a:ext cx="141162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843558"/>
            <a:ext cx="49634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Ярослава Ткач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А</a:t>
            </a:r>
            <a:r>
              <a:rPr lang="ru-RU" sz="2000" dirty="0" smtClean="0"/>
              <a:t>налитик-маркетолог в </a:t>
            </a:r>
            <a:r>
              <a:rPr lang="en-US" sz="2000" dirty="0" smtClean="0"/>
              <a:t>StudioF1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 smtClean="0"/>
              <a:t>Денис Нарижный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</a:t>
            </a:r>
            <a:r>
              <a:rPr lang="ru-RU" sz="2000" dirty="0" smtClean="0"/>
              <a:t>уководитель </a:t>
            </a:r>
            <a:r>
              <a:rPr lang="en-US" sz="2000" dirty="0" smtClean="0"/>
              <a:t>StudioF1</a:t>
            </a:r>
            <a:endParaRPr lang="ru-RU" sz="2800" dirty="0"/>
          </a:p>
        </p:txBody>
      </p:sp>
      <p:pic>
        <p:nvPicPr>
          <p:cNvPr id="6" name="Picture 2" descr="C:\Users\intra-nt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5004"/>
            <a:ext cx="2094778" cy="2094778"/>
          </a:xfrm>
          <a:prstGeom prst="rect">
            <a:avLst/>
          </a:prstGeom>
          <a:noFill/>
        </p:spPr>
      </p:pic>
      <p:pic>
        <p:nvPicPr>
          <p:cNvPr id="8" name="Picture 2" descr="C:\Users\Денис\Desktop\deni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761" y="771550"/>
            <a:ext cx="2112129" cy="2160240"/>
          </a:xfrm>
          <a:prstGeom prst="rect">
            <a:avLst/>
          </a:prstGeom>
          <a:ln>
            <a:noFill/>
          </a:ln>
          <a:effectLst>
            <a:outerShdw dist="139700" dir="2700000" sx="1000" sy="1000" algn="tl" rotWithShape="0">
              <a:schemeClr val="bg1"/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329183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Аналитика эффективности запросов: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откуда </a:t>
            </a:r>
            <a:r>
              <a:rPr lang="ru-RU" sz="3200" b="1" dirty="0"/>
              <a:t>ноги растут?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dirty="0" smtClean="0"/>
              <a:t>Корректировка </a:t>
            </a:r>
            <a:r>
              <a:rPr lang="ru-RU" dirty="0"/>
              <a:t>семантического ядра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основе рентабельности фраз.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4263245"/>
            <a:ext cx="1553632" cy="6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52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0179" y="5435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02799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3. Коммерческая </a:t>
            </a:r>
            <a:br>
              <a:rPr lang="ru-RU" sz="3200" b="1" dirty="0" smtClean="0"/>
            </a:br>
            <a:r>
              <a:rPr lang="ru-RU" sz="3200" b="1" dirty="0" smtClean="0"/>
              <a:t>составляющая запроса</a:t>
            </a:r>
            <a:endParaRPr lang="ru-RU" sz="3200" b="1" dirty="0"/>
          </a:p>
        </p:txBody>
      </p:sp>
      <p:pic>
        <p:nvPicPr>
          <p:cNvPr id="3074" name="Picture 2" descr="http://skidki.kg.homecredit.ru/img/offer/page_main/039/1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5474"/>
            <a:ext cx="44386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186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3. Конверсионность</a:t>
            </a:r>
            <a:endParaRPr lang="ru-RU" sz="32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67218"/>
              </p:ext>
            </p:extLst>
          </p:nvPr>
        </p:nvGraphicFramePr>
        <p:xfrm>
          <a:off x="1" y="1268635"/>
          <a:ext cx="9144000" cy="3874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3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3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96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88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02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Показы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Клики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CTR (%)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Ср. цена клика, </a:t>
                      </a:r>
                      <a:r>
                        <a:rPr lang="ru-RU" sz="1400" b="1" u="none" strike="noStrike" dirty="0" smtClean="0">
                          <a:effectLst/>
                        </a:rPr>
                        <a:t>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Лиды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Конверсия клика в лид,%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запрос 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100</a:t>
                      </a:r>
                      <a:endParaRPr lang="ru-RU" sz="3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7</a:t>
                      </a:r>
                      <a:endParaRPr lang="ru-RU" sz="3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7</a:t>
                      </a:r>
                      <a:endParaRPr lang="ru-RU" sz="3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96</a:t>
                      </a:r>
                      <a:endParaRPr lang="ru-RU" sz="3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>
                          <a:effectLst/>
                        </a:rPr>
                        <a:t>4</a:t>
                      </a:r>
                      <a:endParaRPr lang="ru-RU" sz="3200" b="0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57,1</a:t>
                      </a:r>
                      <a:endParaRPr lang="ru-RU" sz="3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7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запрос 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2585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274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10,6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113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53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19,3</a:t>
                      </a:r>
                      <a:endParaRPr lang="ru-RU" sz="3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7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запрос 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319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>
                          <a:effectLst/>
                        </a:rPr>
                        <a:t>42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13,17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101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12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28,6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6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запрос 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>
                          <a:effectLst/>
                        </a:rPr>
                        <a:t>5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>
                          <a:effectLst/>
                        </a:rPr>
                        <a:t>2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>
                          <a:effectLst/>
                        </a:rPr>
                        <a:t>40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>
                          <a:effectLst/>
                        </a:rPr>
                        <a:t>200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>
                          <a:effectLst/>
                        </a:rPr>
                        <a:t>50,0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194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988" y="51470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4. Эффективность вложений</a:t>
            </a:r>
            <a:endParaRPr lang="ru-RU" sz="32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779662"/>
            <a:ext cx="3672408" cy="1228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78409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каждому слову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(Запрос – расход – телефон)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1779662"/>
            <a:ext cx="3672408" cy="1228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978409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Доход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каждому слову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(телефон – доход)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7280" y="3363837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Директ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/>
              <a:t>Call tracking</a:t>
            </a:r>
            <a:br>
              <a:rPr lang="en-US" sz="2400" b="1" dirty="0" smtClean="0"/>
            </a:br>
            <a:r>
              <a:rPr lang="en-US" sz="2400" b="1" dirty="0" smtClean="0"/>
              <a:t>Excel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36383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База клиента</a:t>
            </a:r>
            <a:br>
              <a:rPr lang="ru-RU" sz="2400" b="1" dirty="0" smtClean="0"/>
            </a:br>
            <a:r>
              <a:rPr lang="en-US" sz="2400" b="1" dirty="0"/>
              <a:t>Call tracking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Excel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2942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4. Эффективность </a:t>
            </a:r>
            <a:r>
              <a:rPr lang="ru-RU" sz="3200" b="1" dirty="0"/>
              <a:t>вложений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8989308"/>
              </p:ext>
            </p:extLst>
          </p:nvPr>
        </p:nvGraphicFramePr>
        <p:xfrm>
          <a:off x="0" y="1203598"/>
          <a:ext cx="9136714" cy="4044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9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52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54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28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86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20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81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42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92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532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532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5335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543201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Показы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Клики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CTR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Ср. </a:t>
                      </a:r>
                      <a:r>
                        <a:rPr lang="ru-RU" sz="1400" u="none" strike="noStrike" dirty="0" smtClean="0">
                          <a:effectLst/>
                        </a:rPr>
                        <a:t>цена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 клика,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Лиды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Конверсия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 клика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в лид</a:t>
                      </a:r>
                      <a:r>
                        <a:rPr lang="ru-RU" sz="1400" u="none" strike="noStrike" dirty="0" smtClean="0">
                          <a:effectLst/>
                        </a:rPr>
                        <a:t>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Стоимость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 лида,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</a:t>
                      </a:r>
                      <a:br>
                        <a:rPr lang="ru-RU" sz="1400" u="none" strike="noStrike" baseline="0" dirty="0" smtClean="0">
                          <a:effectLst/>
                        </a:rPr>
                      </a:br>
                      <a:r>
                        <a:rPr lang="ru-RU" sz="1400" u="none" strike="noStrike" baseline="0" dirty="0" smtClean="0">
                          <a:effectLst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Заказов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Цена 1 </a:t>
                      </a:r>
                      <a:r>
                        <a:rPr lang="ru-RU" sz="1400" u="none" strike="noStrike" dirty="0" smtClean="0">
                          <a:effectLst/>
                        </a:rPr>
                        <a:t/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заказа,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Расход</a:t>
                      </a:r>
                      <a:r>
                        <a:rPr lang="ru-RU" sz="1400" u="none" strike="noStrike" dirty="0" smtClean="0">
                          <a:effectLst/>
                        </a:rPr>
                        <a:t>,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Доход,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Прибыль,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ru-RU" sz="1400" u="none" strike="noStrike" dirty="0" smtClean="0">
                          <a:effectLst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з1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96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57,1</a:t>
                      </a:r>
                      <a:endParaRPr lang="ru-RU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168</a:t>
                      </a:r>
                      <a:endParaRPr lang="ru-RU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336</a:t>
                      </a:r>
                      <a:endParaRPr lang="ru-RU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672</a:t>
                      </a:r>
                      <a:endParaRPr lang="ru-RU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6900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6228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9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з2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2585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274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10,6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19,3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585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3102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31017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24120</a:t>
                      </a:r>
                      <a:endParaRPr lang="ru-RU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-6897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9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з3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319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13,17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101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28,6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354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707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4244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23305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19061</a:t>
                      </a:r>
                      <a:endParaRPr lang="ru-RU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91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з4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200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50,0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400,0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хз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400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-400,0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29304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98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4. Эффективность </a:t>
            </a:r>
            <a:r>
              <a:rPr lang="ru-RU" sz="3200" b="1" dirty="0"/>
              <a:t>вложений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78409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Стоимость заказа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 каждому слову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978409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Выручка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 каждому слову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colapsar.ru/upload/iblock/548/548ead502e4661d535d74cd7c8177042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://www.talklocal.com/blog/wp-content/uploads/2015/05/productivit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45"/>
          <a:stretch/>
        </p:blipFill>
        <p:spPr bwMode="auto">
          <a:xfrm>
            <a:off x="0" y="966921"/>
            <a:ext cx="9144000" cy="41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475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988" y="33936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147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Пример просчета </a:t>
            </a:r>
            <a:br>
              <a:rPr lang="ru-RU" sz="3200" b="1" dirty="0" smtClean="0"/>
            </a:br>
            <a:r>
              <a:rPr lang="ru-RU" sz="3200" b="1" dirty="0" smtClean="0"/>
              <a:t>эффективности вложений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196839"/>
              </p:ext>
            </p:extLst>
          </p:nvPr>
        </p:nvGraphicFramePr>
        <p:xfrm>
          <a:off x="107504" y="1336256"/>
          <a:ext cx="4248472" cy="3752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дешево москва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38829,6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москва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23516,4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дешево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19367,2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автоэвакуатор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10362,4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недорого эвакуатор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9303,8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услуги эвакуатора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5928,3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дешевый эвакуатор москва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5823,1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круглосуточно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4678,8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в москве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4426,6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митино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3670,8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8733785"/>
              </p:ext>
            </p:extLst>
          </p:nvPr>
        </p:nvGraphicFramePr>
        <p:xfrm>
          <a:off x="4427984" y="1336260"/>
          <a:ext cx="4608512" cy="375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8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вызвать эвакуатор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-1860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кубинка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-2334,9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заказать эвакуатор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-2840,8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видное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-2917,5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домодедово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-4359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балашиха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-4403,8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вызов эвакуатора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-5054,7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эвакуация автомобилей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-6173,7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 область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-6185,4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38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эвакуатор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-6897,3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055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Итого получили:</a:t>
            </a:r>
            <a:endParaRPr lang="ru-RU" sz="3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5286381"/>
              </p:ext>
            </p:extLst>
          </p:nvPr>
        </p:nvGraphicFramePr>
        <p:xfrm>
          <a:off x="1" y="1203596"/>
          <a:ext cx="9143998" cy="3939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660988"/>
                <a:gridCol w="1318516"/>
                <a:gridCol w="1592494"/>
                <a:gridCol w="3048000"/>
              </a:tblGrid>
              <a:tr h="734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</a:rPr>
                        <a:t>Частотность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</a:rPr>
                        <a:t>Позиция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</a:rPr>
                        <a:t>Коммерция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effectLst/>
                        </a:rPr>
                        <a:t>Эффективность вложений</a:t>
                      </a:r>
                      <a:br>
                        <a:rPr lang="ru-RU" sz="1400" b="1" u="none" strike="noStrike" dirty="0" smtClean="0">
                          <a:effectLst/>
                        </a:rPr>
                      </a:br>
                      <a:r>
                        <a:rPr lang="ru-RU" sz="1400" b="1" u="none" strike="noStrike" dirty="0" smtClean="0">
                          <a:effectLst/>
                        </a:rPr>
                        <a:t>(Прибыль, руб. 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13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Запрос 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 dirty="0">
                          <a:effectLst/>
                        </a:rPr>
                        <a:t>111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 dirty="0">
                          <a:effectLst/>
                        </a:rPr>
                        <a:t>21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>
                          <a:effectLst/>
                        </a:rPr>
                        <a:t>57,1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>
                          <a:effectLst/>
                        </a:rPr>
                        <a:t>6228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13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Запрос 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>
                          <a:effectLst/>
                        </a:rPr>
                        <a:t>6 635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 dirty="0">
                          <a:effectLst/>
                        </a:rPr>
                        <a:t>45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 dirty="0">
                          <a:effectLst/>
                        </a:rPr>
                        <a:t>19,3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>
                          <a:effectLst/>
                        </a:rPr>
                        <a:t>-6897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13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Запрос 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>
                          <a:effectLst/>
                        </a:rPr>
                        <a:t>439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>
                          <a:effectLst/>
                        </a:rPr>
                        <a:t>12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 dirty="0">
                          <a:effectLst/>
                        </a:rPr>
                        <a:t>28,6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 dirty="0">
                          <a:effectLst/>
                        </a:rPr>
                        <a:t>19061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133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Запрос 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>
                          <a:effectLst/>
                        </a:rPr>
                        <a:t>7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>
                          <a:effectLst/>
                        </a:rPr>
                        <a:t>11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>
                          <a:effectLst/>
                        </a:rPr>
                        <a:t>50</a:t>
                      </a:r>
                      <a:endParaRPr lang="ru-RU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3200" u="none" strike="noStrike" dirty="0">
                          <a:effectLst/>
                        </a:rPr>
                        <a:t>-400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624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Что с этим делать?</a:t>
            </a:r>
            <a:endParaRPr lang="ru-RU" sz="3200" b="1" dirty="0"/>
          </a:p>
        </p:txBody>
      </p:sp>
      <p:pic>
        <p:nvPicPr>
          <p:cNvPr id="7170" name="Picture 2" descr="http://direct-press.ru/images/cache/e852d6eeef6312ef5bed01ae3305ba11_w600_h400_c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3778" y="1119204"/>
            <a:ext cx="6036444" cy="402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536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98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Пример нормировки</a:t>
            </a:r>
            <a:endParaRPr lang="ru-RU" sz="32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08516" y="3348430"/>
            <a:ext cx="62646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08516" y="3168410"/>
            <a:ext cx="0" cy="3600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773212" y="3168410"/>
            <a:ext cx="0" cy="3600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49288" y="3716598"/>
            <a:ext cx="151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13984" y="3771186"/>
            <a:ext cx="151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100</a:t>
            </a:r>
            <a:endParaRPr lang="ru-RU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660644" y="3168410"/>
            <a:ext cx="0" cy="3600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Арка 22"/>
          <p:cNvSpPr/>
          <p:nvPr/>
        </p:nvSpPr>
        <p:spPr>
          <a:xfrm>
            <a:off x="1436508" y="2205594"/>
            <a:ext cx="6336704" cy="782796"/>
          </a:xfrm>
          <a:prstGeom prst="blockArc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76868" y="3276422"/>
            <a:ext cx="0" cy="18090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981124" y="2583054"/>
            <a:ext cx="151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19061 р.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34276" y="2618135"/>
            <a:ext cx="151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0 р.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881636" y="1826970"/>
            <a:ext cx="151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25958 руб.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0444" y="2618135"/>
            <a:ext cx="151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-6897 р.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920784" y="2613775"/>
            <a:ext cx="151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6228 р.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884780" y="3766028"/>
            <a:ext cx="1518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7778" y="4218642"/>
            <a:ext cx="1518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числа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7778" y="1635646"/>
            <a:ext cx="1518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рубли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74344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98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Итоговый </a:t>
            </a:r>
            <a:r>
              <a:rPr lang="ru-RU" sz="3200" b="1" dirty="0" err="1" smtClean="0"/>
              <a:t>ранк</a:t>
            </a:r>
            <a:endParaRPr lang="ru-RU" sz="3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840328"/>
              </p:ext>
            </p:extLst>
          </p:nvPr>
        </p:nvGraphicFramePr>
        <p:xfrm>
          <a:off x="0" y="1203597"/>
          <a:ext cx="9144000" cy="3939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3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1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8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39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010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38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379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8853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3258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Эффективность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Ч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астотность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П</a:t>
                      </a:r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озиция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Коммерция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Runk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з1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6228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50,59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111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76,7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57,1</a:t>
                      </a:r>
                      <a:endParaRPr lang="ru-RU" sz="2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46,51571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з2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-6897</a:t>
                      </a:r>
                      <a:endParaRPr lang="ru-RU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6 635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45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50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19,3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42,58577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9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з3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19061</a:t>
                      </a:r>
                      <a:endParaRPr lang="ru-RU" sz="20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100,00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439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6,6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86,7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28,6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55,46036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9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з4</a:t>
                      </a:r>
                      <a:endParaRPr lang="ru-RU" sz="14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-400,0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25,03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1,1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87,7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  <a:latin typeface="+mn-lt"/>
                        </a:rPr>
                        <a:t>50,0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40,9475</a:t>
                      </a:r>
                      <a:endParaRPr lang="ru-RU" sz="3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700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307"/>
            <a:ext cx="9324528" cy="518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0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Кейс Службы эвакуации</a:t>
            </a:r>
            <a:endParaRPr lang="ru-RU" sz="3200" b="1" dirty="0"/>
          </a:p>
        </p:txBody>
      </p:sp>
      <p:pic>
        <p:nvPicPr>
          <p:cNvPr id="4098" name="Picture 2" descr="C:\Users\intra-nt\YandexDisk\Скриншоты\2016-02-11 15-07-03 Скриншот экра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21" y="1059582"/>
            <a:ext cx="8086535" cy="4083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100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Кейс </a:t>
            </a:r>
            <a:r>
              <a:rPr lang="ru-RU" sz="3200" b="1" dirty="0" smtClean="0"/>
              <a:t>Служба эвакуации</a:t>
            </a:r>
            <a:endParaRPr lang="ru-RU" sz="32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059582"/>
          <a:ext cx="9144000" cy="408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8396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Кейс ритуального агентства</a:t>
            </a:r>
            <a:endParaRPr lang="ru-RU" sz="3200" b="1" dirty="0"/>
          </a:p>
        </p:txBody>
      </p:sp>
      <p:pic>
        <p:nvPicPr>
          <p:cNvPr id="3073" name="Picture 1" descr="C:\Users\intra-nt\YandexDisk\Скриншоты\2016-02-11 15-09-41 Скриншот экра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73" y="929935"/>
            <a:ext cx="6810351" cy="3927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396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Кейс </a:t>
            </a:r>
            <a:r>
              <a:rPr lang="ru-RU" sz="3200" b="1" dirty="0" smtClean="0"/>
              <a:t>Ритуального агентства</a:t>
            </a:r>
            <a:endParaRPr lang="ru-RU" sz="32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9062" y="1200150"/>
          <a:ext cx="8905875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71001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Хватит мерять эффективность на глазок 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437" y="1112753"/>
            <a:ext cx="5769126" cy="403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174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Инструменты и трудозатраты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47614"/>
            <a:ext cx="4286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Инструменты</a:t>
            </a:r>
            <a:r>
              <a:rPr lang="ru-RU" sz="3200" b="1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 smtClean="0"/>
          </a:p>
          <a:p>
            <a:r>
              <a:rPr lang="ru-RU" sz="2400" dirty="0" smtClean="0"/>
              <a:t>- </a:t>
            </a:r>
            <a:r>
              <a:rPr lang="en-US" sz="2400" dirty="0" smtClean="0"/>
              <a:t>Excel</a:t>
            </a:r>
            <a:endParaRPr lang="ru-RU" sz="2400" dirty="0" smtClean="0"/>
          </a:p>
          <a:p>
            <a:r>
              <a:rPr lang="ru-RU" sz="2400" dirty="0" smtClean="0"/>
              <a:t>- контекстная реклама</a:t>
            </a:r>
          </a:p>
          <a:p>
            <a:r>
              <a:rPr lang="ru-RU" sz="2400" dirty="0" smtClean="0"/>
              <a:t>- </a:t>
            </a:r>
            <a:r>
              <a:rPr lang="en-US" sz="2400" dirty="0" smtClean="0"/>
              <a:t>call tracking</a:t>
            </a:r>
            <a:r>
              <a:rPr lang="ru-RU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err="1" smtClean="0"/>
              <a:t>comagic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r>
              <a:rPr lang="ru-RU" sz="2400" dirty="0" smtClean="0"/>
              <a:t>- бюджет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347614"/>
            <a:ext cx="45022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Трудозатраты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Аналитик </a:t>
            </a:r>
            <a:r>
              <a:rPr lang="ru-RU" sz="2400" dirty="0" smtClean="0"/>
              <a:t>15</a:t>
            </a:r>
            <a:r>
              <a:rPr lang="ru-RU" sz="2400" dirty="0" smtClean="0"/>
              <a:t> часов в месяц:</a:t>
            </a:r>
            <a:br>
              <a:rPr lang="ru-RU" sz="2400" dirty="0" smtClean="0"/>
            </a:br>
            <a:r>
              <a:rPr lang="ru-RU" sz="2400" dirty="0" smtClean="0"/>
              <a:t>- настройка и ведение контекста</a:t>
            </a:r>
            <a:br>
              <a:rPr lang="ru-RU" sz="2400" dirty="0" smtClean="0"/>
            </a:br>
            <a:r>
              <a:rPr lang="ru-RU" sz="2400" dirty="0" smtClean="0"/>
              <a:t>- настройка </a:t>
            </a:r>
            <a:r>
              <a:rPr lang="en-US" sz="2400" dirty="0" smtClean="0"/>
              <a:t>call tracking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ru-RU" sz="2400" dirty="0" smtClean="0"/>
              <a:t>сведение баз</a:t>
            </a:r>
            <a:endParaRPr lang="ru-RU" sz="24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26155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944" y="1227579"/>
            <a:ext cx="1770987" cy="5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0151" y="2427734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Ярослава Ткач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А</a:t>
            </a:r>
            <a:r>
              <a:rPr lang="ru-RU" sz="2000" dirty="0" smtClean="0"/>
              <a:t>налитик-маркетолог в </a:t>
            </a:r>
            <a:r>
              <a:rPr lang="en-US" sz="2000" dirty="0" smtClean="0"/>
              <a:t>StudioF1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1400" dirty="0">
                <a:solidFill>
                  <a:srgbClr val="FF0000"/>
                </a:solidFill>
              </a:rPr>
              <a:t>https://www.facebook.com/tkachyaroslava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b="1" dirty="0" smtClean="0"/>
              <a:t>Денис Нарижный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</a:t>
            </a:r>
            <a:r>
              <a:rPr lang="ru-RU" sz="2000" dirty="0" smtClean="0"/>
              <a:t>уководитель </a:t>
            </a:r>
            <a:r>
              <a:rPr lang="en-US" sz="2000" dirty="0" smtClean="0"/>
              <a:t>StudioF1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1400" dirty="0">
                <a:solidFill>
                  <a:srgbClr val="FF0000"/>
                </a:solidFill>
              </a:rPr>
              <a:t>https://www.facebook.com/narizhniydv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intra-nt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99742"/>
            <a:ext cx="2304255" cy="2304255"/>
          </a:xfrm>
          <a:prstGeom prst="rect">
            <a:avLst/>
          </a:prstGeom>
          <a:noFill/>
        </p:spPr>
      </p:pic>
      <p:pic>
        <p:nvPicPr>
          <p:cNvPr id="5" name="Picture 2" descr="C:\Users\Денис\Desktop\deni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3154" y="2427734"/>
            <a:ext cx="2323342" cy="2376264"/>
          </a:xfrm>
          <a:prstGeom prst="rect">
            <a:avLst/>
          </a:prstGeom>
          <a:ln>
            <a:noFill/>
          </a:ln>
          <a:effectLst>
            <a:outerShdw dist="139700" dir="2700000" sx="1000" sy="1000" algn="tl" rotWithShape="0">
              <a:schemeClr val="bg1"/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0151" y="224579"/>
            <a:ext cx="3057485" cy="199084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100" cap="none" spc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СПАСИБО ЗА </a:t>
            </a:r>
          </a:p>
          <a:p>
            <a:r>
              <a:rPr lang="ru-RU" sz="4100" cap="none" spc="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ВНИМАНИЕ!</a:t>
            </a:r>
          </a:p>
          <a:p>
            <a:pPr algn="r"/>
            <a:endParaRPr lang="ru-RU" sz="1200" cap="none" spc="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096468"/>
            <a:ext cx="1705625" cy="7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0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2484" y="109656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339502"/>
            <a:ext cx="9144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А что хочет клиент?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3569" y="1432955"/>
            <a:ext cx="24397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8000" dirty="0" smtClean="0"/>
              <a:t>?</a:t>
            </a:r>
            <a:endParaRPr lang="ru-RU" sz="8000" dirty="0"/>
          </a:p>
        </p:txBody>
      </p:sp>
      <p:pic>
        <p:nvPicPr>
          <p:cNvPr id="2050" name="Picture 2" descr="http://lifestylebusinessincorporated.com/Resources/Pictures/Doubtful_Man_Shrugging_Shoulder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42"/>
          <a:stretch/>
        </p:blipFill>
        <p:spPr bwMode="auto">
          <a:xfrm>
            <a:off x="971600" y="1419623"/>
            <a:ext cx="6648673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2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2484" y="4659982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23478"/>
            <a:ext cx="9144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Клиент хочет </a:t>
            </a:r>
            <a:r>
              <a:rPr lang="ru-RU" sz="2800" dirty="0" err="1" smtClean="0"/>
              <a:t>бабла</a:t>
            </a:r>
            <a:endParaRPr lang="ru-RU" sz="2800" dirty="0"/>
          </a:p>
        </p:txBody>
      </p:sp>
      <p:pic>
        <p:nvPicPr>
          <p:cNvPr id="1026" name="Picture 2" descr="http://naked-science.ru/sites/default/files/Greedy%20hei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2237"/>
          <a:stretch/>
        </p:blipFill>
        <p:spPr bwMode="auto">
          <a:xfrm>
            <a:off x="6848" y="1"/>
            <a:ext cx="9144000" cy="51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63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98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9552" y="1369711"/>
            <a:ext cx="8064896" cy="26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</a:rPr>
              <a:t>1. Показатели, за которыми нужно следить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2. Как нормировать и строить формулы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3. Что можно получить и как использовать данные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4. Кейсы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0903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План </a:t>
            </a:r>
            <a:r>
              <a:rPr lang="ru-RU" sz="3200" b="1" dirty="0" smtClean="0"/>
              <a:t>доклада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875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98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267495"/>
            <a:ext cx="9144000" cy="16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С чего начинается проект в </a:t>
            </a:r>
            <a:r>
              <a:rPr lang="en-US" b="1" dirty="0" smtClean="0">
                <a:solidFill>
                  <a:schemeClr val="tx1"/>
                </a:solidFill>
              </a:rPr>
              <a:t>SEO?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Семантика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2" y="2067694"/>
            <a:ext cx="9095680" cy="24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90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314" y="181664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failworthy.com/wp-content/uploads/2014/07/depositphotos_2399547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08260"/>
            <a:ext cx="5256584" cy="40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5878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Какие слова продвигать?</a:t>
            </a:r>
            <a:endParaRPr lang="ru-RU" sz="3200" b="1" dirty="0"/>
          </a:p>
        </p:txBody>
      </p:sp>
      <p:pic>
        <p:nvPicPr>
          <p:cNvPr id="1026" name="Picture 2" descr="http://www.clker.com/cliparts/w/s/e/l/i/L/cloud-no-back-ground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06672">
            <a:off x="1259632" y="1106341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913672">
            <a:off x="1619672" y="1833103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10 000</a:t>
            </a:r>
            <a:r>
              <a:rPr lang="ru-RU" sz="2000" b="1" dirty="0" smtClean="0"/>
              <a:t> </a:t>
            </a:r>
            <a:r>
              <a:rPr lang="ru-RU" sz="2000" dirty="0" smtClean="0"/>
              <a:t>запросов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0870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71960"/>
            <a:ext cx="5832648" cy="39920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749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1. Частотность запроса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97088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514" y="1100960"/>
            <a:ext cx="7476902" cy="4063078"/>
          </a:xfrm>
          <a:prstGeom prst="rect">
            <a:avLst/>
          </a:prstGeom>
        </p:spPr>
      </p:pic>
      <p:pic>
        <p:nvPicPr>
          <p:cNvPr id="4" name="Picture 117" descr="C:\Users\User\Downloads\LOGO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988" y="37648"/>
            <a:ext cx="1221516" cy="3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95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2. Текущая позиция запроса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48687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410</Words>
  <Application>Microsoft Office PowerPoint</Application>
  <PresentationFormat>Экран (16:9)</PresentationFormat>
  <Paragraphs>263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Денис</cp:lastModifiedBy>
  <cp:revision>87</cp:revision>
  <dcterms:created xsi:type="dcterms:W3CDTF">2016-01-14T06:25:38Z</dcterms:created>
  <dcterms:modified xsi:type="dcterms:W3CDTF">2016-02-16T12:43:30Z</dcterms:modified>
</cp:coreProperties>
</file>