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</p:sldIdLst>
  <p:sldSz cx="13004800" cy="7315200"/>
  <p:notesSz cx="6858000" cy="9144000"/>
  <p:defaultTextStyle>
    <a:lvl1pPr algn="ctr" defTabSz="584200">
      <a:defRPr sz="2200">
        <a:latin typeface="+mn-lt"/>
        <a:ea typeface="+mn-ea"/>
        <a:cs typeface="+mn-cs"/>
        <a:sym typeface="Helvetica Light"/>
      </a:defRPr>
    </a:lvl1pPr>
    <a:lvl2pPr indent="228600" algn="ctr" defTabSz="584200">
      <a:defRPr sz="2200">
        <a:latin typeface="+mn-lt"/>
        <a:ea typeface="+mn-ea"/>
        <a:cs typeface="+mn-cs"/>
        <a:sym typeface="Helvetica Light"/>
      </a:defRPr>
    </a:lvl2pPr>
    <a:lvl3pPr indent="457200" algn="ctr" defTabSz="584200">
      <a:defRPr sz="2200">
        <a:latin typeface="+mn-lt"/>
        <a:ea typeface="+mn-ea"/>
        <a:cs typeface="+mn-cs"/>
        <a:sym typeface="Helvetica Light"/>
      </a:defRPr>
    </a:lvl3pPr>
    <a:lvl4pPr indent="685800" algn="ctr" defTabSz="584200">
      <a:defRPr sz="2200">
        <a:latin typeface="+mn-lt"/>
        <a:ea typeface="+mn-ea"/>
        <a:cs typeface="+mn-cs"/>
        <a:sym typeface="Helvetica Light"/>
      </a:defRPr>
    </a:lvl4pPr>
    <a:lvl5pPr indent="914400" algn="ctr" defTabSz="584200">
      <a:defRPr sz="2200">
        <a:latin typeface="+mn-lt"/>
        <a:ea typeface="+mn-ea"/>
        <a:cs typeface="+mn-cs"/>
        <a:sym typeface="Helvetica Light"/>
      </a:defRPr>
    </a:lvl5pPr>
    <a:lvl6pPr indent="1143000" algn="ctr" defTabSz="584200">
      <a:defRPr sz="2200">
        <a:latin typeface="+mn-lt"/>
        <a:ea typeface="+mn-ea"/>
        <a:cs typeface="+mn-cs"/>
        <a:sym typeface="Helvetica Light"/>
      </a:defRPr>
    </a:lvl6pPr>
    <a:lvl7pPr indent="1371600" algn="ctr" defTabSz="584200">
      <a:defRPr sz="2200">
        <a:latin typeface="+mn-lt"/>
        <a:ea typeface="+mn-ea"/>
        <a:cs typeface="+mn-cs"/>
        <a:sym typeface="Helvetica Light"/>
      </a:defRPr>
    </a:lvl7pPr>
    <a:lvl8pPr indent="1600200" algn="ctr" defTabSz="584200">
      <a:defRPr sz="2200">
        <a:latin typeface="+mn-lt"/>
        <a:ea typeface="+mn-ea"/>
        <a:cs typeface="+mn-cs"/>
        <a:sym typeface="Helvetica Light"/>
      </a:defRPr>
    </a:lvl8pPr>
    <a:lvl9pPr indent="1828800" algn="ctr" defTabSz="584200">
      <a:defRPr sz="22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1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1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1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1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1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1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1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1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1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3579472" y="1848506"/>
            <a:ext cx="5845856" cy="184456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5600"/>
            </a:lvl1pPr>
          </a:lstStyle>
          <a:p>
            <a:pPr lvl="0">
              <a:defRPr sz="1800"/>
            </a:pPr>
            <a:r>
              <a:rPr sz="5600"/>
              <a:t>Текст заголовка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3579472" y="3742733"/>
            <a:ext cx="5845856" cy="63141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2000"/>
            </a:lvl1pPr>
            <a:lvl2pPr marL="0" indent="228600" algn="ctr">
              <a:spcBef>
                <a:spcPts val="0"/>
              </a:spcBef>
              <a:buSzTx/>
              <a:buNone/>
              <a:defRPr sz="2000"/>
            </a:lvl2pPr>
            <a:lvl3pPr marL="0" indent="457200" algn="ctr">
              <a:spcBef>
                <a:spcPts val="0"/>
              </a:spcBef>
              <a:buSzTx/>
              <a:buNone/>
              <a:defRPr sz="2000"/>
            </a:lvl3pPr>
            <a:lvl4pPr marL="0" indent="685800" algn="ctr">
              <a:spcBef>
                <a:spcPts val="0"/>
              </a:spcBef>
              <a:buSzTx/>
              <a:buNone/>
              <a:defRPr sz="2000"/>
            </a:lvl4pPr>
            <a:lvl5pPr marL="0" indent="914400" algn="ctr">
              <a:spcBef>
                <a:spcPts val="0"/>
              </a:spcBef>
              <a:buSzTx/>
              <a:buNone/>
              <a:defRPr sz="2000"/>
            </a:lvl5pPr>
          </a:lstStyle>
          <a:p>
            <a:pPr lvl="0">
              <a:defRPr sz="1800"/>
            </a:pPr>
            <a:r>
              <a:rPr sz="2000"/>
              <a:t>Уровень текста 1</a:t>
            </a:r>
            <a:endParaRPr sz="2000"/>
          </a:p>
          <a:p>
            <a:pPr lvl="1">
              <a:defRPr sz="1800"/>
            </a:pPr>
            <a:r>
              <a:rPr sz="2000"/>
              <a:t>Уровень текста 2</a:t>
            </a:r>
            <a:endParaRPr sz="2000"/>
          </a:p>
          <a:p>
            <a:pPr lvl="2">
              <a:defRPr sz="1800"/>
            </a:pPr>
            <a:r>
              <a:rPr sz="2000"/>
              <a:t>Уровень текста 3</a:t>
            </a:r>
            <a:endParaRPr sz="2000"/>
          </a:p>
          <a:p>
            <a:pPr lvl="3">
              <a:defRPr sz="1800"/>
            </a:pPr>
            <a:r>
              <a:rPr sz="2000"/>
              <a:t>Уровень текста 4</a:t>
            </a:r>
            <a:endParaRPr sz="2000"/>
          </a:p>
          <a:p>
            <a:pPr lvl="4">
              <a:defRPr sz="1800"/>
            </a:pPr>
            <a:r>
              <a:rPr sz="2000"/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2591631" y="1237100"/>
            <a:ext cx="7821538" cy="2467961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800"/>
              <a:t>Текст заголовка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xfrm>
            <a:off x="2591631" y="3771505"/>
            <a:ext cx="7821538" cy="84480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228600" algn="ctr">
              <a:spcBef>
                <a:spcPts val="0"/>
              </a:spcBef>
              <a:buSzTx/>
              <a:buNone/>
              <a:defRPr sz="2200"/>
            </a:lvl2pPr>
            <a:lvl3pPr marL="0" indent="457200" algn="ctr">
              <a:spcBef>
                <a:spcPts val="0"/>
              </a:spcBef>
              <a:buSzTx/>
              <a:buNone/>
              <a:defRPr sz="2200"/>
            </a:lvl3pPr>
            <a:lvl4pPr marL="0" indent="685800" algn="ctr">
              <a:spcBef>
                <a:spcPts val="0"/>
              </a:spcBef>
              <a:buSzTx/>
              <a:buNone/>
              <a:defRPr sz="2200"/>
            </a:lvl4pPr>
            <a:lvl5pPr marL="0" indent="914400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sz="2200"/>
              <a:t>Уровень текста 1</a:t>
            </a:r>
            <a:endParaRPr sz="2200"/>
          </a:p>
          <a:p>
            <a:pPr lvl="1">
              <a:defRPr sz="1800"/>
            </a:pPr>
            <a:r>
              <a:rPr sz="2200"/>
              <a:t>Уровень текста 2</a:t>
            </a:r>
            <a:endParaRPr sz="2200"/>
          </a:p>
          <a:p>
            <a:pPr lvl="2">
              <a:defRPr sz="1800"/>
            </a:pPr>
            <a:r>
              <a:rPr sz="2200"/>
              <a:t>Уровень текста 3</a:t>
            </a:r>
            <a:endParaRPr sz="2200"/>
          </a:p>
          <a:p>
            <a:pPr lvl="3">
              <a:defRPr sz="1800"/>
            </a:pPr>
            <a:r>
              <a:rPr sz="2200"/>
              <a:t>Уровень текста 4</a:t>
            </a:r>
            <a:endParaRPr sz="2200"/>
          </a:p>
          <a:p>
            <a:pPr lvl="4">
              <a:defRPr sz="1800"/>
            </a:pPr>
            <a:r>
              <a:rPr sz="2200"/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800"/>
              <a:t>Текст заголовка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Уровень текста 1</a:t>
            </a:r>
            <a:endParaRPr sz="2400"/>
          </a:p>
          <a:p>
            <a:pPr lvl="1">
              <a:defRPr sz="1800"/>
            </a:pPr>
            <a:r>
              <a:rPr sz="2400"/>
              <a:t>Уровень текста 2</a:t>
            </a:r>
            <a:endParaRPr sz="2400"/>
          </a:p>
          <a:p>
            <a:pPr lvl="2">
              <a:defRPr sz="1800"/>
            </a:pPr>
            <a:r>
              <a:rPr sz="2400"/>
              <a:t>Уровень текста 3</a:t>
            </a:r>
            <a:endParaRPr sz="2400"/>
          </a:p>
          <a:p>
            <a:pPr lvl="3">
              <a:defRPr sz="1800"/>
            </a:pPr>
            <a:r>
              <a:rPr sz="2400"/>
              <a:t>Уровень текста 4</a:t>
            </a:r>
            <a:endParaRPr sz="2400"/>
          </a:p>
          <a:p>
            <a:pPr lvl="4">
              <a:defRPr sz="1800"/>
            </a:pPr>
            <a:r>
              <a:rPr sz="2400"/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3579472" y="4686300"/>
            <a:ext cx="5845856" cy="79458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5600"/>
            </a:lvl1pPr>
          </a:lstStyle>
          <a:p>
            <a:pPr lvl="0">
              <a:defRPr sz="1800"/>
            </a:pPr>
            <a:r>
              <a:rPr sz="5600"/>
              <a:t>Текст заголовка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3579472" y="5509260"/>
            <a:ext cx="5845856" cy="63141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2000"/>
            </a:lvl1pPr>
            <a:lvl2pPr marL="0" indent="228600" algn="ctr">
              <a:spcBef>
                <a:spcPts val="0"/>
              </a:spcBef>
              <a:buSzTx/>
              <a:buNone/>
              <a:defRPr sz="2000"/>
            </a:lvl2pPr>
            <a:lvl3pPr marL="0" indent="457200" algn="ctr">
              <a:spcBef>
                <a:spcPts val="0"/>
              </a:spcBef>
              <a:buSzTx/>
              <a:buNone/>
              <a:defRPr sz="2000"/>
            </a:lvl3pPr>
            <a:lvl4pPr marL="0" indent="685800" algn="ctr">
              <a:spcBef>
                <a:spcPts val="0"/>
              </a:spcBef>
              <a:buSzTx/>
              <a:buNone/>
              <a:defRPr sz="2000"/>
            </a:lvl4pPr>
            <a:lvl5pPr marL="0" indent="914400" algn="ctr">
              <a:spcBef>
                <a:spcPts val="0"/>
              </a:spcBef>
              <a:buSzTx/>
              <a:buNone/>
              <a:defRPr sz="2000"/>
            </a:lvl5pPr>
          </a:lstStyle>
          <a:p>
            <a:pPr lvl="0">
              <a:defRPr sz="1800"/>
            </a:pPr>
            <a:r>
              <a:rPr sz="2000"/>
              <a:t>Уровень текста 1</a:t>
            </a:r>
            <a:endParaRPr sz="2000"/>
          </a:p>
          <a:p>
            <a:pPr lvl="1">
              <a:defRPr sz="1800"/>
            </a:pPr>
            <a:r>
              <a:rPr sz="2000"/>
              <a:t>Уровень текста 2</a:t>
            </a:r>
            <a:endParaRPr sz="2000"/>
          </a:p>
          <a:p>
            <a:pPr lvl="2">
              <a:defRPr sz="1800"/>
            </a:pPr>
            <a:r>
              <a:rPr sz="2000"/>
              <a:t>Уровень текста 3</a:t>
            </a:r>
            <a:endParaRPr sz="2000"/>
          </a:p>
          <a:p>
            <a:pPr lvl="3">
              <a:defRPr sz="1800"/>
            </a:pPr>
            <a:r>
              <a:rPr sz="2000"/>
              <a:t>Уровень текста 4</a:t>
            </a:r>
            <a:endParaRPr sz="2000"/>
          </a:p>
          <a:p>
            <a:pPr lvl="4">
              <a:defRPr sz="1800"/>
            </a:pPr>
            <a:r>
              <a:rPr sz="2000"/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3579472" y="2735317"/>
            <a:ext cx="5845856" cy="1844566"/>
          </a:xfrm>
          <a:prstGeom prst="rect">
            <a:avLst/>
          </a:prstGeom>
        </p:spPr>
        <p:txBody>
          <a:bodyPr lIns="0" tIns="0" rIns="0" bIns="0"/>
          <a:lstStyle>
            <a:lvl1pPr>
              <a:defRPr sz="5600"/>
            </a:lvl1pPr>
          </a:lstStyle>
          <a:p>
            <a:pPr lvl="0">
              <a:defRPr sz="1800"/>
            </a:pPr>
            <a:r>
              <a:rPr sz="5600"/>
              <a:t>Текст заголовка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3402110" y="1288042"/>
            <a:ext cx="2979684" cy="222766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Текст заголовка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3402110" y="3593749"/>
            <a:ext cx="2979684" cy="229151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2000"/>
            </a:lvl1pPr>
            <a:lvl2pPr marL="0" indent="228600" algn="ctr">
              <a:spcBef>
                <a:spcPts val="0"/>
              </a:spcBef>
              <a:buSzTx/>
              <a:buNone/>
              <a:defRPr sz="2000"/>
            </a:lvl2pPr>
            <a:lvl3pPr marL="0" indent="457200" algn="ctr">
              <a:spcBef>
                <a:spcPts val="0"/>
              </a:spcBef>
              <a:buSzTx/>
              <a:buNone/>
              <a:defRPr sz="2000"/>
            </a:lvl3pPr>
            <a:lvl4pPr marL="0" indent="685800" algn="ctr">
              <a:spcBef>
                <a:spcPts val="0"/>
              </a:spcBef>
              <a:buSzTx/>
              <a:buNone/>
              <a:defRPr sz="2000"/>
            </a:lvl4pPr>
            <a:lvl5pPr marL="0" indent="914400" algn="ctr">
              <a:spcBef>
                <a:spcPts val="0"/>
              </a:spcBef>
              <a:buSzTx/>
              <a:buNone/>
              <a:defRPr sz="2000"/>
            </a:lvl5pPr>
          </a:lstStyle>
          <a:p>
            <a:pPr lvl="0">
              <a:defRPr sz="1800"/>
            </a:pPr>
            <a:r>
              <a:rPr sz="2000"/>
              <a:t>Уровень текста 1</a:t>
            </a:r>
            <a:endParaRPr sz="2000"/>
          </a:p>
          <a:p>
            <a:pPr lvl="1">
              <a:defRPr sz="1800"/>
            </a:pPr>
            <a:r>
              <a:rPr sz="2000"/>
              <a:t>Уровень текста 2</a:t>
            </a:r>
            <a:endParaRPr sz="2000"/>
          </a:p>
          <a:p>
            <a:pPr lvl="2">
              <a:defRPr sz="1800"/>
            </a:pPr>
            <a:r>
              <a:rPr sz="2000"/>
              <a:t>Уровень текста 3</a:t>
            </a:r>
            <a:endParaRPr sz="2000"/>
          </a:p>
          <a:p>
            <a:pPr lvl="3">
              <a:defRPr sz="1800"/>
            </a:pPr>
            <a:r>
              <a:rPr sz="2000"/>
              <a:t>Уровень текста 4</a:t>
            </a:r>
            <a:endParaRPr sz="2000"/>
          </a:p>
          <a:p>
            <a:pPr lvl="4">
              <a:defRPr sz="1800"/>
            </a:pPr>
            <a:r>
              <a:rPr sz="2000"/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3402110" y="1181625"/>
            <a:ext cx="6200580" cy="1206063"/>
          </a:xfrm>
          <a:prstGeom prst="rect">
            <a:avLst/>
          </a:prstGeom>
        </p:spPr>
        <p:txBody>
          <a:bodyPr lIns="0" tIns="0" rIns="0" bIns="0"/>
          <a:lstStyle>
            <a:lvl1pPr>
              <a:defRPr sz="5600"/>
            </a:lvl1pPr>
          </a:lstStyle>
          <a:p>
            <a:pPr lvl="0">
              <a:defRPr sz="1800"/>
            </a:pPr>
            <a:r>
              <a:rPr sz="5600"/>
              <a:t>Текст заголовка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xfrm>
            <a:off x="3402110" y="1181625"/>
            <a:ext cx="6200580" cy="1206063"/>
          </a:xfrm>
          <a:prstGeom prst="rect">
            <a:avLst/>
          </a:prstGeom>
        </p:spPr>
        <p:txBody>
          <a:bodyPr lIns="0" tIns="0" rIns="0" bIns="0"/>
          <a:lstStyle>
            <a:lvl1pPr>
              <a:defRPr sz="5600"/>
            </a:lvl1pPr>
          </a:lstStyle>
          <a:p>
            <a:pPr lvl="0">
              <a:defRPr sz="1800"/>
            </a:pPr>
            <a:r>
              <a:rPr sz="5600"/>
              <a:t>Текст заголовка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3402110" y="2387687"/>
            <a:ext cx="6200580" cy="3511770"/>
          </a:xfrm>
          <a:prstGeom prst="rect">
            <a:avLst/>
          </a:prstGeom>
        </p:spPr>
        <p:txBody>
          <a:bodyPr lIns="0" tIns="0" rIns="0" bIns="0"/>
          <a:lstStyle>
            <a:lvl1pPr marL="271638" indent="-271638">
              <a:defRPr sz="2200"/>
            </a:lvl1pPr>
            <a:lvl2pPr marL="716138" indent="-271638">
              <a:defRPr sz="2200"/>
            </a:lvl2pPr>
            <a:lvl3pPr marL="1160638" indent="-271638">
              <a:defRPr sz="2200"/>
            </a:lvl3pPr>
            <a:lvl4pPr marL="1605138" indent="-271638">
              <a:defRPr sz="2200"/>
            </a:lvl4pPr>
            <a:lvl5pPr marL="2049638" indent="-271638">
              <a:defRPr sz="2200"/>
            </a:lvl5pPr>
          </a:lstStyle>
          <a:p>
            <a:pPr lvl="0">
              <a:defRPr sz="1800"/>
            </a:pPr>
            <a:r>
              <a:rPr sz="2200"/>
              <a:t>Уровень текста 1</a:t>
            </a:r>
            <a:endParaRPr sz="2200"/>
          </a:p>
          <a:p>
            <a:pPr lvl="1">
              <a:defRPr sz="1800"/>
            </a:pPr>
            <a:r>
              <a:rPr sz="2200"/>
              <a:t>Уровень текста 2</a:t>
            </a:r>
            <a:endParaRPr sz="2200"/>
          </a:p>
          <a:p>
            <a:pPr lvl="2">
              <a:defRPr sz="1800"/>
            </a:pPr>
            <a:r>
              <a:rPr sz="2200"/>
              <a:t>Уровень текста 3</a:t>
            </a:r>
            <a:endParaRPr sz="2200"/>
          </a:p>
          <a:p>
            <a:pPr lvl="3">
              <a:defRPr sz="1800"/>
            </a:pPr>
            <a:r>
              <a:rPr sz="2200"/>
              <a:t>Уровень текста 4</a:t>
            </a:r>
            <a:endParaRPr sz="2200"/>
          </a:p>
          <a:p>
            <a:pPr lvl="4">
              <a:defRPr sz="1800"/>
            </a:pPr>
            <a:r>
              <a:rPr sz="2200"/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3402110" y="1181625"/>
            <a:ext cx="6200580" cy="1206063"/>
          </a:xfrm>
          <a:prstGeom prst="rect">
            <a:avLst/>
          </a:prstGeom>
        </p:spPr>
        <p:txBody>
          <a:bodyPr lIns="0" tIns="0" rIns="0" bIns="0"/>
          <a:lstStyle>
            <a:lvl1pPr>
              <a:defRPr sz="5600"/>
            </a:lvl1pPr>
          </a:lstStyle>
          <a:p>
            <a:pPr lvl="0">
              <a:defRPr sz="1800"/>
            </a:pPr>
            <a:r>
              <a:rPr sz="5600"/>
              <a:t>Текст заголовка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3402110" y="2387687"/>
            <a:ext cx="2979684" cy="3511770"/>
          </a:xfrm>
          <a:prstGeom prst="rect">
            <a:avLst/>
          </a:prstGeom>
        </p:spPr>
        <p:txBody>
          <a:bodyPr lIns="0" tIns="0" rIns="0" bIns="0"/>
          <a:lstStyle>
            <a:lvl1pPr marL="195942" indent="-195942">
              <a:spcBef>
                <a:spcPts val="3200"/>
              </a:spcBef>
              <a:defRPr sz="1600"/>
            </a:lvl1pPr>
            <a:lvl2pPr marL="538842" indent="-195942">
              <a:spcBef>
                <a:spcPts val="3200"/>
              </a:spcBef>
              <a:defRPr sz="1600"/>
            </a:lvl2pPr>
            <a:lvl3pPr marL="881742" indent="-195942">
              <a:spcBef>
                <a:spcPts val="3200"/>
              </a:spcBef>
              <a:defRPr sz="1600"/>
            </a:lvl3pPr>
            <a:lvl4pPr marL="1224642" indent="-195942">
              <a:spcBef>
                <a:spcPts val="3200"/>
              </a:spcBef>
              <a:defRPr sz="1600"/>
            </a:lvl4pPr>
            <a:lvl5pPr marL="1567542" indent="-195942">
              <a:spcBef>
                <a:spcPts val="3200"/>
              </a:spcBef>
              <a:defRPr sz="1600"/>
            </a:lvl5pPr>
          </a:lstStyle>
          <a:p>
            <a:pPr lvl="0">
              <a:defRPr sz="1800"/>
            </a:pPr>
            <a:r>
              <a:rPr sz="1600"/>
              <a:t>Уровень текста 1</a:t>
            </a:r>
            <a:endParaRPr sz="1600"/>
          </a:p>
          <a:p>
            <a:pPr lvl="1">
              <a:defRPr sz="1800"/>
            </a:pPr>
            <a:r>
              <a:rPr sz="1600"/>
              <a:t>Уровень текста 2</a:t>
            </a:r>
            <a:endParaRPr sz="1600"/>
          </a:p>
          <a:p>
            <a:pPr lvl="2">
              <a:defRPr sz="1800"/>
            </a:pPr>
            <a:r>
              <a:rPr sz="1600"/>
              <a:t>Уровень текста 3</a:t>
            </a:r>
            <a:endParaRPr sz="1600"/>
          </a:p>
          <a:p>
            <a:pPr lvl="3">
              <a:defRPr sz="1800"/>
            </a:pPr>
            <a:r>
              <a:rPr sz="1600"/>
              <a:t>Уровень текста 4</a:t>
            </a:r>
            <a:endParaRPr sz="1600"/>
          </a:p>
          <a:p>
            <a:pPr lvl="4">
              <a:defRPr sz="1800"/>
            </a:pPr>
            <a:r>
              <a:rPr sz="1600"/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3402110" y="1642766"/>
            <a:ext cx="6200580" cy="4029668"/>
          </a:xfrm>
          <a:prstGeom prst="rect">
            <a:avLst/>
          </a:prstGeom>
        </p:spPr>
        <p:txBody>
          <a:bodyPr lIns="0" tIns="0" rIns="0" bIns="0"/>
          <a:lstStyle>
            <a:lvl1pPr marL="271638" indent="-271638">
              <a:defRPr sz="2200"/>
            </a:lvl1pPr>
            <a:lvl2pPr marL="716138" indent="-271638">
              <a:defRPr sz="2200"/>
            </a:lvl2pPr>
            <a:lvl3pPr marL="1160638" indent="-271638">
              <a:defRPr sz="2200"/>
            </a:lvl3pPr>
            <a:lvl4pPr marL="1605138" indent="-271638">
              <a:defRPr sz="2200"/>
            </a:lvl4pPr>
            <a:lvl5pPr marL="2049638" indent="-271638">
              <a:defRPr sz="2200"/>
            </a:lvl5pPr>
          </a:lstStyle>
          <a:p>
            <a:pPr lvl="0">
              <a:defRPr sz="1800"/>
            </a:pPr>
            <a:r>
              <a:rPr sz="2200"/>
              <a:t>Уровень текста 1</a:t>
            </a:r>
            <a:endParaRPr sz="2200"/>
          </a:p>
          <a:p>
            <a:pPr lvl="1">
              <a:defRPr sz="1800"/>
            </a:pPr>
            <a:r>
              <a:rPr sz="2200"/>
              <a:t>Уровень текста 2</a:t>
            </a:r>
            <a:endParaRPr sz="2200"/>
          </a:p>
          <a:p>
            <a:pPr lvl="2">
              <a:defRPr sz="1800"/>
            </a:pPr>
            <a:r>
              <a:rPr sz="2200"/>
              <a:t>Уровень текста 3</a:t>
            </a:r>
            <a:endParaRPr sz="2200"/>
          </a:p>
          <a:p>
            <a:pPr lvl="3">
              <a:defRPr sz="1800"/>
            </a:pPr>
            <a:r>
              <a:rPr sz="2200"/>
              <a:t>Уровень текста 4</a:t>
            </a:r>
            <a:endParaRPr sz="2200"/>
          </a:p>
          <a:p>
            <a:pPr lvl="4">
              <a:defRPr sz="1800"/>
            </a:pPr>
            <a:r>
              <a:rPr sz="2200"/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2354327" y="344837"/>
            <a:ext cx="8296146" cy="16136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7968" tIns="37968" rIns="37968" bIns="37968" anchor="ctr">
            <a:normAutofit fontScale="100000" lnSpcReduction="0"/>
          </a:bodyPr>
          <a:lstStyle/>
          <a:p>
            <a:pPr lvl="0">
              <a:defRPr sz="1800"/>
            </a:pPr>
            <a:r>
              <a:rPr sz="5800"/>
              <a:t>Текст заголовка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2354327" y="1958504"/>
            <a:ext cx="8296146" cy="46986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7968" tIns="37968" rIns="37968" bIns="37968" anchor="ctr">
            <a:normAutofit fontScale="100000" lnSpcReduction="0"/>
          </a:bodyPr>
          <a:lstStyle/>
          <a:p>
            <a:pPr lvl="0">
              <a:defRPr sz="1800"/>
            </a:pPr>
            <a:r>
              <a:rPr sz="2400"/>
              <a:t>Уровень текста 1</a:t>
            </a:r>
            <a:endParaRPr sz="2400"/>
          </a:p>
          <a:p>
            <a:pPr lvl="1">
              <a:defRPr sz="1800"/>
            </a:pPr>
            <a:r>
              <a:rPr sz="2400"/>
              <a:t>Уровень текста 2</a:t>
            </a:r>
            <a:endParaRPr sz="2400"/>
          </a:p>
          <a:p>
            <a:pPr lvl="2">
              <a:defRPr sz="1800"/>
            </a:pPr>
            <a:r>
              <a:rPr sz="2400"/>
              <a:t>Уровень текста 3</a:t>
            </a:r>
            <a:endParaRPr sz="2400"/>
          </a:p>
          <a:p>
            <a:pPr lvl="3">
              <a:defRPr sz="1800"/>
            </a:pPr>
            <a:r>
              <a:rPr sz="2400"/>
              <a:t>Уровень текста 4</a:t>
            </a:r>
            <a:endParaRPr sz="2400"/>
          </a:p>
          <a:p>
            <a:pPr lvl="4">
              <a:defRPr sz="1800"/>
            </a:pPr>
            <a:r>
              <a:rPr sz="2400"/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 algn="ctr" defTabSz="584200">
        <a:defRPr sz="58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58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58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58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58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58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58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58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5800">
          <a:latin typeface="+mn-lt"/>
          <a:ea typeface="+mn-ea"/>
          <a:cs typeface="+mn-cs"/>
          <a:sym typeface="Helvetica Light"/>
        </a:defRPr>
      </a:lvl9pPr>
    </p:titleStyle>
    <p:bodyStyle>
      <a:lvl1pPr marL="296333" indent="-296333" defTabSz="584200">
        <a:spcBef>
          <a:spcPts val="4200"/>
        </a:spcBef>
        <a:buSzPct val="75000"/>
        <a:buChar char="•"/>
        <a:defRPr sz="2400">
          <a:latin typeface="+mn-lt"/>
          <a:ea typeface="+mn-ea"/>
          <a:cs typeface="+mn-cs"/>
          <a:sym typeface="Helvetica Light"/>
        </a:defRPr>
      </a:lvl1pPr>
      <a:lvl2pPr marL="740833" indent="-296333" defTabSz="584200">
        <a:spcBef>
          <a:spcPts val="4200"/>
        </a:spcBef>
        <a:buSzPct val="75000"/>
        <a:buChar char="•"/>
        <a:defRPr sz="2400">
          <a:latin typeface="+mn-lt"/>
          <a:ea typeface="+mn-ea"/>
          <a:cs typeface="+mn-cs"/>
          <a:sym typeface="Helvetica Light"/>
        </a:defRPr>
      </a:lvl2pPr>
      <a:lvl3pPr marL="1185333" indent="-296333" defTabSz="584200">
        <a:spcBef>
          <a:spcPts val="4200"/>
        </a:spcBef>
        <a:buSzPct val="75000"/>
        <a:buChar char="•"/>
        <a:defRPr sz="2400">
          <a:latin typeface="+mn-lt"/>
          <a:ea typeface="+mn-ea"/>
          <a:cs typeface="+mn-cs"/>
          <a:sym typeface="Helvetica Light"/>
        </a:defRPr>
      </a:lvl3pPr>
      <a:lvl4pPr marL="1629833" indent="-296333" defTabSz="584200">
        <a:spcBef>
          <a:spcPts val="4200"/>
        </a:spcBef>
        <a:buSzPct val="75000"/>
        <a:buChar char="•"/>
        <a:defRPr sz="2400">
          <a:latin typeface="+mn-lt"/>
          <a:ea typeface="+mn-ea"/>
          <a:cs typeface="+mn-cs"/>
          <a:sym typeface="Helvetica Light"/>
        </a:defRPr>
      </a:lvl4pPr>
      <a:lvl5pPr marL="2074333" indent="-296333" defTabSz="584200">
        <a:spcBef>
          <a:spcPts val="4200"/>
        </a:spcBef>
        <a:buSzPct val="75000"/>
        <a:buChar char="•"/>
        <a:defRPr sz="2400">
          <a:latin typeface="+mn-lt"/>
          <a:ea typeface="+mn-ea"/>
          <a:cs typeface="+mn-cs"/>
          <a:sym typeface="Helvetica Light"/>
        </a:defRPr>
      </a:lvl5pPr>
      <a:lvl6pPr marL="2518833" indent="-296333" defTabSz="584200">
        <a:spcBef>
          <a:spcPts val="4200"/>
        </a:spcBef>
        <a:buSzPct val="75000"/>
        <a:buChar char="•"/>
        <a:defRPr sz="2400">
          <a:latin typeface="+mn-lt"/>
          <a:ea typeface="+mn-ea"/>
          <a:cs typeface="+mn-cs"/>
          <a:sym typeface="Helvetica Light"/>
        </a:defRPr>
      </a:lvl6pPr>
      <a:lvl7pPr marL="2963333" indent="-296333" defTabSz="584200">
        <a:spcBef>
          <a:spcPts val="4200"/>
        </a:spcBef>
        <a:buSzPct val="75000"/>
        <a:buChar char="•"/>
        <a:defRPr sz="2400">
          <a:latin typeface="+mn-lt"/>
          <a:ea typeface="+mn-ea"/>
          <a:cs typeface="+mn-cs"/>
          <a:sym typeface="Helvetica Light"/>
        </a:defRPr>
      </a:lvl7pPr>
      <a:lvl8pPr marL="3407833" indent="-296333" defTabSz="584200">
        <a:spcBef>
          <a:spcPts val="4200"/>
        </a:spcBef>
        <a:buSzPct val="75000"/>
        <a:buChar char="•"/>
        <a:defRPr sz="2400">
          <a:latin typeface="+mn-lt"/>
          <a:ea typeface="+mn-ea"/>
          <a:cs typeface="+mn-cs"/>
          <a:sym typeface="Helvetica Light"/>
        </a:defRPr>
      </a:lvl8pPr>
      <a:lvl9pPr marL="3852333" indent="-296333" defTabSz="584200">
        <a:spcBef>
          <a:spcPts val="4200"/>
        </a:spcBef>
        <a:buSzPct val="75000"/>
        <a:buChar char="•"/>
        <a:defRPr sz="24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 sz="11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11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11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11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11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11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11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11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11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2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2.t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2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2.tif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2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2.tif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2.tif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84.png"/><Relationship Id="rId4" Type="http://schemas.openxmlformats.org/officeDocument/2006/relationships/image" Target="../media/image85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86.png"/><Relationship Id="rId4" Type="http://schemas.openxmlformats.org/officeDocument/2006/relationships/image" Target="../media/image87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hyperlink" Target="http://provedenie-banketov.ru/korporativ.html" TargetMode="External"/><Relationship Id="rId6" Type="http://schemas.openxmlformats.org/officeDocument/2006/relationships/hyperlink" Target="http://maks-hotel.ru/category/oborudovanie/" TargetMode="External"/><Relationship Id="rId7" Type="http://schemas.openxmlformats.org/officeDocument/2006/relationships/hyperlink" Target="http://ww.kupivalenki.ru/index.php?categoryID=134" TargetMode="External"/><Relationship Id="rId8" Type="http://schemas.openxmlformats.org/officeDocument/2006/relationships/hyperlink" Target="http://www.timemebel.ru/catalog/stoly/stoly_obedennye/" TargetMode="Externa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hyperlink" Target="http://mag-pro.com.ua/portfolio/%D0%B1%D0%B0%D0%B3%D0%B0%D0%B6%D0%BD%D0%B8%D1%86%D1%8B/" TargetMode="External"/><Relationship Id="rId6" Type="http://schemas.openxmlformats.org/officeDocument/2006/relationships/hyperlink" Target="http://xozoptovik.ru/" TargetMode="External"/><Relationship Id="rId7" Type="http://schemas.openxmlformats.org/officeDocument/2006/relationships/hyperlink" Target="http://meha.trade-modus.ru" TargetMode="External"/><Relationship Id="rId8" Type="http://schemas.openxmlformats.org/officeDocument/2006/relationships/hyperlink" Target="http://www.specstroiparts.ru" TargetMode="External"/><Relationship Id="rId9" Type="http://schemas.openxmlformats.org/officeDocument/2006/relationships/hyperlink" Target="http://ptm-fasad.ru" TargetMode="External"/><Relationship Id="rId10" Type="http://schemas.openxmlformats.org/officeDocument/2006/relationships/hyperlink" Target="http://www.auchan.ru/pokupki/stoly-stulia/stoly-transformeri.html" TargetMode="Externa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hyperlink" Target="http://www.auchan.ru/pokupki/stoly-stulia/stoly-transformeri.html" TargetMode="External"/><Relationship Id="rId6" Type="http://schemas.openxmlformats.org/officeDocument/2006/relationships/image" Target="../media/image94.png"/><Relationship Id="rId7" Type="http://schemas.openxmlformats.org/officeDocument/2006/relationships/image" Target="../media/image95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hyperlink" Target="http://auchan.ru" TargetMode="External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6" Type="http://schemas.openxmlformats.org/officeDocument/2006/relationships/image" Target="../media/image98.png"/><Relationship Id="rId7" Type="http://schemas.openxmlformats.org/officeDocument/2006/relationships/image" Target="../media/image99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hyperlink" Target="http://www.specstroiparts.ru" TargetMode="External"/><Relationship Id="rId6" Type="http://schemas.openxmlformats.org/officeDocument/2006/relationships/image" Target="../media/image102.png"/><Relationship Id="rId7" Type="http://schemas.openxmlformats.org/officeDocument/2006/relationships/image" Target="../media/image103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107.png"/><Relationship Id="rId4" Type="http://schemas.openxmlformats.org/officeDocument/2006/relationships/image" Target="../media/image108.png"/><Relationship Id="rId5" Type="http://schemas.openxmlformats.org/officeDocument/2006/relationships/hyperlink" Target="http://mag-pro.com.ua/portfolio/%D0%B1%D0%B0%D0%B3%D0%B0%D0%B6%D0%BD%D0%B8%D1%86%D1%8B/" TargetMode="External"/><Relationship Id="rId6" Type="http://schemas.openxmlformats.org/officeDocument/2006/relationships/image" Target="../media/image109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hyperlink" Target="http://www.kipmsk.ru/list/?sid=5851" TargetMode="External"/><Relationship Id="rId6" Type="http://schemas.openxmlformats.org/officeDocument/2006/relationships/image" Target="../media/image112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113.png"/><Relationship Id="rId4" Type="http://schemas.openxmlformats.org/officeDocument/2006/relationships/image" Target="../media/image114.png"/><Relationship Id="rId5" Type="http://schemas.openxmlformats.org/officeDocument/2006/relationships/image" Target="../media/image115.png"/><Relationship Id="rId6" Type="http://schemas.openxmlformats.org/officeDocument/2006/relationships/image" Target="../media/image116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hyperlink" Target="http://www.ssamchuk.com/school-maternity/" TargetMode="External"/><Relationship Id="rId6" Type="http://schemas.openxmlformats.org/officeDocument/2006/relationships/image" Target="../media/image119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120.png"/><Relationship Id="rId4" Type="http://schemas.openxmlformats.org/officeDocument/2006/relationships/image" Target="../media/image121.png"/><Relationship Id="rId5" Type="http://schemas.openxmlformats.org/officeDocument/2006/relationships/image" Target="../media/image122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123.png"/><Relationship Id="rId4" Type="http://schemas.openxmlformats.org/officeDocument/2006/relationships/image" Target="../media/image124.png"/><Relationship Id="rId5" Type="http://schemas.openxmlformats.org/officeDocument/2006/relationships/image" Target="../media/image125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126.png"/><Relationship Id="rId4" Type="http://schemas.openxmlformats.org/officeDocument/2006/relationships/image" Target="../media/image127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2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asted-image.tif"/>
          <p:cNvPicPr/>
          <p:nvPr/>
        </p:nvPicPr>
        <p:blipFill>
          <a:blip r:embed="rId2">
            <a:alphaModFix amt="30337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sp>
        <p:nvSpPr>
          <p:cNvPr id="39" name="Shape 39"/>
          <p:cNvSpPr/>
          <p:nvPr>
            <p:ph type="title"/>
          </p:nvPr>
        </p:nvSpPr>
        <p:spPr>
          <a:xfrm>
            <a:off x="419833" y="98763"/>
            <a:ext cx="12165134" cy="2279511"/>
          </a:xfrm>
          <a:prstGeom prst="rect">
            <a:avLst/>
          </a:prstGeom>
        </p:spPr>
        <p:txBody>
          <a:bodyPr/>
          <a:lstStyle>
            <a:lvl1pPr>
              <a:defRPr b="1" sz="6800"/>
            </a:lvl1pPr>
          </a:lstStyle>
          <a:p>
            <a:pPr lvl="0">
              <a:defRPr b="0" sz="1800"/>
            </a:pPr>
            <a:r>
              <a:rPr b="1" sz="6800"/>
              <a:t>Продвижение без ссылок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xfrm>
            <a:off x="1613682" y="2339494"/>
            <a:ext cx="9777437" cy="694406"/>
          </a:xfrm>
          <a:prstGeom prst="rect">
            <a:avLst/>
          </a:prstGeom>
        </p:spPr>
        <p:txBody>
          <a:bodyPr/>
          <a:lstStyle>
            <a:lvl1pPr>
              <a:defRPr b="1" sz="2800"/>
            </a:lvl1pPr>
          </a:lstStyle>
          <a:p>
            <a:pPr lvl="0">
              <a:defRPr b="0" sz="1800"/>
            </a:pPr>
            <a:r>
              <a:rPr b="1" sz="2800"/>
              <a:t>Реально ли в 2016? Исследование выдачи Яндекса</a:t>
            </a:r>
          </a:p>
        </p:txBody>
      </p:sp>
      <p:sp>
        <p:nvSpPr>
          <p:cNvPr id="41" name="Shape 41"/>
          <p:cNvSpPr/>
          <p:nvPr/>
        </p:nvSpPr>
        <p:spPr>
          <a:xfrm>
            <a:off x="4592552" y="6613919"/>
            <a:ext cx="3891856" cy="3553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7968" tIns="37968" rIns="37968" bIns="37968" anchor="ctr">
            <a:spAutoFit/>
          </a:bodyPr>
          <a:lstStyle>
            <a:lvl1pPr>
              <a:defRPr sz="1800"/>
            </a:lvl1pPr>
          </a:lstStyle>
          <a:p>
            <a:pPr lvl="0"/>
            <a:r>
              <a:t>Сергей Кокшаров, 16 февраля 2016</a:t>
            </a:r>
          </a:p>
        </p:txBody>
      </p:sp>
      <p:pic>
        <p:nvPicPr>
          <p:cNvPr id="42" name="pasted-image-enhanced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06101" y="3415833"/>
            <a:ext cx="3792598" cy="303407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139" name="Group 139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137" name="Group 137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134" name="Group 134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133" name="Shape 133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132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135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136" name="Shape 136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138" name="Shape 138"/>
            <p:cNvSpPr/>
            <p:nvPr/>
          </p:nvSpPr>
          <p:spPr>
            <a:xfrm>
              <a:off x="4415519" y="5646124"/>
              <a:ext cx="1482084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10</a:t>
              </a:r>
            </a:p>
          </p:txBody>
        </p:sp>
      </p:grpSp>
      <p:pic>
        <p:nvPicPr>
          <p:cNvPr id="140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2500" y="977900"/>
            <a:ext cx="9855200" cy="53594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150" name="Group 150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148" name="Group 148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145" name="Group 145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144" name="Shape 144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143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146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147" name="Shape 147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149" name="Shape 149"/>
            <p:cNvSpPr/>
            <p:nvPr/>
          </p:nvSpPr>
          <p:spPr>
            <a:xfrm>
              <a:off x="4450246" y="5646124"/>
              <a:ext cx="1412631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11</a:t>
              </a:r>
            </a:p>
          </p:txBody>
        </p:sp>
      </p:grpSp>
      <p:sp>
        <p:nvSpPr>
          <p:cNvPr id="151" name="Shape 151"/>
          <p:cNvSpPr/>
          <p:nvPr/>
        </p:nvSpPr>
        <p:spPr>
          <a:xfrm>
            <a:off x="852290" y="1448621"/>
            <a:ext cx="10547059" cy="36762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marL="228600" indent="-228600" algn="l">
              <a:lnSpc>
                <a:spcPct val="130000"/>
              </a:lnSpc>
              <a:buSzPct val="100000"/>
              <a:buChar char="•"/>
              <a:defRPr sz="1800"/>
            </a:pPr>
            <a:r>
              <a:rPr sz="3200"/>
              <a:t> Ссылочная тенденция мало различается</a:t>
            </a:r>
            <a:br>
              <a:rPr sz="3200"/>
            </a:br>
            <a:r>
              <a:rPr sz="3200"/>
              <a:t>между коммерческим и информационным сегментами</a:t>
            </a:r>
            <a:endParaRPr sz="3200"/>
          </a:p>
          <a:p>
            <a:pPr lvl="0" marL="228600" indent="-228600" algn="l">
              <a:lnSpc>
                <a:spcPct val="130000"/>
              </a:lnSpc>
              <a:buSzPct val="100000"/>
              <a:buChar char="•"/>
              <a:defRPr sz="1800"/>
            </a:pPr>
            <a:r>
              <a:rPr sz="3200"/>
              <a:t> Но по инфо-запросам 70% выдачи без ссылок</a:t>
            </a:r>
            <a:endParaRPr sz="3200"/>
          </a:p>
          <a:p>
            <a:pPr lvl="0" marL="228600" indent="-228600" algn="l">
              <a:lnSpc>
                <a:spcPct val="130000"/>
              </a:lnSpc>
              <a:buSzPct val="100000"/>
              <a:buChar char="•"/>
              <a:defRPr sz="1800"/>
            </a:pPr>
            <a:r>
              <a:rPr sz="3200"/>
              <a:t> По коммерческим запросам всего 25% </a:t>
            </a:r>
            <a:br>
              <a:rPr sz="3200"/>
            </a:br>
            <a:r>
              <a:rPr sz="3200"/>
              <a:t>(т.е. в комм. тематике бессылочное продвижение</a:t>
            </a:r>
            <a:br>
              <a:rPr sz="3200"/>
            </a:br>
            <a:r>
              <a:rPr sz="3200"/>
              <a:t>встречается реже, но встречается)</a:t>
            </a:r>
          </a:p>
        </p:txBody>
      </p:sp>
      <p:pic>
        <p:nvPicPr>
          <p:cNvPr id="152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4700" y="406400"/>
            <a:ext cx="692128" cy="595230"/>
          </a:xfrm>
          <a:prstGeom prst="rect">
            <a:avLst/>
          </a:prstGeom>
          <a:ln w="3175">
            <a:miter lim="400000"/>
          </a:ln>
        </p:spPr>
      </p:pic>
      <p:sp>
        <p:nvSpPr>
          <p:cNvPr id="153" name="Shape 153"/>
          <p:cNvSpPr/>
          <p:nvPr>
            <p:ph type="title"/>
          </p:nvPr>
        </p:nvSpPr>
        <p:spPr>
          <a:xfrm>
            <a:off x="1681386" y="281903"/>
            <a:ext cx="5038694" cy="895024"/>
          </a:xfrm>
          <a:prstGeom prst="rect">
            <a:avLst/>
          </a:prstGeom>
        </p:spPr>
        <p:txBody>
          <a:bodyPr anchor="t"/>
          <a:lstStyle>
            <a:lvl1pPr algn="l">
              <a:defRPr b="1" sz="4800">
                <a:solidFill>
                  <a:srgbClr val="51A7F9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51A7F9"/>
                </a:solidFill>
              </a:rPr>
              <a:t>Наблюдение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163" name="Group 163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161" name="Group 161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158" name="Group 158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157" name="Shape 157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156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159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160" name="Shape 160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162" name="Shape 162"/>
            <p:cNvSpPr/>
            <p:nvPr/>
          </p:nvSpPr>
          <p:spPr>
            <a:xfrm>
              <a:off x="4415519" y="5646124"/>
              <a:ext cx="1482084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12</a:t>
              </a:r>
            </a:p>
          </p:txBody>
        </p:sp>
      </p:grpSp>
      <p:pic>
        <p:nvPicPr>
          <p:cNvPr id="164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7400" y="933450"/>
            <a:ext cx="10007600" cy="54483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174" name="Group 174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172" name="Group 172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169" name="Group 169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168" name="Shape 168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167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170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171" name="Shape 171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173" name="Shape 173"/>
            <p:cNvSpPr/>
            <p:nvPr/>
          </p:nvSpPr>
          <p:spPr>
            <a:xfrm>
              <a:off x="4415519" y="5646124"/>
              <a:ext cx="1482084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13</a:t>
              </a:r>
            </a:p>
          </p:txBody>
        </p:sp>
      </p:grpSp>
      <p:sp>
        <p:nvSpPr>
          <p:cNvPr id="175" name="Shape 175"/>
          <p:cNvSpPr/>
          <p:nvPr/>
        </p:nvSpPr>
        <p:spPr>
          <a:xfrm>
            <a:off x="852290" y="1448621"/>
            <a:ext cx="7296265" cy="11667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marL="228600" indent="-228600" algn="l">
              <a:lnSpc>
                <a:spcPct val="130000"/>
              </a:lnSpc>
              <a:buSzPct val="100000"/>
              <a:buChar char="•"/>
              <a:defRPr sz="1800"/>
            </a:pPr>
            <a:r>
              <a:rPr sz="3200"/>
              <a:t> Очень мало результатов в ТОПе без </a:t>
            </a:r>
            <a:br>
              <a:rPr sz="3200"/>
            </a:br>
            <a:r>
              <a:rPr sz="3200"/>
              <a:t>обратных ссылок на домен</a:t>
            </a:r>
          </a:p>
        </p:txBody>
      </p:sp>
      <p:pic>
        <p:nvPicPr>
          <p:cNvPr id="176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4700" y="406400"/>
            <a:ext cx="692128" cy="595230"/>
          </a:xfrm>
          <a:prstGeom prst="rect">
            <a:avLst/>
          </a:prstGeom>
          <a:ln w="3175">
            <a:miter lim="400000"/>
          </a:ln>
        </p:spPr>
      </p:pic>
      <p:sp>
        <p:nvSpPr>
          <p:cNvPr id="177" name="Shape 177"/>
          <p:cNvSpPr/>
          <p:nvPr>
            <p:ph type="title"/>
          </p:nvPr>
        </p:nvSpPr>
        <p:spPr>
          <a:xfrm>
            <a:off x="1681386" y="281903"/>
            <a:ext cx="5038694" cy="895024"/>
          </a:xfrm>
          <a:prstGeom prst="rect">
            <a:avLst/>
          </a:prstGeom>
        </p:spPr>
        <p:txBody>
          <a:bodyPr anchor="t"/>
          <a:lstStyle>
            <a:lvl1pPr algn="l">
              <a:defRPr b="1" sz="4800">
                <a:solidFill>
                  <a:srgbClr val="51A7F9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51A7F9"/>
                </a:solidFill>
              </a:rPr>
              <a:t>Наблюдение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187" name="Group 187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185" name="Group 185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182" name="Group 182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181" name="Shape 181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180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183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184" name="Shape 184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186" name="Shape 186"/>
            <p:cNvSpPr/>
            <p:nvPr/>
          </p:nvSpPr>
          <p:spPr>
            <a:xfrm>
              <a:off x="4415519" y="5646124"/>
              <a:ext cx="1482084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14</a:t>
              </a:r>
            </a:p>
          </p:txBody>
        </p:sp>
      </p:grpSp>
      <p:pic>
        <p:nvPicPr>
          <p:cNvPr id="188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7100" y="863600"/>
            <a:ext cx="9804400" cy="558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198" name="Group 198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196" name="Group 196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193" name="Group 193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192" name="Shape 192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191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194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195" name="Shape 195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197" name="Shape 197"/>
            <p:cNvSpPr/>
            <p:nvPr/>
          </p:nvSpPr>
          <p:spPr>
            <a:xfrm>
              <a:off x="4415519" y="5646124"/>
              <a:ext cx="1482084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15</a:t>
              </a:r>
            </a:p>
          </p:txBody>
        </p:sp>
      </p:grpSp>
      <p:sp>
        <p:nvSpPr>
          <p:cNvPr id="199" name="Shape 199"/>
          <p:cNvSpPr/>
          <p:nvPr/>
        </p:nvSpPr>
        <p:spPr>
          <a:xfrm>
            <a:off x="852290" y="1448621"/>
            <a:ext cx="9606649" cy="17941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marL="228600" indent="-228600" algn="l">
              <a:lnSpc>
                <a:spcPct val="130000"/>
              </a:lnSpc>
              <a:buSzPct val="100000"/>
              <a:buChar char="•"/>
              <a:defRPr sz="1800"/>
            </a:pPr>
            <a:r>
              <a:rPr sz="3200"/>
              <a:t> Для СЧ и НЧ-запросов видно, что в ТОП20 сайты</a:t>
            </a:r>
            <a:br>
              <a:rPr sz="3200"/>
            </a:br>
            <a:r>
              <a:rPr sz="3200"/>
              <a:t>имеют больше ссылок на домен, чем в ТОП10.</a:t>
            </a:r>
            <a:br>
              <a:rPr sz="3200"/>
            </a:br>
            <a:r>
              <a:rPr sz="3200"/>
              <a:t>Возможно, здесь повлияла работа Минусинска</a:t>
            </a:r>
          </a:p>
        </p:txBody>
      </p:sp>
      <p:pic>
        <p:nvPicPr>
          <p:cNvPr id="200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4700" y="406400"/>
            <a:ext cx="692128" cy="595230"/>
          </a:xfrm>
          <a:prstGeom prst="rect">
            <a:avLst/>
          </a:prstGeom>
          <a:ln w="3175">
            <a:miter lim="400000"/>
          </a:ln>
        </p:spPr>
      </p:pic>
      <p:sp>
        <p:nvSpPr>
          <p:cNvPr id="201" name="Shape 201"/>
          <p:cNvSpPr/>
          <p:nvPr>
            <p:ph type="title"/>
          </p:nvPr>
        </p:nvSpPr>
        <p:spPr>
          <a:xfrm>
            <a:off x="1681386" y="281903"/>
            <a:ext cx="5038694" cy="895024"/>
          </a:xfrm>
          <a:prstGeom prst="rect">
            <a:avLst/>
          </a:prstGeom>
        </p:spPr>
        <p:txBody>
          <a:bodyPr anchor="t"/>
          <a:lstStyle>
            <a:lvl1pPr algn="l">
              <a:defRPr b="1" sz="4800">
                <a:solidFill>
                  <a:srgbClr val="51A7F9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51A7F9"/>
                </a:solidFill>
              </a:rPr>
              <a:t>Наблюдение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211" name="Group 211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209" name="Group 209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206" name="Group 206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205" name="Shape 205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204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207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208" name="Shape 208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210" name="Shape 210"/>
            <p:cNvSpPr/>
            <p:nvPr/>
          </p:nvSpPr>
          <p:spPr>
            <a:xfrm>
              <a:off x="4415519" y="5646124"/>
              <a:ext cx="1482084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16</a:t>
              </a:r>
            </a:p>
          </p:txBody>
        </p:sp>
      </p:grpSp>
      <p:pic>
        <p:nvPicPr>
          <p:cNvPr id="212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8850" y="933450"/>
            <a:ext cx="9867900" cy="54483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222" name="Group 222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220" name="Group 220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217" name="Group 217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216" name="Shape 216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215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218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219" name="Shape 219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221" name="Shape 221"/>
            <p:cNvSpPr/>
            <p:nvPr/>
          </p:nvSpPr>
          <p:spPr>
            <a:xfrm>
              <a:off x="4415519" y="5646124"/>
              <a:ext cx="1482084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17</a:t>
              </a:r>
            </a:p>
          </p:txBody>
        </p:sp>
      </p:grpSp>
      <p:pic>
        <p:nvPicPr>
          <p:cNvPr id="223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9000" y="996950"/>
            <a:ext cx="9931400" cy="53213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233" name="Group 233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231" name="Group 231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228" name="Group 228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227" name="Shape 227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226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229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230" name="Shape 230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232" name="Shape 232"/>
            <p:cNvSpPr/>
            <p:nvPr/>
          </p:nvSpPr>
          <p:spPr>
            <a:xfrm>
              <a:off x="4415519" y="5646124"/>
              <a:ext cx="1482084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18</a:t>
              </a:r>
            </a:p>
          </p:txBody>
        </p:sp>
      </p:grpSp>
      <p:pic>
        <p:nvPicPr>
          <p:cNvPr id="234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3600" y="901700"/>
            <a:ext cx="9626600" cy="55118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244" name="Group 244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242" name="Group 242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239" name="Group 239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238" name="Shape 238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237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240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241" name="Shape 241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243" name="Shape 243"/>
            <p:cNvSpPr/>
            <p:nvPr/>
          </p:nvSpPr>
          <p:spPr>
            <a:xfrm>
              <a:off x="4415519" y="5646124"/>
              <a:ext cx="1482084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19</a:t>
              </a:r>
            </a:p>
          </p:txBody>
        </p:sp>
      </p:grpSp>
      <p:sp>
        <p:nvSpPr>
          <p:cNvPr id="245" name="Shape 245"/>
          <p:cNvSpPr/>
          <p:nvPr/>
        </p:nvSpPr>
        <p:spPr>
          <a:xfrm>
            <a:off x="852290" y="1448621"/>
            <a:ext cx="9599740" cy="17941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marL="228600" indent="-228600" algn="l">
              <a:lnSpc>
                <a:spcPct val="130000"/>
              </a:lnSpc>
              <a:buSzPct val="100000"/>
              <a:buChar char="•"/>
              <a:defRPr sz="1800"/>
            </a:pPr>
            <a:r>
              <a:rPr sz="3200"/>
              <a:t> Очень слабая корреляция ссылок на домен</a:t>
            </a:r>
            <a:br>
              <a:rPr sz="3200"/>
            </a:br>
            <a:r>
              <a:rPr sz="3200"/>
              <a:t>с позицией, и она носит положительный характер</a:t>
            </a:r>
            <a:br>
              <a:rPr sz="3200"/>
            </a:br>
            <a:r>
              <a:rPr sz="3200"/>
              <a:t>(отрицательный для вебмастера)</a:t>
            </a:r>
          </a:p>
        </p:txBody>
      </p:sp>
      <p:pic>
        <p:nvPicPr>
          <p:cNvPr id="246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4700" y="406400"/>
            <a:ext cx="692128" cy="595230"/>
          </a:xfrm>
          <a:prstGeom prst="rect">
            <a:avLst/>
          </a:prstGeom>
          <a:ln w="3175">
            <a:miter lim="400000"/>
          </a:ln>
        </p:spPr>
      </p:pic>
      <p:sp>
        <p:nvSpPr>
          <p:cNvPr id="247" name="Shape 247"/>
          <p:cNvSpPr/>
          <p:nvPr>
            <p:ph type="title"/>
          </p:nvPr>
        </p:nvSpPr>
        <p:spPr>
          <a:xfrm>
            <a:off x="1681386" y="281903"/>
            <a:ext cx="5038694" cy="895024"/>
          </a:xfrm>
          <a:prstGeom prst="rect">
            <a:avLst/>
          </a:prstGeom>
        </p:spPr>
        <p:txBody>
          <a:bodyPr anchor="t"/>
          <a:lstStyle>
            <a:lvl1pPr algn="l">
              <a:defRPr b="1" sz="4800">
                <a:solidFill>
                  <a:srgbClr val="51A7F9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51A7F9"/>
                </a:solidFill>
              </a:rPr>
              <a:t>Наблюдение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sp>
        <p:nvSpPr>
          <p:cNvPr id="45" name="Shape 45"/>
          <p:cNvSpPr/>
          <p:nvPr>
            <p:ph type="title"/>
          </p:nvPr>
        </p:nvSpPr>
        <p:spPr>
          <a:xfrm>
            <a:off x="784484" y="146063"/>
            <a:ext cx="8718379" cy="1074930"/>
          </a:xfrm>
          <a:prstGeom prst="rect">
            <a:avLst/>
          </a:prstGeom>
        </p:spPr>
        <p:txBody>
          <a:bodyPr/>
          <a:lstStyle>
            <a:lvl1pPr algn="l">
              <a:defRPr b="1" sz="4800">
                <a:solidFill>
                  <a:srgbClr val="0365C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0365C0"/>
                </a:solidFill>
              </a:rPr>
              <a:t>Цель исследования</a:t>
            </a:r>
          </a:p>
        </p:txBody>
      </p:sp>
      <p:grpSp>
        <p:nvGrpSpPr>
          <p:cNvPr id="53" name="Group 53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51" name="Group 51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48" name="Group 48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47" name="Shape 47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46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49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50" name="Shape 50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52" name="Shape 52"/>
            <p:cNvSpPr/>
            <p:nvPr/>
          </p:nvSpPr>
          <p:spPr>
            <a:xfrm>
              <a:off x="4768676" y="5646124"/>
              <a:ext cx="775770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2</a:t>
              </a:r>
            </a:p>
          </p:txBody>
        </p:sp>
      </p:grpSp>
      <p:sp>
        <p:nvSpPr>
          <p:cNvPr id="54" name="Shape 54"/>
          <p:cNvSpPr/>
          <p:nvPr/>
        </p:nvSpPr>
        <p:spPr>
          <a:xfrm>
            <a:off x="809884" y="1571821"/>
            <a:ext cx="10238398" cy="34349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lnSpc>
                <a:spcPct val="120000"/>
              </a:lnSpc>
              <a:defRPr sz="1800"/>
            </a:pPr>
            <a:r>
              <a:rPr sz="3200"/>
              <a:t>Оценить влияние ссылок на продвижение сайта</a:t>
            </a:r>
            <a:endParaRPr sz="3200"/>
          </a:p>
          <a:p>
            <a:pPr lvl="0" algn="l">
              <a:lnSpc>
                <a:spcPct val="120000"/>
              </a:lnSpc>
              <a:defRPr sz="1800"/>
            </a:pPr>
            <a:r>
              <a:rPr sz="3200"/>
              <a:t>по коммерческим и информационным запросам </a:t>
            </a:r>
            <a:endParaRPr sz="3200"/>
          </a:p>
          <a:p>
            <a:pPr lvl="0" algn="l">
              <a:lnSpc>
                <a:spcPct val="120000"/>
              </a:lnSpc>
              <a:defRPr sz="1800"/>
            </a:pPr>
            <a:r>
              <a:rPr sz="3200"/>
              <a:t>в Яндексе (Москва).</a:t>
            </a:r>
            <a:endParaRPr sz="3200"/>
          </a:p>
          <a:p>
            <a:pPr lvl="0" algn="l">
              <a:lnSpc>
                <a:spcPct val="120000"/>
              </a:lnSpc>
              <a:defRPr sz="1800"/>
            </a:pPr>
            <a:endParaRPr sz="3200"/>
          </a:p>
          <a:p>
            <a:pPr lvl="0" algn="l">
              <a:lnSpc>
                <a:spcPct val="120000"/>
              </a:lnSpc>
              <a:defRPr sz="1800"/>
            </a:pPr>
            <a:r>
              <a:rPr sz="3200"/>
              <a:t>Найти примеры документов без ссылок, находящихся</a:t>
            </a:r>
            <a:endParaRPr sz="3200"/>
          </a:p>
          <a:p>
            <a:pPr lvl="0" algn="l">
              <a:lnSpc>
                <a:spcPct val="120000"/>
              </a:lnSpc>
              <a:defRPr sz="1800"/>
            </a:pPr>
            <a:r>
              <a:rPr sz="3200"/>
              <a:t>в конкурентном ТОПе. 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257" name="Group 257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255" name="Group 255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252" name="Group 252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251" name="Shape 251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250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253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254" name="Shape 254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256" name="Shape 256"/>
            <p:cNvSpPr/>
            <p:nvPr/>
          </p:nvSpPr>
          <p:spPr>
            <a:xfrm>
              <a:off x="4415519" y="5646124"/>
              <a:ext cx="1482084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20</a:t>
              </a:r>
            </a:p>
          </p:txBody>
        </p:sp>
      </p:grpSp>
      <p:pic>
        <p:nvPicPr>
          <p:cNvPr id="258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88900" y="152400"/>
            <a:ext cx="12141201" cy="7010400"/>
          </a:xfrm>
          <a:prstGeom prst="rect">
            <a:avLst/>
          </a:prstGeom>
          <a:ln w="3175">
            <a:miter lim="400000"/>
          </a:ln>
        </p:spPr>
      </p:pic>
      <p:sp>
        <p:nvSpPr>
          <p:cNvPr id="259" name="Shape 259"/>
          <p:cNvSpPr/>
          <p:nvPr>
            <p:ph type="title"/>
          </p:nvPr>
        </p:nvSpPr>
        <p:spPr>
          <a:xfrm>
            <a:off x="1267084" y="628663"/>
            <a:ext cx="8718379" cy="1074930"/>
          </a:xfrm>
          <a:prstGeom prst="rect">
            <a:avLst/>
          </a:prstGeom>
        </p:spPr>
        <p:txBody>
          <a:bodyPr/>
          <a:lstStyle>
            <a:lvl1pPr algn="l">
              <a:defRPr b="1" sz="4800">
                <a:solidFill>
                  <a:srgbClr val="0365C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0365C0"/>
                </a:solidFill>
              </a:rPr>
              <a:t>Вся выборка</a:t>
            </a:r>
          </a:p>
        </p:txBody>
      </p:sp>
      <p:sp>
        <p:nvSpPr>
          <p:cNvPr id="260" name="Shape 260"/>
          <p:cNvSpPr/>
          <p:nvPr/>
        </p:nvSpPr>
        <p:spPr>
          <a:xfrm>
            <a:off x="1309617" y="1495622"/>
            <a:ext cx="6854966" cy="3869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377" tIns="28377" rIns="28377" bIns="28377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2200"/>
              <a:t>Корреляция кол-ва ссылок на документ с позициями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270" name="Group 270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268" name="Group 268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265" name="Group 265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264" name="Shape 264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263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266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267" name="Shape 267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269" name="Shape 269"/>
            <p:cNvSpPr/>
            <p:nvPr/>
          </p:nvSpPr>
          <p:spPr>
            <a:xfrm>
              <a:off x="4415519" y="5646124"/>
              <a:ext cx="1482084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21</a:t>
              </a:r>
            </a:p>
          </p:txBody>
        </p:sp>
      </p:grpSp>
      <p:pic>
        <p:nvPicPr>
          <p:cNvPr id="271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800" y="1435100"/>
            <a:ext cx="11404600" cy="5791200"/>
          </a:xfrm>
          <a:prstGeom prst="rect">
            <a:avLst/>
          </a:prstGeom>
          <a:ln w="3175">
            <a:miter lim="400000"/>
          </a:ln>
        </p:spPr>
      </p:pic>
      <p:sp>
        <p:nvSpPr>
          <p:cNvPr id="272" name="Shape 272"/>
          <p:cNvSpPr/>
          <p:nvPr>
            <p:ph type="title"/>
          </p:nvPr>
        </p:nvSpPr>
        <p:spPr>
          <a:xfrm>
            <a:off x="1114684" y="222263"/>
            <a:ext cx="8718379" cy="1074930"/>
          </a:xfrm>
          <a:prstGeom prst="rect">
            <a:avLst/>
          </a:prstGeom>
        </p:spPr>
        <p:txBody>
          <a:bodyPr/>
          <a:lstStyle>
            <a:lvl1pPr algn="l">
              <a:defRPr b="1" sz="4800">
                <a:solidFill>
                  <a:srgbClr val="0365C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0365C0"/>
                </a:solidFill>
              </a:rPr>
              <a:t>Некоммерческие запросы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282" name="Group 282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280" name="Group 280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277" name="Group 277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276" name="Shape 276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275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278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279" name="Shape 279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281" name="Shape 281"/>
            <p:cNvSpPr/>
            <p:nvPr/>
          </p:nvSpPr>
          <p:spPr>
            <a:xfrm>
              <a:off x="4415519" y="5646124"/>
              <a:ext cx="1482084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22</a:t>
              </a:r>
            </a:p>
          </p:txBody>
        </p:sp>
      </p:grpSp>
      <p:sp>
        <p:nvSpPr>
          <p:cNvPr id="283" name="Shape 283"/>
          <p:cNvSpPr/>
          <p:nvPr>
            <p:ph type="title"/>
          </p:nvPr>
        </p:nvSpPr>
        <p:spPr>
          <a:xfrm>
            <a:off x="1114684" y="222263"/>
            <a:ext cx="8718379" cy="1074930"/>
          </a:xfrm>
          <a:prstGeom prst="rect">
            <a:avLst/>
          </a:prstGeom>
        </p:spPr>
        <p:txBody>
          <a:bodyPr/>
          <a:lstStyle>
            <a:lvl1pPr algn="l">
              <a:defRPr b="1" sz="4800">
                <a:solidFill>
                  <a:srgbClr val="0365C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0365C0"/>
                </a:solidFill>
              </a:rPr>
              <a:t>Коммерческие запросы</a:t>
            </a:r>
          </a:p>
        </p:txBody>
      </p:sp>
      <p:pic>
        <p:nvPicPr>
          <p:cNvPr id="284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8750" y="1390650"/>
            <a:ext cx="11747500" cy="57785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294" name="Group 294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292" name="Group 292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289" name="Group 289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288" name="Shape 288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287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290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291" name="Shape 291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293" name="Shape 293"/>
            <p:cNvSpPr/>
            <p:nvPr/>
          </p:nvSpPr>
          <p:spPr>
            <a:xfrm>
              <a:off x="4415519" y="5646124"/>
              <a:ext cx="1482084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23</a:t>
              </a:r>
            </a:p>
          </p:txBody>
        </p:sp>
      </p:grpSp>
      <p:pic>
        <p:nvPicPr>
          <p:cNvPr id="295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6850" y="1549400"/>
            <a:ext cx="10782300" cy="5511800"/>
          </a:xfrm>
          <a:prstGeom prst="rect">
            <a:avLst/>
          </a:prstGeom>
          <a:ln w="3175">
            <a:miter lim="400000"/>
          </a:ln>
        </p:spPr>
      </p:pic>
      <p:sp>
        <p:nvSpPr>
          <p:cNvPr id="296" name="Shape 296"/>
          <p:cNvSpPr/>
          <p:nvPr>
            <p:ph type="title"/>
          </p:nvPr>
        </p:nvSpPr>
        <p:spPr>
          <a:xfrm>
            <a:off x="1114684" y="222263"/>
            <a:ext cx="8718379" cy="1074930"/>
          </a:xfrm>
          <a:prstGeom prst="rect">
            <a:avLst/>
          </a:prstGeom>
        </p:spPr>
        <p:txBody>
          <a:bodyPr/>
          <a:lstStyle>
            <a:lvl1pPr algn="l">
              <a:defRPr b="1" sz="4800">
                <a:solidFill>
                  <a:srgbClr val="0365C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0365C0"/>
                </a:solidFill>
              </a:rPr>
              <a:t>Только ТОП10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306" name="Group 306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304" name="Group 304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301" name="Group 301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300" name="Shape 300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299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302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303" name="Shape 303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305" name="Shape 305"/>
            <p:cNvSpPr/>
            <p:nvPr/>
          </p:nvSpPr>
          <p:spPr>
            <a:xfrm>
              <a:off x="4415519" y="5646124"/>
              <a:ext cx="1482084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24</a:t>
              </a:r>
            </a:p>
          </p:txBody>
        </p:sp>
      </p:grpSp>
      <p:pic>
        <p:nvPicPr>
          <p:cNvPr id="307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0850" y="1625600"/>
            <a:ext cx="10248900" cy="5257800"/>
          </a:xfrm>
          <a:prstGeom prst="rect">
            <a:avLst/>
          </a:prstGeom>
          <a:ln w="3175">
            <a:miter lim="400000"/>
          </a:ln>
        </p:spPr>
      </p:pic>
      <p:sp>
        <p:nvSpPr>
          <p:cNvPr id="308" name="Shape 308"/>
          <p:cNvSpPr/>
          <p:nvPr>
            <p:ph type="title"/>
          </p:nvPr>
        </p:nvSpPr>
        <p:spPr>
          <a:xfrm>
            <a:off x="1114684" y="222263"/>
            <a:ext cx="8718379" cy="1074930"/>
          </a:xfrm>
          <a:prstGeom prst="rect">
            <a:avLst/>
          </a:prstGeom>
        </p:spPr>
        <p:txBody>
          <a:bodyPr/>
          <a:lstStyle>
            <a:lvl1pPr algn="l">
              <a:defRPr b="1" sz="4800">
                <a:solidFill>
                  <a:srgbClr val="0365C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0365C0"/>
                </a:solidFill>
              </a:rPr>
              <a:t>Некоммерческие НЧ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318" name="Group 318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316" name="Group 316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313" name="Group 313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312" name="Shape 312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311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314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315" name="Shape 315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317" name="Shape 317"/>
            <p:cNvSpPr/>
            <p:nvPr/>
          </p:nvSpPr>
          <p:spPr>
            <a:xfrm>
              <a:off x="4415519" y="5646124"/>
              <a:ext cx="1482084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25</a:t>
              </a:r>
            </a:p>
          </p:txBody>
        </p:sp>
      </p:grpSp>
      <p:pic>
        <p:nvPicPr>
          <p:cNvPr id="319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2250" y="1651000"/>
            <a:ext cx="10121900" cy="5003800"/>
          </a:xfrm>
          <a:prstGeom prst="rect">
            <a:avLst/>
          </a:prstGeom>
          <a:ln w="3175">
            <a:miter lim="400000"/>
          </a:ln>
        </p:spPr>
      </p:pic>
      <p:sp>
        <p:nvSpPr>
          <p:cNvPr id="320" name="Shape 320"/>
          <p:cNvSpPr/>
          <p:nvPr>
            <p:ph type="title"/>
          </p:nvPr>
        </p:nvSpPr>
        <p:spPr>
          <a:xfrm>
            <a:off x="1114684" y="222263"/>
            <a:ext cx="8718379" cy="1074930"/>
          </a:xfrm>
          <a:prstGeom prst="rect">
            <a:avLst/>
          </a:prstGeom>
        </p:spPr>
        <p:txBody>
          <a:bodyPr/>
          <a:lstStyle>
            <a:lvl1pPr algn="l">
              <a:defRPr b="1" sz="4800">
                <a:solidFill>
                  <a:srgbClr val="0365C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0365C0"/>
                </a:solidFill>
              </a:rPr>
              <a:t>Некоммерческие ВЧ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330" name="Group 330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328" name="Group 328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325" name="Group 325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324" name="Shape 324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323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326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327" name="Shape 327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329" name="Shape 329"/>
            <p:cNvSpPr/>
            <p:nvPr/>
          </p:nvSpPr>
          <p:spPr>
            <a:xfrm>
              <a:off x="4415519" y="5646124"/>
              <a:ext cx="1482084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26</a:t>
              </a:r>
            </a:p>
          </p:txBody>
        </p:sp>
      </p:grpSp>
      <p:pic>
        <p:nvPicPr>
          <p:cNvPr id="331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0500" y="1390650"/>
            <a:ext cx="11201400" cy="5702300"/>
          </a:xfrm>
          <a:prstGeom prst="rect">
            <a:avLst/>
          </a:prstGeom>
          <a:ln w="3175">
            <a:miter lim="400000"/>
          </a:ln>
        </p:spPr>
      </p:pic>
      <p:sp>
        <p:nvSpPr>
          <p:cNvPr id="332" name="Shape 332"/>
          <p:cNvSpPr/>
          <p:nvPr>
            <p:ph type="title"/>
          </p:nvPr>
        </p:nvSpPr>
        <p:spPr>
          <a:xfrm>
            <a:off x="1114684" y="222263"/>
            <a:ext cx="8718379" cy="1074930"/>
          </a:xfrm>
          <a:prstGeom prst="rect">
            <a:avLst/>
          </a:prstGeom>
        </p:spPr>
        <p:txBody>
          <a:bodyPr/>
          <a:lstStyle>
            <a:lvl1pPr algn="l">
              <a:defRPr b="1" sz="4800">
                <a:solidFill>
                  <a:srgbClr val="0365C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0365C0"/>
                </a:solidFill>
              </a:rPr>
              <a:t>Коммерческие ВЧ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342" name="Group 342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340" name="Group 340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337" name="Group 337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336" name="Shape 336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335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338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339" name="Shape 339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341" name="Shape 341"/>
            <p:cNvSpPr/>
            <p:nvPr/>
          </p:nvSpPr>
          <p:spPr>
            <a:xfrm>
              <a:off x="4415519" y="5646124"/>
              <a:ext cx="1482084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27</a:t>
              </a:r>
            </a:p>
          </p:txBody>
        </p:sp>
      </p:grpSp>
      <p:sp>
        <p:nvSpPr>
          <p:cNvPr id="343" name="Shape 343"/>
          <p:cNvSpPr/>
          <p:nvPr/>
        </p:nvSpPr>
        <p:spPr>
          <a:xfrm>
            <a:off x="852290" y="1448621"/>
            <a:ext cx="10128060" cy="17941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marL="228600" indent="-228600" algn="l">
              <a:lnSpc>
                <a:spcPct val="130000"/>
              </a:lnSpc>
              <a:buSzPct val="100000"/>
              <a:buChar char="•"/>
              <a:defRPr sz="1800"/>
            </a:pPr>
            <a:r>
              <a:rPr sz="3200"/>
              <a:t> Что касается ссылок на страницу, то везде</a:t>
            </a:r>
            <a:br>
              <a:rPr sz="3200"/>
            </a:br>
            <a:r>
              <a:rPr sz="3200"/>
              <a:t>корреляция с ТОПом слабая, но тенденция </a:t>
            </a:r>
            <a:br>
              <a:rPr sz="3200"/>
            </a:br>
            <a:r>
              <a:rPr sz="3200"/>
              <a:t>отрицательная (чем больше ссылок, тем лучше поз.)</a:t>
            </a:r>
          </a:p>
        </p:txBody>
      </p:sp>
      <p:pic>
        <p:nvPicPr>
          <p:cNvPr id="344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4700" y="406400"/>
            <a:ext cx="692128" cy="595230"/>
          </a:xfrm>
          <a:prstGeom prst="rect">
            <a:avLst/>
          </a:prstGeom>
          <a:ln w="3175">
            <a:miter lim="400000"/>
          </a:ln>
        </p:spPr>
      </p:pic>
      <p:sp>
        <p:nvSpPr>
          <p:cNvPr id="345" name="Shape 345"/>
          <p:cNvSpPr/>
          <p:nvPr>
            <p:ph type="title"/>
          </p:nvPr>
        </p:nvSpPr>
        <p:spPr>
          <a:xfrm>
            <a:off x="1681386" y="281903"/>
            <a:ext cx="5038694" cy="895024"/>
          </a:xfrm>
          <a:prstGeom prst="rect">
            <a:avLst/>
          </a:prstGeom>
        </p:spPr>
        <p:txBody>
          <a:bodyPr anchor="t"/>
          <a:lstStyle>
            <a:lvl1pPr algn="l">
              <a:defRPr b="1" sz="4800">
                <a:solidFill>
                  <a:srgbClr val="51A7F9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51A7F9"/>
                </a:solidFill>
              </a:rPr>
              <a:t>Наблюдение</a:t>
            </a: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355" name="Group 355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353" name="Group 353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350" name="Group 350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349" name="Shape 349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348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351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352" name="Shape 352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354" name="Shape 354"/>
            <p:cNvSpPr/>
            <p:nvPr/>
          </p:nvSpPr>
          <p:spPr>
            <a:xfrm>
              <a:off x="4415519" y="5646124"/>
              <a:ext cx="1482084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28</a:t>
              </a:r>
            </a:p>
          </p:txBody>
        </p:sp>
      </p:grpSp>
      <p:pic>
        <p:nvPicPr>
          <p:cNvPr id="356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1150" y="1504950"/>
            <a:ext cx="10680700" cy="5702300"/>
          </a:xfrm>
          <a:prstGeom prst="rect">
            <a:avLst/>
          </a:prstGeom>
          <a:ln w="3175">
            <a:miter lim="400000"/>
          </a:ln>
        </p:spPr>
      </p:pic>
      <p:sp>
        <p:nvSpPr>
          <p:cNvPr id="357" name="Shape 357"/>
          <p:cNvSpPr/>
          <p:nvPr>
            <p:ph type="title"/>
          </p:nvPr>
        </p:nvSpPr>
        <p:spPr>
          <a:xfrm>
            <a:off x="1114684" y="222263"/>
            <a:ext cx="8718379" cy="1074930"/>
          </a:xfrm>
          <a:prstGeom prst="rect">
            <a:avLst/>
          </a:prstGeom>
        </p:spPr>
        <p:txBody>
          <a:bodyPr/>
          <a:lstStyle>
            <a:lvl1pPr algn="l">
              <a:defRPr b="1" sz="4800">
                <a:solidFill>
                  <a:srgbClr val="0365C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0365C0"/>
                </a:solidFill>
              </a:rPr>
              <a:t>Коммерческие НЧ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367" name="Group 367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365" name="Group 365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362" name="Group 362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361" name="Shape 361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360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363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364" name="Shape 364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366" name="Shape 366"/>
            <p:cNvSpPr/>
            <p:nvPr/>
          </p:nvSpPr>
          <p:spPr>
            <a:xfrm>
              <a:off x="4415519" y="5646124"/>
              <a:ext cx="1482084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29</a:t>
              </a:r>
            </a:p>
          </p:txBody>
        </p:sp>
      </p:grpSp>
      <p:sp>
        <p:nvSpPr>
          <p:cNvPr id="368" name="Shape 368"/>
          <p:cNvSpPr/>
          <p:nvPr/>
        </p:nvSpPr>
        <p:spPr>
          <a:xfrm>
            <a:off x="852290" y="1448621"/>
            <a:ext cx="9665171" cy="11667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marL="228600" indent="-228600" algn="l">
              <a:lnSpc>
                <a:spcPct val="130000"/>
              </a:lnSpc>
              <a:buSzPct val="100000"/>
              <a:buChar char="•"/>
              <a:defRPr sz="1800"/>
            </a:pPr>
            <a:r>
              <a:rPr sz="3200"/>
              <a:t> Для коммерческих НЧ-запросов картина немного</a:t>
            </a:r>
            <a:br>
              <a:rPr sz="3200"/>
            </a:br>
            <a:r>
              <a:rPr sz="3200"/>
              <a:t>обратная (чем больше ссылок, тем хуже позиция)</a:t>
            </a:r>
          </a:p>
        </p:txBody>
      </p:sp>
      <p:pic>
        <p:nvPicPr>
          <p:cNvPr id="369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4700" y="406400"/>
            <a:ext cx="692128" cy="595230"/>
          </a:xfrm>
          <a:prstGeom prst="rect">
            <a:avLst/>
          </a:prstGeom>
          <a:ln w="3175">
            <a:miter lim="400000"/>
          </a:ln>
        </p:spPr>
      </p:pic>
      <p:sp>
        <p:nvSpPr>
          <p:cNvPr id="370" name="Shape 370"/>
          <p:cNvSpPr/>
          <p:nvPr>
            <p:ph type="title"/>
          </p:nvPr>
        </p:nvSpPr>
        <p:spPr>
          <a:xfrm>
            <a:off x="1681386" y="281903"/>
            <a:ext cx="5038694" cy="895024"/>
          </a:xfrm>
          <a:prstGeom prst="rect">
            <a:avLst/>
          </a:prstGeom>
        </p:spPr>
        <p:txBody>
          <a:bodyPr anchor="t"/>
          <a:lstStyle>
            <a:lvl1pPr algn="l">
              <a:defRPr b="1" sz="4800">
                <a:solidFill>
                  <a:srgbClr val="51A7F9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51A7F9"/>
                </a:solidFill>
              </a:rPr>
              <a:t>Наблюдение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sp>
        <p:nvSpPr>
          <p:cNvPr id="57" name="Shape 57"/>
          <p:cNvSpPr/>
          <p:nvPr>
            <p:ph type="title"/>
          </p:nvPr>
        </p:nvSpPr>
        <p:spPr>
          <a:xfrm>
            <a:off x="81186" y="502840"/>
            <a:ext cx="5038694" cy="2064069"/>
          </a:xfrm>
          <a:prstGeom prst="rect">
            <a:avLst/>
          </a:prstGeom>
        </p:spPr>
        <p:txBody>
          <a:bodyPr anchor="t"/>
          <a:lstStyle>
            <a:lvl1pPr algn="r">
              <a:defRPr b="1" sz="4800">
                <a:solidFill>
                  <a:srgbClr val="0365C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0365C0"/>
                </a:solidFill>
              </a:rPr>
              <a:t>Методология</a:t>
            </a:r>
          </a:p>
        </p:txBody>
      </p:sp>
      <p:sp>
        <p:nvSpPr>
          <p:cNvPr id="58" name="Shape 58"/>
          <p:cNvSpPr/>
          <p:nvPr/>
        </p:nvSpPr>
        <p:spPr>
          <a:xfrm>
            <a:off x="5464388" y="0"/>
            <a:ext cx="7535524" cy="7315201"/>
          </a:xfrm>
          <a:prstGeom prst="rect">
            <a:avLst/>
          </a:prstGeom>
          <a:solidFill>
            <a:srgbClr val="51A7F9"/>
          </a:solidFill>
          <a:ln w="3175">
            <a:miter lim="400000"/>
          </a:ln>
          <a:effectLst>
            <a:outerShdw sx="100000" sy="100000" kx="0" ky="0" algn="b" rotWithShape="0" blurRad="12700" dist="0" dir="5400000">
              <a:srgbClr val="000000">
                <a:alpha val="50000"/>
              </a:srgbClr>
            </a:outerShdw>
          </a:effectLst>
        </p:spPr>
        <p:txBody>
          <a:bodyPr lIns="37968" tIns="37968" rIns="37968" bIns="37968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xfrm>
            <a:off x="5841513" y="562675"/>
            <a:ext cx="6906019" cy="6342272"/>
          </a:xfrm>
          <a:prstGeom prst="rect">
            <a:avLst/>
          </a:prstGeom>
        </p:spPr>
        <p:txBody>
          <a:bodyPr anchor="t"/>
          <a:lstStyle/>
          <a:p>
            <a:pPr lvl="0" marL="457200" indent="-228600">
              <a:lnSpc>
                <a:spcPct val="150000"/>
              </a:lnSpc>
              <a:spcBef>
                <a:spcPts val="2000"/>
              </a:spcBef>
              <a:buSzPct val="100000"/>
              <a:defRPr sz="1800"/>
            </a:pPr>
            <a:r>
              <a:rPr sz="3000"/>
              <a:t> Начальные данные: список комм. и инфо-запросов разной тематики</a:t>
            </a:r>
            <a:endParaRPr sz="3000"/>
          </a:p>
          <a:p>
            <a:pPr lvl="0" marL="457200" indent="-228600">
              <a:lnSpc>
                <a:spcPct val="150000"/>
              </a:lnSpc>
              <a:spcBef>
                <a:spcPts val="2000"/>
              </a:spcBef>
              <a:buSzPct val="100000"/>
              <a:defRPr sz="1800"/>
            </a:pPr>
            <a:r>
              <a:rPr sz="3000"/>
              <a:t> Парсинг выдачи Яндекса (XML)</a:t>
            </a:r>
            <a:endParaRPr sz="3000"/>
          </a:p>
          <a:p>
            <a:pPr lvl="0" marL="457200" indent="-228600">
              <a:lnSpc>
                <a:spcPct val="150000"/>
              </a:lnSpc>
              <a:spcBef>
                <a:spcPts val="2000"/>
              </a:spcBef>
              <a:buSzPct val="100000"/>
              <a:defRPr sz="1800"/>
            </a:pPr>
            <a:r>
              <a:rPr sz="3000"/>
              <a:t> 10 000 запросов, ТОП30 в МСК</a:t>
            </a:r>
            <a:endParaRPr sz="3000"/>
          </a:p>
          <a:p>
            <a:pPr lvl="0" marL="457200" indent="-228600">
              <a:lnSpc>
                <a:spcPct val="150000"/>
              </a:lnSpc>
              <a:spcBef>
                <a:spcPts val="2000"/>
              </a:spcBef>
              <a:buSzPct val="100000"/>
              <a:defRPr sz="1800"/>
            </a:pPr>
            <a:r>
              <a:rPr sz="3000"/>
              <a:t> Проверка свойств ссылок (Ahrefs)</a:t>
            </a:r>
            <a:endParaRPr sz="3000"/>
          </a:p>
          <a:p>
            <a:pPr lvl="0" marL="457200" indent="-228600">
              <a:lnSpc>
                <a:spcPct val="150000"/>
              </a:lnSpc>
              <a:spcBef>
                <a:spcPts val="2000"/>
              </a:spcBef>
              <a:buSzPct val="100000"/>
              <a:defRPr sz="1800"/>
            </a:pPr>
            <a:r>
              <a:rPr sz="3000"/>
              <a:t> Анализ полученных данных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380" name="Group 380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378" name="Group 378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375" name="Group 375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374" name="Shape 374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373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376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377" name="Shape 377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379" name="Shape 379"/>
            <p:cNvSpPr/>
            <p:nvPr/>
          </p:nvSpPr>
          <p:spPr>
            <a:xfrm>
              <a:off x="4415519" y="5646124"/>
              <a:ext cx="1482084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30</a:t>
              </a:r>
            </a:p>
          </p:txBody>
        </p:sp>
      </p:grpSp>
      <p:pic>
        <p:nvPicPr>
          <p:cNvPr id="381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7000" y="1238250"/>
            <a:ext cx="11607800" cy="6057900"/>
          </a:xfrm>
          <a:prstGeom prst="rect">
            <a:avLst/>
          </a:prstGeom>
          <a:ln w="3175">
            <a:miter lim="400000"/>
          </a:ln>
        </p:spPr>
      </p:pic>
      <p:sp>
        <p:nvSpPr>
          <p:cNvPr id="382" name="Shape 382"/>
          <p:cNvSpPr/>
          <p:nvPr>
            <p:ph type="title"/>
          </p:nvPr>
        </p:nvSpPr>
        <p:spPr>
          <a:xfrm>
            <a:off x="1114684" y="222263"/>
            <a:ext cx="8718379" cy="1074930"/>
          </a:xfrm>
          <a:prstGeom prst="rect">
            <a:avLst/>
          </a:prstGeom>
        </p:spPr>
        <p:txBody>
          <a:bodyPr/>
          <a:lstStyle>
            <a:lvl1pPr algn="l">
              <a:defRPr b="1" sz="4800">
                <a:solidFill>
                  <a:srgbClr val="0365C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0365C0"/>
                </a:solidFill>
              </a:rPr>
              <a:t>Коммерческие СЧ</a:t>
            </a: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392" name="Group 392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390" name="Group 390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387" name="Group 387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386" name="Shape 386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385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388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389" name="Shape 389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391" name="Shape 391"/>
            <p:cNvSpPr/>
            <p:nvPr/>
          </p:nvSpPr>
          <p:spPr>
            <a:xfrm>
              <a:off x="4415519" y="5646124"/>
              <a:ext cx="1482084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31</a:t>
              </a:r>
            </a:p>
          </p:txBody>
        </p:sp>
      </p:grpSp>
      <p:sp>
        <p:nvSpPr>
          <p:cNvPr id="393" name="Shape 393"/>
          <p:cNvSpPr/>
          <p:nvPr/>
        </p:nvSpPr>
        <p:spPr>
          <a:xfrm>
            <a:off x="852290" y="1448621"/>
            <a:ext cx="6376988" cy="11667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marL="228600" indent="-228600" algn="l">
              <a:lnSpc>
                <a:spcPct val="130000"/>
              </a:lnSpc>
              <a:buSzPct val="100000"/>
              <a:buChar char="•"/>
              <a:defRPr sz="1800"/>
            </a:pPr>
            <a:r>
              <a:rPr sz="3200"/>
              <a:t> Для СЧ-запросов линия тренда </a:t>
            </a:r>
            <a:br>
              <a:rPr sz="3200"/>
            </a:br>
            <a:r>
              <a:rPr sz="3200"/>
              <a:t>просто горизонтальная</a:t>
            </a:r>
          </a:p>
        </p:txBody>
      </p:sp>
      <p:pic>
        <p:nvPicPr>
          <p:cNvPr id="394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4700" y="406400"/>
            <a:ext cx="692128" cy="595230"/>
          </a:xfrm>
          <a:prstGeom prst="rect">
            <a:avLst/>
          </a:prstGeom>
          <a:ln w="3175">
            <a:miter lim="400000"/>
          </a:ln>
        </p:spPr>
      </p:pic>
      <p:sp>
        <p:nvSpPr>
          <p:cNvPr id="395" name="Shape 395"/>
          <p:cNvSpPr/>
          <p:nvPr>
            <p:ph type="title"/>
          </p:nvPr>
        </p:nvSpPr>
        <p:spPr>
          <a:xfrm>
            <a:off x="1681386" y="281903"/>
            <a:ext cx="5038694" cy="895024"/>
          </a:xfrm>
          <a:prstGeom prst="rect">
            <a:avLst/>
          </a:prstGeom>
        </p:spPr>
        <p:txBody>
          <a:bodyPr anchor="t"/>
          <a:lstStyle>
            <a:lvl1pPr algn="l">
              <a:defRPr b="1" sz="4800">
                <a:solidFill>
                  <a:srgbClr val="51A7F9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51A7F9"/>
                </a:solidFill>
              </a:rPr>
              <a:t>Наблюдение</a:t>
            </a: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405" name="Group 405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403" name="Group 403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400" name="Group 400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399" name="Shape 399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398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401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402" name="Shape 402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404" name="Shape 404"/>
            <p:cNvSpPr/>
            <p:nvPr/>
          </p:nvSpPr>
          <p:spPr>
            <a:xfrm>
              <a:off x="4415519" y="5646124"/>
              <a:ext cx="1482084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32</a:t>
              </a:r>
            </a:p>
          </p:txBody>
        </p:sp>
      </p:grpSp>
      <p:pic>
        <p:nvPicPr>
          <p:cNvPr id="406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400" y="1593850"/>
            <a:ext cx="11557000" cy="5524500"/>
          </a:xfrm>
          <a:prstGeom prst="rect">
            <a:avLst/>
          </a:prstGeom>
          <a:ln w="3175">
            <a:miter lim="400000"/>
          </a:ln>
        </p:spPr>
      </p:pic>
      <p:sp>
        <p:nvSpPr>
          <p:cNvPr id="407" name="Shape 407"/>
          <p:cNvSpPr/>
          <p:nvPr>
            <p:ph type="title"/>
          </p:nvPr>
        </p:nvSpPr>
        <p:spPr>
          <a:xfrm>
            <a:off x="1114684" y="222263"/>
            <a:ext cx="8718379" cy="1074930"/>
          </a:xfrm>
          <a:prstGeom prst="rect">
            <a:avLst/>
          </a:prstGeom>
        </p:spPr>
        <p:txBody>
          <a:bodyPr/>
          <a:lstStyle>
            <a:lvl1pPr algn="l">
              <a:defRPr b="1" sz="4800">
                <a:solidFill>
                  <a:srgbClr val="0365C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0365C0"/>
                </a:solidFill>
              </a:rPr>
              <a:t>Nofollow-ссылки</a:t>
            </a:r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417" name="Group 417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415" name="Group 415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412" name="Group 412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411" name="Shape 411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410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413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414" name="Shape 414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416" name="Shape 416"/>
            <p:cNvSpPr/>
            <p:nvPr/>
          </p:nvSpPr>
          <p:spPr>
            <a:xfrm>
              <a:off x="4415519" y="5646124"/>
              <a:ext cx="1482084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33</a:t>
              </a:r>
            </a:p>
          </p:txBody>
        </p:sp>
      </p:grpSp>
      <p:sp>
        <p:nvSpPr>
          <p:cNvPr id="418" name="Shape 418"/>
          <p:cNvSpPr/>
          <p:nvPr/>
        </p:nvSpPr>
        <p:spPr>
          <a:xfrm>
            <a:off x="852290" y="1448621"/>
            <a:ext cx="6913843" cy="5393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228600" indent="-228600" algn="l">
              <a:lnSpc>
                <a:spcPct val="130000"/>
              </a:lnSpc>
              <a:buSzPct val="100000"/>
              <a:buChar char="•"/>
              <a:defRPr sz="3200"/>
            </a:lvl1pPr>
          </a:lstStyle>
          <a:p>
            <a:pPr lvl="0">
              <a:defRPr sz="1800"/>
            </a:pPr>
            <a:r>
              <a:rPr sz="3200"/>
              <a:t> И дело даже не в nofollow-ссылках</a:t>
            </a:r>
          </a:p>
        </p:txBody>
      </p:sp>
      <p:pic>
        <p:nvPicPr>
          <p:cNvPr id="419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4700" y="406400"/>
            <a:ext cx="692128" cy="595230"/>
          </a:xfrm>
          <a:prstGeom prst="rect">
            <a:avLst/>
          </a:prstGeom>
          <a:ln w="3175">
            <a:miter lim="400000"/>
          </a:ln>
        </p:spPr>
      </p:pic>
      <p:sp>
        <p:nvSpPr>
          <p:cNvPr id="420" name="Shape 420"/>
          <p:cNvSpPr/>
          <p:nvPr>
            <p:ph type="title"/>
          </p:nvPr>
        </p:nvSpPr>
        <p:spPr>
          <a:xfrm>
            <a:off x="1681386" y="281903"/>
            <a:ext cx="5038694" cy="895024"/>
          </a:xfrm>
          <a:prstGeom prst="rect">
            <a:avLst/>
          </a:prstGeom>
        </p:spPr>
        <p:txBody>
          <a:bodyPr anchor="t"/>
          <a:lstStyle>
            <a:lvl1pPr algn="l">
              <a:defRPr b="1" sz="4800">
                <a:solidFill>
                  <a:srgbClr val="51A7F9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51A7F9"/>
                </a:solidFill>
              </a:rPr>
              <a:t>Наблюдение</a:t>
            </a:r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sp>
        <p:nvSpPr>
          <p:cNvPr id="423" name="Shape 423"/>
          <p:cNvSpPr/>
          <p:nvPr>
            <p:ph type="title"/>
          </p:nvPr>
        </p:nvSpPr>
        <p:spPr>
          <a:xfrm>
            <a:off x="631323" y="196863"/>
            <a:ext cx="10246049" cy="1074930"/>
          </a:xfrm>
          <a:prstGeom prst="rect">
            <a:avLst/>
          </a:prstGeom>
        </p:spPr>
        <p:txBody>
          <a:bodyPr/>
          <a:lstStyle>
            <a:lvl1pPr algn="l">
              <a:defRPr b="1" sz="4800">
                <a:solidFill>
                  <a:srgbClr val="0365C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0365C0"/>
                </a:solidFill>
              </a:rPr>
              <a:t>Итоги</a:t>
            </a:r>
          </a:p>
        </p:txBody>
      </p:sp>
      <p:grpSp>
        <p:nvGrpSpPr>
          <p:cNvPr id="431" name="Group 431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429" name="Group 429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426" name="Group 426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425" name="Shape 425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424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427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428" name="Shape 428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430" name="Shape 430"/>
            <p:cNvSpPr/>
            <p:nvPr/>
          </p:nvSpPr>
          <p:spPr>
            <a:xfrm>
              <a:off x="4415519" y="5646124"/>
              <a:ext cx="1482084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34</a:t>
              </a:r>
            </a:p>
          </p:txBody>
        </p:sp>
      </p:grpSp>
      <p:sp>
        <p:nvSpPr>
          <p:cNvPr id="432" name="Shape 432"/>
          <p:cNvSpPr/>
          <p:nvPr/>
        </p:nvSpPr>
        <p:spPr>
          <a:xfrm>
            <a:off x="852290" y="1448621"/>
            <a:ext cx="10701813" cy="49792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marL="228600" indent="-228600" algn="l">
              <a:lnSpc>
                <a:spcPct val="130000"/>
              </a:lnSpc>
              <a:buSzPct val="100000"/>
              <a:buChar char="•"/>
              <a:defRPr sz="1800"/>
            </a:pPr>
            <a:r>
              <a:rPr sz="2800"/>
              <a:t> В Яндексе наблюдается слабая корреляция между </a:t>
            </a:r>
            <a:br>
              <a:rPr sz="2800"/>
            </a:br>
            <a:r>
              <a:rPr sz="2800"/>
              <a:t>количеством ссылок и позицией в выдаче.</a:t>
            </a:r>
            <a:endParaRPr sz="2800"/>
          </a:p>
          <a:p>
            <a:pPr lvl="0" marL="228600" indent="-228600" algn="l">
              <a:lnSpc>
                <a:spcPct val="130000"/>
              </a:lnSpc>
              <a:buSzPct val="100000"/>
              <a:buChar char="•"/>
              <a:defRPr sz="1800"/>
            </a:pPr>
            <a:r>
              <a:rPr sz="2800"/>
              <a:t> Очень много документов в ТОПе без ссылок или</a:t>
            </a:r>
            <a:br>
              <a:rPr sz="2800"/>
            </a:br>
            <a:r>
              <a:rPr sz="2800"/>
              <a:t>с их минимальным количеством. </a:t>
            </a:r>
            <a:r>
              <a:rPr b="1" sz="2800"/>
              <a:t>50%</a:t>
            </a:r>
            <a:r>
              <a:rPr sz="2800"/>
              <a:t> ссылок в ТОП10 </a:t>
            </a:r>
            <a:br>
              <a:rPr sz="2800"/>
            </a:br>
            <a:r>
              <a:rPr b="1" sz="2800"/>
              <a:t>не имеют</a:t>
            </a:r>
            <a:r>
              <a:rPr sz="2800"/>
              <a:t> обратных ссылок.</a:t>
            </a:r>
            <a:endParaRPr sz="2800"/>
          </a:p>
          <a:p>
            <a:pPr lvl="0" marL="228600" indent="-228600" algn="l">
              <a:lnSpc>
                <a:spcPct val="130000"/>
              </a:lnSpc>
              <a:buSzPct val="100000"/>
              <a:buChar char="•"/>
              <a:defRPr sz="1800"/>
            </a:pPr>
            <a:r>
              <a:rPr sz="2800"/>
              <a:t> При этом, с большим количеством ссылок на домен.</a:t>
            </a:r>
            <a:br>
              <a:rPr sz="2800"/>
            </a:br>
            <a:r>
              <a:rPr b="1" sz="2800"/>
              <a:t>60%</a:t>
            </a:r>
            <a:r>
              <a:rPr sz="2800"/>
              <a:t> результатов в ТОП10 имеют </a:t>
            </a:r>
            <a:r>
              <a:rPr b="1" sz="2800"/>
              <a:t>более 100 ссылок</a:t>
            </a:r>
            <a:r>
              <a:rPr sz="2800"/>
              <a:t> на домен</a:t>
            </a:r>
            <a:endParaRPr sz="2800"/>
          </a:p>
          <a:p>
            <a:pPr lvl="0" marL="228600" indent="-228600" algn="l">
              <a:lnSpc>
                <a:spcPct val="130000"/>
              </a:lnSpc>
              <a:buSzPct val="100000"/>
              <a:buChar char="•"/>
              <a:defRPr sz="1800"/>
            </a:pPr>
            <a:r>
              <a:rPr sz="2800"/>
              <a:t> Коммерческая выдача имеет примерно в 4 раза больше </a:t>
            </a:r>
            <a:br>
              <a:rPr sz="2800"/>
            </a:br>
            <a:r>
              <a:rPr sz="2800"/>
              <a:t>ссылок, чем информационная</a:t>
            </a:r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sp>
        <p:nvSpPr>
          <p:cNvPr id="435" name="Shape 435"/>
          <p:cNvSpPr/>
          <p:nvPr>
            <p:ph type="title"/>
          </p:nvPr>
        </p:nvSpPr>
        <p:spPr>
          <a:xfrm>
            <a:off x="631323" y="1593863"/>
            <a:ext cx="10246049" cy="1074930"/>
          </a:xfrm>
          <a:prstGeom prst="rect">
            <a:avLst/>
          </a:prstGeom>
        </p:spPr>
        <p:txBody>
          <a:bodyPr/>
          <a:lstStyle>
            <a:lvl1pPr algn="l" defTabSz="578358">
              <a:defRPr b="1" sz="4752">
                <a:solidFill>
                  <a:srgbClr val="0365C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752">
                <a:solidFill>
                  <a:srgbClr val="0365C0"/>
                </a:solidFill>
              </a:rPr>
              <a:t>Сайты в ТОП10 почти без ссылок</a:t>
            </a:r>
          </a:p>
        </p:txBody>
      </p:sp>
      <p:grpSp>
        <p:nvGrpSpPr>
          <p:cNvPr id="443" name="Group 443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441" name="Group 441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438" name="Group 438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437" name="Shape 437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436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439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440" name="Shape 440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442" name="Shape 442"/>
            <p:cNvSpPr/>
            <p:nvPr/>
          </p:nvSpPr>
          <p:spPr>
            <a:xfrm>
              <a:off x="4415519" y="5646124"/>
              <a:ext cx="1482084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35</a:t>
              </a:r>
            </a:p>
          </p:txBody>
        </p:sp>
      </p:grpSp>
      <p:sp>
        <p:nvSpPr>
          <p:cNvPr id="444" name="Shape 444"/>
          <p:cNvSpPr/>
          <p:nvPr/>
        </p:nvSpPr>
        <p:spPr>
          <a:xfrm>
            <a:off x="7337971" y="2805807"/>
            <a:ext cx="1234530" cy="1423294"/>
          </a:xfrm>
          <a:prstGeom prst="line">
            <a:avLst/>
          </a:prstGeom>
          <a:ln w="50800">
            <a:solidFill>
              <a:srgbClr val="0365C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1400"/>
            </a:pPr>
          </a:p>
        </p:txBody>
      </p:sp>
      <p:sp>
        <p:nvSpPr>
          <p:cNvPr id="445" name="Shape 445"/>
          <p:cNvSpPr/>
          <p:nvPr/>
        </p:nvSpPr>
        <p:spPr>
          <a:xfrm flipH="1">
            <a:off x="2445841" y="2805807"/>
            <a:ext cx="1221830" cy="1422229"/>
          </a:xfrm>
          <a:prstGeom prst="line">
            <a:avLst/>
          </a:prstGeom>
          <a:ln w="50800">
            <a:solidFill>
              <a:srgbClr val="0365C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1400"/>
            </a:pPr>
          </a:p>
        </p:txBody>
      </p:sp>
      <p:sp>
        <p:nvSpPr>
          <p:cNvPr id="446" name="Shape 446"/>
          <p:cNvSpPr/>
          <p:nvPr/>
        </p:nvSpPr>
        <p:spPr>
          <a:xfrm>
            <a:off x="1023944" y="4543622"/>
            <a:ext cx="2981312" cy="5393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377" tIns="28377" rIns="28377" bIns="28377" anchor="ctr">
            <a:sp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Из-за "Бандита"</a:t>
            </a:r>
          </a:p>
        </p:txBody>
      </p:sp>
      <p:sp>
        <p:nvSpPr>
          <p:cNvPr id="447" name="Shape 447"/>
          <p:cNvSpPr/>
          <p:nvPr/>
        </p:nvSpPr>
        <p:spPr>
          <a:xfrm>
            <a:off x="7559262" y="4543622"/>
            <a:ext cx="2001076" cy="5393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377" tIns="28377" rIns="28377" bIns="28377" anchor="ctr">
            <a:sp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Давно там</a:t>
            </a: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sp>
        <p:nvSpPr>
          <p:cNvPr id="450" name="Shape 450"/>
          <p:cNvSpPr/>
          <p:nvPr>
            <p:ph type="title"/>
          </p:nvPr>
        </p:nvSpPr>
        <p:spPr>
          <a:xfrm>
            <a:off x="631323" y="196863"/>
            <a:ext cx="10246049" cy="1074930"/>
          </a:xfrm>
          <a:prstGeom prst="rect">
            <a:avLst/>
          </a:prstGeom>
        </p:spPr>
        <p:txBody>
          <a:bodyPr/>
          <a:lstStyle>
            <a:lvl1pPr algn="l">
              <a:defRPr b="1" sz="4800">
                <a:solidFill>
                  <a:srgbClr val="0365C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0365C0"/>
                </a:solidFill>
              </a:rPr>
              <a:t>Бандит</a:t>
            </a:r>
          </a:p>
        </p:txBody>
      </p:sp>
      <p:grpSp>
        <p:nvGrpSpPr>
          <p:cNvPr id="458" name="Group 458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456" name="Group 456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453" name="Group 453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452" name="Shape 452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451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454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455" name="Shape 455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457" name="Shape 457"/>
            <p:cNvSpPr/>
            <p:nvPr/>
          </p:nvSpPr>
          <p:spPr>
            <a:xfrm>
              <a:off x="4415519" y="5646124"/>
              <a:ext cx="1482084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36</a:t>
              </a:r>
            </a:p>
          </p:txBody>
        </p:sp>
      </p:grpSp>
      <p:sp>
        <p:nvSpPr>
          <p:cNvPr id="459" name="Shape 459"/>
          <p:cNvSpPr/>
          <p:nvPr/>
        </p:nvSpPr>
        <p:spPr>
          <a:xfrm>
            <a:off x="674132" y="1914722"/>
            <a:ext cx="5643766" cy="3869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377" tIns="28377" rIns="28377" bIns="28377" anchor="ctr">
            <a:spAutoFit/>
          </a:bodyPr>
          <a:lstStyle>
            <a:lvl1pPr>
              <a:defRPr u="sng">
                <a:hlinkClick r:id="rId5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2200" u="sng">
                <a:hlinkClick r:id="rId5" invalidUrl="" action="" tgtFrame="" tooltip="" history="1" highlightClick="0" endSnd="0"/>
              </a:rPr>
              <a:t>http://provedenie-banketov.ru/korporativ.html</a:t>
            </a:r>
          </a:p>
        </p:txBody>
      </p:sp>
      <p:sp>
        <p:nvSpPr>
          <p:cNvPr id="460" name="Shape 460"/>
          <p:cNvSpPr/>
          <p:nvPr/>
        </p:nvSpPr>
        <p:spPr>
          <a:xfrm>
            <a:off x="674132" y="1539479"/>
            <a:ext cx="5501659" cy="3869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377" tIns="28377" rIns="28377" bIns="28377" anchor="ctr">
            <a:spAutoFit/>
          </a:bodyPr>
          <a:lstStyle>
            <a:lvl1pPr algn="l">
              <a:defRPr b="1"/>
            </a:lvl1pPr>
          </a:lstStyle>
          <a:p>
            <a:pPr lvl="0">
              <a:defRPr b="0" sz="1800"/>
            </a:pPr>
            <a:r>
              <a:rPr b="1" sz="2200"/>
              <a:t>организация корпоративных банкетов</a:t>
            </a:r>
          </a:p>
        </p:txBody>
      </p:sp>
      <p:sp>
        <p:nvSpPr>
          <p:cNvPr id="461" name="Shape 461"/>
          <p:cNvSpPr/>
          <p:nvPr/>
        </p:nvSpPr>
        <p:spPr>
          <a:xfrm>
            <a:off x="674132" y="2984697"/>
            <a:ext cx="5540388" cy="3869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377" tIns="28377" rIns="28377" bIns="28377" anchor="ctr">
            <a:spAutoFit/>
          </a:bodyPr>
          <a:lstStyle>
            <a:lvl1pPr>
              <a:defRPr u="sng">
                <a:hlinkClick r:id="rId6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2200" u="sng">
                <a:hlinkClick r:id="rId6" invalidUrl="" action="" tgtFrame="" tooltip="" history="1" highlightClick="0" endSnd="0"/>
              </a:rPr>
              <a:t>http://maks-hotel.ru/category/oborudovanie/</a:t>
            </a:r>
          </a:p>
        </p:txBody>
      </p:sp>
      <p:sp>
        <p:nvSpPr>
          <p:cNvPr id="462" name="Shape 462"/>
          <p:cNvSpPr/>
          <p:nvPr/>
        </p:nvSpPr>
        <p:spPr>
          <a:xfrm>
            <a:off x="674132" y="2609454"/>
            <a:ext cx="4035763" cy="3869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377" tIns="28377" rIns="28377" bIns="28377" anchor="ctr">
            <a:spAutoFit/>
          </a:bodyPr>
          <a:lstStyle>
            <a:lvl1pPr algn="l">
              <a:defRPr b="1"/>
            </a:lvl1pPr>
          </a:lstStyle>
          <a:p>
            <a:pPr lvl="0">
              <a:defRPr b="0" sz="1800"/>
            </a:pPr>
            <a:r>
              <a:rPr b="1" sz="2200"/>
              <a:t>оборудование для гостиниц</a:t>
            </a:r>
          </a:p>
        </p:txBody>
      </p:sp>
      <p:sp>
        <p:nvSpPr>
          <p:cNvPr id="463" name="Shape 463"/>
          <p:cNvSpPr/>
          <p:nvPr/>
        </p:nvSpPr>
        <p:spPr>
          <a:xfrm>
            <a:off x="674132" y="4054672"/>
            <a:ext cx="6485319" cy="3869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377" tIns="28377" rIns="28377" bIns="28377" anchor="ctr">
            <a:spAutoFit/>
          </a:bodyPr>
          <a:lstStyle>
            <a:lvl1pPr>
              <a:defRPr u="sng">
                <a:hlinkClick r:id="rId7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2200" u="sng">
                <a:hlinkClick r:id="rId7" invalidUrl="" action="" tgtFrame="" tooltip="" history="1" highlightClick="0" endSnd="0"/>
              </a:rPr>
              <a:t>http://ww.kupivalenki.ru/index.php?categoryID=134</a:t>
            </a:r>
          </a:p>
        </p:txBody>
      </p:sp>
      <p:sp>
        <p:nvSpPr>
          <p:cNvPr id="464" name="Shape 464"/>
          <p:cNvSpPr/>
          <p:nvPr/>
        </p:nvSpPr>
        <p:spPr>
          <a:xfrm>
            <a:off x="674132" y="3679429"/>
            <a:ext cx="2642583" cy="3869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377" tIns="28377" rIns="28377" bIns="28377" anchor="ctr">
            <a:spAutoFit/>
          </a:bodyPr>
          <a:lstStyle>
            <a:lvl1pPr algn="l">
              <a:defRPr b="1"/>
            </a:lvl1pPr>
          </a:lstStyle>
          <a:p>
            <a:pPr lvl="0">
              <a:defRPr b="0" sz="1800"/>
            </a:pPr>
            <a:r>
              <a:rPr b="1" sz="2200"/>
              <a:t>шерстяной свитер</a:t>
            </a:r>
          </a:p>
        </p:txBody>
      </p:sp>
      <p:sp>
        <p:nvSpPr>
          <p:cNvPr id="465" name="Shape 465"/>
          <p:cNvSpPr/>
          <p:nvPr/>
        </p:nvSpPr>
        <p:spPr>
          <a:xfrm>
            <a:off x="674132" y="4749404"/>
            <a:ext cx="942309" cy="3869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377" tIns="28377" rIns="28377" bIns="28377" anchor="ctr">
            <a:spAutoFit/>
          </a:bodyPr>
          <a:lstStyle>
            <a:lvl1pPr algn="l">
              <a:defRPr b="1"/>
            </a:lvl1pPr>
          </a:lstStyle>
          <a:p>
            <a:pPr lvl="0">
              <a:defRPr b="0" sz="1800"/>
            </a:pPr>
            <a:r>
              <a:rPr b="1" sz="2200"/>
              <a:t>столы</a:t>
            </a:r>
          </a:p>
        </p:txBody>
      </p:sp>
      <p:sp>
        <p:nvSpPr>
          <p:cNvPr id="466" name="Shape 466"/>
          <p:cNvSpPr/>
          <p:nvPr/>
        </p:nvSpPr>
        <p:spPr>
          <a:xfrm>
            <a:off x="674132" y="5124647"/>
            <a:ext cx="7025679" cy="3869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377" tIns="28377" rIns="28377" bIns="28377" anchor="ctr">
            <a:spAutoFit/>
          </a:bodyPr>
          <a:lstStyle>
            <a:lvl1pPr>
              <a:defRPr u="sng">
                <a:hlinkClick r:id="rId8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2200" u="sng">
                <a:hlinkClick r:id="rId8" invalidUrl="" action="" tgtFrame="" tooltip="" history="1" highlightClick="0" endSnd="0"/>
              </a:rPr>
              <a:t>http://www.timemebel.ru/catalog/stoly/stoly_obedennye/</a:t>
            </a:r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sp>
        <p:nvSpPr>
          <p:cNvPr id="469" name="Shape 469"/>
          <p:cNvSpPr/>
          <p:nvPr>
            <p:ph type="title"/>
          </p:nvPr>
        </p:nvSpPr>
        <p:spPr>
          <a:xfrm>
            <a:off x="631323" y="196863"/>
            <a:ext cx="10246049" cy="1074930"/>
          </a:xfrm>
          <a:prstGeom prst="rect">
            <a:avLst/>
          </a:prstGeom>
        </p:spPr>
        <p:txBody>
          <a:bodyPr/>
          <a:lstStyle>
            <a:lvl1pPr algn="l">
              <a:defRPr b="1" sz="4800">
                <a:solidFill>
                  <a:srgbClr val="0365C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0365C0"/>
                </a:solidFill>
              </a:rPr>
              <a:t>Другие причины</a:t>
            </a:r>
          </a:p>
        </p:txBody>
      </p:sp>
      <p:grpSp>
        <p:nvGrpSpPr>
          <p:cNvPr id="477" name="Group 477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475" name="Group 475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472" name="Group 472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471" name="Shape 471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470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473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474" name="Shape 474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476" name="Shape 476"/>
            <p:cNvSpPr/>
            <p:nvPr/>
          </p:nvSpPr>
          <p:spPr>
            <a:xfrm>
              <a:off x="4415519" y="5646124"/>
              <a:ext cx="1482084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37</a:t>
              </a:r>
            </a:p>
          </p:txBody>
        </p:sp>
      </p:grpSp>
      <p:sp>
        <p:nvSpPr>
          <p:cNvPr id="478" name="Shape 478"/>
          <p:cNvSpPr/>
          <p:nvPr/>
        </p:nvSpPr>
        <p:spPr>
          <a:xfrm>
            <a:off x="532657" y="1546422"/>
            <a:ext cx="1644492" cy="3869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377" tIns="28377" rIns="28377" bIns="28377" anchor="ctr">
            <a:spAutoFit/>
          </a:bodyPr>
          <a:lstStyle>
            <a:lvl1pPr algn="l">
              <a:defRPr b="1"/>
            </a:lvl1pPr>
          </a:lstStyle>
          <a:p>
            <a:pPr lvl="0">
              <a:defRPr b="0" sz="1800"/>
            </a:pPr>
            <a:r>
              <a:rPr b="1" sz="2200"/>
              <a:t>багажницы</a:t>
            </a:r>
          </a:p>
        </p:txBody>
      </p:sp>
      <p:sp>
        <p:nvSpPr>
          <p:cNvPr id="479" name="Shape 479"/>
          <p:cNvSpPr/>
          <p:nvPr/>
        </p:nvSpPr>
        <p:spPr>
          <a:xfrm>
            <a:off x="532657" y="1926829"/>
            <a:ext cx="5513286" cy="3869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377" tIns="28377" rIns="28377" bIns="28377" anchor="ctr">
            <a:spAutoFit/>
          </a:bodyPr>
          <a:lstStyle>
            <a:lvl1pPr>
              <a:defRPr u="sng">
                <a:hlinkClick r:id="rId5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2200" u="sng">
                <a:hlinkClick r:id="rId5" invalidUrl="" action="" tgtFrame="" tooltip="" history="1" highlightClick="0" endSnd="0"/>
              </a:rPr>
              <a:t>http://mag-pro.com.ua/portfolio/багажницы/</a:t>
            </a:r>
          </a:p>
        </p:txBody>
      </p:sp>
      <p:sp>
        <p:nvSpPr>
          <p:cNvPr id="480" name="Shape 480"/>
          <p:cNvSpPr/>
          <p:nvPr/>
        </p:nvSpPr>
        <p:spPr>
          <a:xfrm>
            <a:off x="532657" y="2603597"/>
            <a:ext cx="3593334" cy="3869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377" tIns="28377" rIns="28377" bIns="28377" anchor="ctr">
            <a:spAutoFit/>
          </a:bodyPr>
          <a:lstStyle>
            <a:lvl1pPr algn="l">
              <a:defRPr b="1"/>
            </a:lvl1pPr>
          </a:lstStyle>
          <a:p>
            <a:pPr lvl="0">
              <a:defRPr b="0" sz="1800"/>
            </a:pPr>
            <a:r>
              <a:rPr b="1" sz="2200"/>
              <a:t>москва хозтовары оптом</a:t>
            </a:r>
          </a:p>
        </p:txBody>
      </p:sp>
      <p:sp>
        <p:nvSpPr>
          <p:cNvPr id="481" name="Shape 481"/>
          <p:cNvSpPr/>
          <p:nvPr/>
        </p:nvSpPr>
        <p:spPr>
          <a:xfrm>
            <a:off x="532657" y="2965547"/>
            <a:ext cx="2522868" cy="3869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377" tIns="28377" rIns="28377" bIns="28377" anchor="ctr">
            <a:spAutoFit/>
          </a:bodyPr>
          <a:lstStyle>
            <a:lvl1pPr>
              <a:defRPr u="sng">
                <a:hlinkClick r:id="rId6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2200" u="sng">
                <a:hlinkClick r:id="rId6" invalidUrl="" action="" tgtFrame="" tooltip="" history="1" highlightClick="0" endSnd="0"/>
              </a:rPr>
              <a:t>http://xozoptovik.ru/</a:t>
            </a:r>
          </a:p>
        </p:txBody>
      </p:sp>
      <p:sp>
        <p:nvSpPr>
          <p:cNvPr id="482" name="Shape 482"/>
          <p:cNvSpPr/>
          <p:nvPr/>
        </p:nvSpPr>
        <p:spPr>
          <a:xfrm>
            <a:off x="4632699" y="6181625"/>
            <a:ext cx="3485402" cy="3869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377" tIns="28377" rIns="28377" bIns="28377" anchor="ctr">
            <a:spAutoFit/>
          </a:bodyPr>
          <a:lstStyle>
            <a:lvl1pPr>
              <a:defRPr u="sng">
                <a:hlinkClick r:id="rId7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2200" u="sng">
                <a:hlinkClick r:id="rId7" invalidUrl="" action="" tgtFrame="" tooltip="" history="1" highlightClick="0" endSnd="0"/>
              </a:rPr>
              <a:t>http://meha.trade-modus.ru</a:t>
            </a:r>
          </a:p>
        </p:txBody>
      </p:sp>
      <p:sp>
        <p:nvSpPr>
          <p:cNvPr id="483" name="Shape 483"/>
          <p:cNvSpPr/>
          <p:nvPr/>
        </p:nvSpPr>
        <p:spPr>
          <a:xfrm>
            <a:off x="4617625" y="5819675"/>
            <a:ext cx="2274916" cy="3869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377" tIns="28377" rIns="28377" bIns="28377" anchor="ctr">
            <a:spAutoFit/>
          </a:bodyPr>
          <a:lstStyle>
            <a:lvl1pPr algn="l">
              <a:defRPr b="1"/>
            </a:lvl1pPr>
          </a:lstStyle>
          <a:p>
            <a:pPr lvl="0">
              <a:defRPr b="0" sz="1800"/>
            </a:pPr>
            <a:r>
              <a:rPr b="1" sz="2200"/>
              <a:t>одежда из меха</a:t>
            </a:r>
          </a:p>
        </p:txBody>
      </p:sp>
      <p:sp>
        <p:nvSpPr>
          <p:cNvPr id="484" name="Shape 484"/>
          <p:cNvSpPr/>
          <p:nvPr/>
        </p:nvSpPr>
        <p:spPr>
          <a:xfrm>
            <a:off x="532657" y="5073747"/>
            <a:ext cx="3562795" cy="3869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377" tIns="28377" rIns="28377" bIns="28377" anchor="ctr">
            <a:spAutoFit/>
          </a:bodyPr>
          <a:lstStyle>
            <a:lvl1pPr>
              <a:defRPr u="sng">
                <a:hlinkClick r:id="rId8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2200" u="sng">
                <a:hlinkClick r:id="rId8" invalidUrl="" action="" tgtFrame="" tooltip="" history="1" highlightClick="0" endSnd="0"/>
              </a:rPr>
              <a:t>http://www.specstroiparts.ru</a:t>
            </a:r>
          </a:p>
        </p:txBody>
      </p:sp>
      <p:sp>
        <p:nvSpPr>
          <p:cNvPr id="485" name="Shape 485"/>
          <p:cNvSpPr/>
          <p:nvPr/>
        </p:nvSpPr>
        <p:spPr>
          <a:xfrm>
            <a:off x="532657" y="4711797"/>
            <a:ext cx="3159364" cy="3869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377" tIns="28377" rIns="28377" bIns="28377" anchor="ctr">
            <a:spAutoFit/>
          </a:bodyPr>
          <a:lstStyle>
            <a:lvl1pPr algn="l">
              <a:defRPr b="1"/>
            </a:lvl1pPr>
          </a:lstStyle>
          <a:p>
            <a:pPr lvl="0">
              <a:defRPr b="0" sz="1800"/>
            </a:pPr>
            <a:r>
              <a:rPr b="1" sz="2200"/>
              <a:t>спецтехника запчасти</a:t>
            </a:r>
          </a:p>
        </p:txBody>
      </p:sp>
      <p:sp>
        <p:nvSpPr>
          <p:cNvPr id="486" name="Shape 486"/>
          <p:cNvSpPr/>
          <p:nvPr/>
        </p:nvSpPr>
        <p:spPr>
          <a:xfrm>
            <a:off x="532657" y="6178647"/>
            <a:ext cx="2382888" cy="3869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377" tIns="28377" rIns="28377" bIns="28377" anchor="ctr">
            <a:spAutoFit/>
          </a:bodyPr>
          <a:lstStyle>
            <a:lvl1pPr>
              <a:defRPr u="sng">
                <a:hlinkClick r:id="rId9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2200" u="sng">
                <a:hlinkClick r:id="rId9" invalidUrl="" action="" tgtFrame="" tooltip="" history="1" highlightClick="0" endSnd="0"/>
              </a:rPr>
              <a:t>http://ptm-fasad.ru</a:t>
            </a:r>
          </a:p>
        </p:txBody>
      </p:sp>
      <p:sp>
        <p:nvSpPr>
          <p:cNvPr id="487" name="Shape 487"/>
          <p:cNvSpPr/>
          <p:nvPr/>
        </p:nvSpPr>
        <p:spPr>
          <a:xfrm>
            <a:off x="532657" y="5816697"/>
            <a:ext cx="2339991" cy="3869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377" tIns="28377" rIns="28377" bIns="28377" anchor="ctr">
            <a:spAutoFit/>
          </a:bodyPr>
          <a:lstStyle>
            <a:lvl1pPr algn="l">
              <a:defRPr b="1"/>
            </a:lvl1pPr>
          </a:lstStyle>
          <a:p>
            <a:pPr lvl="0">
              <a:defRPr b="0" sz="1800"/>
            </a:pPr>
            <a:r>
              <a:rPr b="1" sz="2200"/>
              <a:t>навесной фасад</a:t>
            </a:r>
          </a:p>
        </p:txBody>
      </p:sp>
      <p:sp>
        <p:nvSpPr>
          <p:cNvPr id="488" name="Shape 488"/>
          <p:cNvSpPr/>
          <p:nvPr/>
        </p:nvSpPr>
        <p:spPr>
          <a:xfrm>
            <a:off x="532657" y="3972122"/>
            <a:ext cx="8023974" cy="3869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377" tIns="28377" rIns="28377" bIns="28377" anchor="ctr">
            <a:spAutoFit/>
          </a:bodyPr>
          <a:lstStyle>
            <a:lvl1pPr>
              <a:defRPr u="sng">
                <a:hlinkClick r:id="rId10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2200" u="sng">
                <a:hlinkClick r:id="rId10" invalidUrl="" action="" tgtFrame="" tooltip="" history="1" highlightClick="0" endSnd="0"/>
              </a:rPr>
              <a:t>http://www.auchan.ru/pokupki/stoly-stulia/stoly-transformeri.html</a:t>
            </a:r>
          </a:p>
        </p:txBody>
      </p:sp>
      <p:sp>
        <p:nvSpPr>
          <p:cNvPr id="489" name="Shape 489"/>
          <p:cNvSpPr/>
          <p:nvPr/>
        </p:nvSpPr>
        <p:spPr>
          <a:xfrm>
            <a:off x="532657" y="3606897"/>
            <a:ext cx="1988558" cy="3869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377" tIns="28377" rIns="28377" bIns="28377" anchor="ctr">
            <a:spAutoFit/>
          </a:bodyPr>
          <a:lstStyle>
            <a:lvl1pPr algn="l">
              <a:defRPr b="1"/>
            </a:lvl1pPr>
          </a:lstStyle>
          <a:p>
            <a:pPr lvl="0">
              <a:defRPr b="0" sz="1800"/>
            </a:pPr>
            <a:r>
              <a:rPr b="1" sz="2200"/>
              <a:t>купить столы</a:t>
            </a:r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sp>
        <p:nvSpPr>
          <p:cNvPr id="492" name="Shape 492"/>
          <p:cNvSpPr/>
          <p:nvPr>
            <p:ph type="title"/>
          </p:nvPr>
        </p:nvSpPr>
        <p:spPr>
          <a:xfrm>
            <a:off x="631323" y="196863"/>
            <a:ext cx="10246049" cy="1074930"/>
          </a:xfrm>
          <a:prstGeom prst="rect">
            <a:avLst/>
          </a:prstGeom>
        </p:spPr>
        <p:txBody>
          <a:bodyPr/>
          <a:lstStyle>
            <a:lvl1pPr algn="l">
              <a:defRPr b="1" sz="4800">
                <a:solidFill>
                  <a:srgbClr val="0365C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0365C0"/>
                </a:solidFill>
              </a:rPr>
              <a:t>купить столы - 1 место</a:t>
            </a:r>
          </a:p>
        </p:txBody>
      </p:sp>
      <p:grpSp>
        <p:nvGrpSpPr>
          <p:cNvPr id="500" name="Group 500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498" name="Group 498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495" name="Group 495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494" name="Shape 494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493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496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497" name="Shape 497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499" name="Shape 499"/>
            <p:cNvSpPr/>
            <p:nvPr/>
          </p:nvSpPr>
          <p:spPr>
            <a:xfrm>
              <a:off x="4415519" y="5646124"/>
              <a:ext cx="1482084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38</a:t>
              </a:r>
            </a:p>
          </p:txBody>
        </p:sp>
      </p:grpSp>
      <p:sp>
        <p:nvSpPr>
          <p:cNvPr id="501" name="Shape 501"/>
          <p:cNvSpPr/>
          <p:nvPr/>
        </p:nvSpPr>
        <p:spPr>
          <a:xfrm>
            <a:off x="685057" y="1203522"/>
            <a:ext cx="8023974" cy="3869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377" tIns="28377" rIns="28377" bIns="28377" anchor="ctr">
            <a:spAutoFit/>
          </a:bodyPr>
          <a:lstStyle>
            <a:lvl1pPr>
              <a:defRPr u="sng">
                <a:hlinkClick r:id="rId5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2200" u="sng">
                <a:hlinkClick r:id="rId5" invalidUrl="" action="" tgtFrame="" tooltip="" history="1" highlightClick="0" endSnd="0"/>
              </a:rPr>
              <a:t>http://www.auchan.ru/pokupki/stoly-stulia/stoly-transformeri.html</a:t>
            </a:r>
          </a:p>
        </p:txBody>
      </p:sp>
      <p:pic>
        <p:nvPicPr>
          <p:cNvPr id="502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3900" y="2019300"/>
            <a:ext cx="8178800" cy="3810000"/>
          </a:xfrm>
          <a:prstGeom prst="rect">
            <a:avLst/>
          </a:prstGeom>
          <a:ln w="3175">
            <a:miter lim="400000"/>
          </a:ln>
        </p:spPr>
      </p:pic>
      <p:sp>
        <p:nvSpPr>
          <p:cNvPr id="503" name="Shape 503"/>
          <p:cNvSpPr/>
          <p:nvPr/>
        </p:nvSpPr>
        <p:spPr>
          <a:xfrm>
            <a:off x="698499" y="6156522"/>
            <a:ext cx="5597386" cy="3869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377" tIns="28377" rIns="28377" bIns="28377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2200"/>
              <a:t>Всего 1 ссылка на документ с анализатора</a:t>
            </a:r>
          </a:p>
        </p:txBody>
      </p:sp>
      <p:pic>
        <p:nvPicPr>
          <p:cNvPr id="504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686800" y="3556000"/>
            <a:ext cx="3479801" cy="2895600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114300" dist="508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sp>
        <p:nvSpPr>
          <p:cNvPr id="507" name="Shape 507"/>
          <p:cNvSpPr/>
          <p:nvPr>
            <p:ph type="title"/>
          </p:nvPr>
        </p:nvSpPr>
        <p:spPr>
          <a:xfrm>
            <a:off x="631323" y="196863"/>
            <a:ext cx="10246049" cy="1074930"/>
          </a:xfrm>
          <a:prstGeom prst="rect">
            <a:avLst/>
          </a:prstGeom>
        </p:spPr>
        <p:txBody>
          <a:bodyPr/>
          <a:lstStyle>
            <a:lvl1pPr algn="l">
              <a:defRPr b="1" sz="4800" u="sng">
                <a:solidFill>
                  <a:srgbClr val="0365C0"/>
                </a:solidFill>
                <a:hlinkClick r:id="rId3" invalidUrl="" action="" tgtFrame="" tooltip="" history="1" highlightClick="0" endSnd="0"/>
              </a:defRPr>
            </a:lvl1pPr>
          </a:lstStyle>
          <a:p>
            <a:pPr lvl="0">
              <a:defRPr b="0" sz="1800" u="none">
                <a:solidFill>
                  <a:srgbClr val="000000"/>
                </a:solidFill>
              </a:defRPr>
            </a:pPr>
            <a:r>
              <a:rPr b="1" sz="4800" u="sng">
                <a:solidFill>
                  <a:srgbClr val="0365C0"/>
                </a:solidFill>
                <a:hlinkClick r:id="rId3" invalidUrl="" action="" tgtFrame="" tooltip="" history="1" highlightClick="0" endSnd="0"/>
              </a:rPr>
              <a:t>auchan.ru</a:t>
            </a:r>
          </a:p>
        </p:txBody>
      </p:sp>
      <p:grpSp>
        <p:nvGrpSpPr>
          <p:cNvPr id="515" name="Group 515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513" name="Group 513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510" name="Group 510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509" name="Shape 509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508" name=""/>
                <p:cNvPicPr/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511" name=""/>
              <p:cNvPicPr/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512" name="Shape 512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514" name="Shape 514"/>
            <p:cNvSpPr/>
            <p:nvPr/>
          </p:nvSpPr>
          <p:spPr>
            <a:xfrm>
              <a:off x="4415519" y="5646124"/>
              <a:ext cx="1482084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39</a:t>
              </a:r>
            </a:p>
          </p:txBody>
        </p:sp>
      </p:grpSp>
      <p:pic>
        <p:nvPicPr>
          <p:cNvPr id="516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0400" y="1371600"/>
            <a:ext cx="10617200" cy="5664200"/>
          </a:xfrm>
          <a:prstGeom prst="rect">
            <a:avLst/>
          </a:prstGeom>
          <a:ln w="3175">
            <a:miter lim="400000"/>
          </a:ln>
        </p:spPr>
      </p:pic>
      <p:pic>
        <p:nvPicPr>
          <p:cNvPr id="517" name="pasted-image.png"/>
          <p:cNvPicPr/>
          <p:nvPr/>
        </p:nvPicPr>
        <p:blipFill>
          <a:blip r:embed="rId7">
            <a:extLst/>
          </a:blip>
          <a:srcRect l="0" t="4985" r="7542" b="0"/>
          <a:stretch>
            <a:fillRect/>
          </a:stretch>
        </p:blipFill>
        <p:spPr>
          <a:xfrm>
            <a:off x="6343650" y="95250"/>
            <a:ext cx="4826000" cy="4114800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114300" dist="508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69" name="Group 69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67" name="Group 67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64" name="Group 64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63" name="Shape 63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62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65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66" name="Shape 66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68" name="Shape 68"/>
            <p:cNvSpPr/>
            <p:nvPr/>
          </p:nvSpPr>
          <p:spPr>
            <a:xfrm>
              <a:off x="4768676" y="5646124"/>
              <a:ext cx="775770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4</a:t>
              </a:r>
            </a:p>
          </p:txBody>
        </p:sp>
      </p:grpSp>
      <p:pic>
        <p:nvPicPr>
          <p:cNvPr id="70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1850" y="1028700"/>
            <a:ext cx="9893300" cy="52578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sp>
        <p:nvSpPr>
          <p:cNvPr id="520" name="Shape 520"/>
          <p:cNvSpPr/>
          <p:nvPr>
            <p:ph type="title"/>
          </p:nvPr>
        </p:nvSpPr>
        <p:spPr>
          <a:xfrm>
            <a:off x="631323" y="196863"/>
            <a:ext cx="10246049" cy="1074930"/>
          </a:xfrm>
          <a:prstGeom prst="rect">
            <a:avLst/>
          </a:prstGeom>
        </p:spPr>
        <p:txBody>
          <a:bodyPr/>
          <a:lstStyle>
            <a:lvl1pPr algn="l">
              <a:defRPr b="1" sz="4800">
                <a:solidFill>
                  <a:srgbClr val="0365C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0365C0"/>
                </a:solidFill>
              </a:rPr>
              <a:t>спецтехника запчасти - 7 место</a:t>
            </a:r>
          </a:p>
        </p:txBody>
      </p:sp>
      <p:grpSp>
        <p:nvGrpSpPr>
          <p:cNvPr id="528" name="Group 528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526" name="Group 526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523" name="Group 523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522" name="Shape 522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521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524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525" name="Shape 525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527" name="Shape 527"/>
            <p:cNvSpPr/>
            <p:nvPr/>
          </p:nvSpPr>
          <p:spPr>
            <a:xfrm>
              <a:off x="4415519" y="5646124"/>
              <a:ext cx="1482084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40</a:t>
              </a:r>
            </a:p>
          </p:txBody>
        </p:sp>
      </p:grpSp>
      <p:sp>
        <p:nvSpPr>
          <p:cNvPr id="529" name="Shape 529"/>
          <p:cNvSpPr/>
          <p:nvPr/>
        </p:nvSpPr>
        <p:spPr>
          <a:xfrm>
            <a:off x="592766" y="1216222"/>
            <a:ext cx="3640468" cy="3869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377" tIns="28377" rIns="28377" bIns="28377" anchor="ctr">
            <a:spAutoFit/>
          </a:bodyPr>
          <a:lstStyle/>
          <a:p>
            <a:pPr lvl="0">
              <a:defRPr sz="1800"/>
            </a:pPr>
            <a:r>
              <a:rPr sz="2200" u="sng">
                <a:hlinkClick r:id="rId5" invalidUrl="" action="" tgtFrame="" tooltip="" history="1" highlightClick="0" endSnd="0"/>
              </a:rPr>
              <a:t>http://www.specstroiparts.ru</a:t>
            </a:r>
            <a:r>
              <a:rPr sz="2200"/>
              <a:t> </a:t>
            </a:r>
          </a:p>
        </p:txBody>
      </p:sp>
      <p:pic>
        <p:nvPicPr>
          <p:cNvPr id="530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2747" y="1778000"/>
            <a:ext cx="10363201" cy="4749800"/>
          </a:xfrm>
          <a:prstGeom prst="rect">
            <a:avLst/>
          </a:prstGeom>
          <a:ln w="3175">
            <a:miter lim="400000"/>
          </a:ln>
        </p:spPr>
      </p:pic>
      <p:pic>
        <p:nvPicPr>
          <p:cNvPr id="531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5900" y="3530600"/>
            <a:ext cx="5765800" cy="2133600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114300" dist="508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541" name="Group 541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539" name="Group 539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536" name="Group 536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535" name="Shape 535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534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537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538" name="Shape 538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540" name="Shape 540"/>
            <p:cNvSpPr/>
            <p:nvPr/>
          </p:nvSpPr>
          <p:spPr>
            <a:xfrm>
              <a:off x="4415519" y="5646124"/>
              <a:ext cx="1482084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41</a:t>
              </a:r>
            </a:p>
          </p:txBody>
        </p:sp>
      </p:grpSp>
      <p:pic>
        <p:nvPicPr>
          <p:cNvPr id="542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57250" y="495300"/>
            <a:ext cx="9817100" cy="6324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552" name="Group 552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550" name="Group 550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547" name="Group 547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546" name="Shape 546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545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548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549" name="Shape 549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551" name="Shape 551"/>
            <p:cNvSpPr/>
            <p:nvPr/>
          </p:nvSpPr>
          <p:spPr>
            <a:xfrm>
              <a:off x="4415519" y="5646124"/>
              <a:ext cx="1482084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42</a:t>
              </a:r>
            </a:p>
          </p:txBody>
        </p:sp>
      </p:grpSp>
      <p:sp>
        <p:nvSpPr>
          <p:cNvPr id="553" name="Shape 553"/>
          <p:cNvSpPr/>
          <p:nvPr>
            <p:ph type="title"/>
          </p:nvPr>
        </p:nvSpPr>
        <p:spPr>
          <a:xfrm>
            <a:off x="631323" y="196863"/>
            <a:ext cx="10246049" cy="1074930"/>
          </a:xfrm>
          <a:prstGeom prst="rect">
            <a:avLst/>
          </a:prstGeom>
        </p:spPr>
        <p:txBody>
          <a:bodyPr/>
          <a:lstStyle>
            <a:lvl1pPr algn="l">
              <a:defRPr b="1" sz="4800">
                <a:solidFill>
                  <a:srgbClr val="0365C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0365C0"/>
                </a:solidFill>
              </a:rPr>
              <a:t>багажницы - топ10 (укр. домен)</a:t>
            </a:r>
          </a:p>
        </p:txBody>
      </p:sp>
      <p:sp>
        <p:nvSpPr>
          <p:cNvPr id="554" name="Shape 554"/>
          <p:cNvSpPr/>
          <p:nvPr/>
        </p:nvSpPr>
        <p:spPr>
          <a:xfrm>
            <a:off x="1856835" y="1203522"/>
            <a:ext cx="147130" cy="3869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377" tIns="28377" rIns="28377" bIns="28377" anchor="ctr">
            <a:spAutoFit/>
          </a:bodyPr>
          <a:lstStyle/>
          <a:p>
            <a:pPr lvl="0">
              <a:defRPr sz="1800"/>
            </a:pPr>
            <a:r>
              <a:rPr sz="2200"/>
              <a:t> </a:t>
            </a:r>
          </a:p>
        </p:txBody>
      </p:sp>
      <p:sp>
        <p:nvSpPr>
          <p:cNvPr id="555" name="Shape 555"/>
          <p:cNvSpPr/>
          <p:nvPr/>
        </p:nvSpPr>
        <p:spPr>
          <a:xfrm>
            <a:off x="646957" y="1203522"/>
            <a:ext cx="5513286" cy="3869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377" tIns="28377" rIns="28377" bIns="28377" anchor="ctr">
            <a:spAutoFit/>
          </a:bodyPr>
          <a:lstStyle>
            <a:lvl1pPr>
              <a:defRPr u="sng">
                <a:hlinkClick r:id="rId5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2200" u="sng">
                <a:hlinkClick r:id="rId5" invalidUrl="" action="" tgtFrame="" tooltip="" history="1" highlightClick="0" endSnd="0"/>
              </a:rPr>
              <a:t>http://mag-pro.com.ua/portfolio/багажницы/</a:t>
            </a:r>
          </a:p>
        </p:txBody>
      </p:sp>
      <p:sp>
        <p:nvSpPr>
          <p:cNvPr id="556" name="Shape 556"/>
          <p:cNvSpPr/>
          <p:nvPr/>
        </p:nvSpPr>
        <p:spPr>
          <a:xfrm>
            <a:off x="6618103" y="1203522"/>
            <a:ext cx="1495794" cy="3869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377" tIns="28377" rIns="28377" bIns="28377" anchor="ctr">
            <a:spAutoFit/>
          </a:bodyPr>
          <a:lstStyle>
            <a:lvl1pPr>
              <a:defRPr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C82506"/>
                </a:solidFill>
              </a:rPr>
              <a:t>нет ссылок</a:t>
            </a:r>
          </a:p>
        </p:txBody>
      </p:sp>
      <p:pic>
        <p:nvPicPr>
          <p:cNvPr id="557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3826" y="2046522"/>
            <a:ext cx="10521044" cy="474988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567" name="Group 567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565" name="Group 565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562" name="Group 562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561" name="Shape 561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560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563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564" name="Shape 564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566" name="Shape 566"/>
            <p:cNvSpPr/>
            <p:nvPr/>
          </p:nvSpPr>
          <p:spPr>
            <a:xfrm>
              <a:off x="4415519" y="5646124"/>
              <a:ext cx="1482084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43</a:t>
              </a:r>
            </a:p>
          </p:txBody>
        </p:sp>
      </p:grpSp>
      <p:sp>
        <p:nvSpPr>
          <p:cNvPr id="568" name="Shape 568"/>
          <p:cNvSpPr/>
          <p:nvPr>
            <p:ph type="title"/>
          </p:nvPr>
        </p:nvSpPr>
        <p:spPr>
          <a:xfrm>
            <a:off x="631323" y="196863"/>
            <a:ext cx="10246049" cy="1074930"/>
          </a:xfrm>
          <a:prstGeom prst="rect">
            <a:avLst/>
          </a:prstGeom>
        </p:spPr>
        <p:txBody>
          <a:bodyPr/>
          <a:lstStyle>
            <a:lvl1pPr algn="l">
              <a:defRPr b="1" sz="4800">
                <a:solidFill>
                  <a:srgbClr val="0365C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0365C0"/>
                </a:solidFill>
              </a:rPr>
              <a:t>датчик уровня - 5 место</a:t>
            </a:r>
          </a:p>
        </p:txBody>
      </p:sp>
      <p:sp>
        <p:nvSpPr>
          <p:cNvPr id="569" name="Shape 569"/>
          <p:cNvSpPr/>
          <p:nvPr/>
        </p:nvSpPr>
        <p:spPr>
          <a:xfrm>
            <a:off x="1856835" y="1203522"/>
            <a:ext cx="147130" cy="3869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377" tIns="28377" rIns="28377" bIns="28377" anchor="ctr">
            <a:spAutoFit/>
          </a:bodyPr>
          <a:lstStyle/>
          <a:p>
            <a:pPr lvl="0">
              <a:defRPr sz="1800"/>
            </a:pPr>
            <a:r>
              <a:rPr sz="2200"/>
              <a:t> </a:t>
            </a:r>
          </a:p>
        </p:txBody>
      </p:sp>
      <p:sp>
        <p:nvSpPr>
          <p:cNvPr id="570" name="Shape 570"/>
          <p:cNvSpPr/>
          <p:nvPr/>
        </p:nvSpPr>
        <p:spPr>
          <a:xfrm>
            <a:off x="542207" y="1203522"/>
            <a:ext cx="4554386" cy="3869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377" tIns="28377" rIns="28377" bIns="28377" anchor="ctr">
            <a:spAutoFit/>
          </a:bodyPr>
          <a:lstStyle/>
          <a:p>
            <a:pPr lvl="0">
              <a:defRPr sz="1800"/>
            </a:pPr>
            <a:r>
              <a:rPr sz="2200" u="sng">
                <a:hlinkClick r:id="rId5" invalidUrl="" action="" tgtFrame="" tooltip="" history="1" highlightClick="0" endSnd="0"/>
              </a:rPr>
              <a:t>http://www.kipmsk.ru/list/?sid=5851</a:t>
            </a:r>
            <a:r>
              <a:rPr sz="2200"/>
              <a:t> </a:t>
            </a:r>
          </a:p>
        </p:txBody>
      </p:sp>
      <p:pic>
        <p:nvPicPr>
          <p:cNvPr id="571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8800" y="1695450"/>
            <a:ext cx="9118600" cy="5473700"/>
          </a:xfrm>
          <a:prstGeom prst="rect">
            <a:avLst/>
          </a:prstGeom>
          <a:ln w="3175">
            <a:miter lim="400000"/>
          </a:ln>
        </p:spPr>
      </p:pic>
      <p:sp>
        <p:nvSpPr>
          <p:cNvPr id="572" name="Shape 572"/>
          <p:cNvSpPr/>
          <p:nvPr/>
        </p:nvSpPr>
        <p:spPr>
          <a:xfrm>
            <a:off x="6618103" y="1203522"/>
            <a:ext cx="1495794" cy="3869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377" tIns="28377" rIns="28377" bIns="28377" anchor="ctr">
            <a:spAutoFit/>
          </a:bodyPr>
          <a:lstStyle>
            <a:lvl1pPr>
              <a:defRPr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C82506"/>
                </a:solidFill>
              </a:rPr>
              <a:t>нет ссылок</a:t>
            </a:r>
          </a:p>
        </p:txBody>
      </p:sp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582" name="Group 582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580" name="Group 580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577" name="Group 577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576" name="Shape 576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575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578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579" name="Shape 579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581" name="Shape 581"/>
            <p:cNvSpPr/>
            <p:nvPr/>
          </p:nvSpPr>
          <p:spPr>
            <a:xfrm>
              <a:off x="4415519" y="5646124"/>
              <a:ext cx="1482084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44</a:t>
              </a:r>
            </a:p>
          </p:txBody>
        </p:sp>
      </p:grpSp>
      <p:pic>
        <p:nvPicPr>
          <p:cNvPr id="583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250" y="984250"/>
            <a:ext cx="9664700" cy="6083300"/>
          </a:xfrm>
          <a:prstGeom prst="rect">
            <a:avLst/>
          </a:prstGeom>
          <a:ln w="3175">
            <a:miter lim="400000"/>
          </a:ln>
        </p:spPr>
      </p:pic>
      <p:pic>
        <p:nvPicPr>
          <p:cNvPr id="584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37450" y="812800"/>
            <a:ext cx="3441700" cy="2844800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114300" dist="50800" dir="5400000">
              <a:srgbClr val="000000">
                <a:alpha val="70000"/>
              </a:srgbClr>
            </a:outerShdw>
          </a:effectLst>
        </p:spPr>
      </p:pic>
      <p:sp>
        <p:nvSpPr>
          <p:cNvPr id="585" name="Shape 585"/>
          <p:cNvSpPr/>
          <p:nvPr/>
        </p:nvSpPr>
        <p:spPr>
          <a:xfrm>
            <a:off x="7537964" y="212922"/>
            <a:ext cx="2297672" cy="3869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377" tIns="28377" rIns="28377" bIns="28377" anchor="ctr">
            <a:spAutoFit/>
          </a:bodyPr>
          <a:lstStyle/>
          <a:p>
            <a:pPr lvl="0">
              <a:defRPr sz="1800"/>
            </a:pPr>
            <a:r>
              <a:rPr sz="2200"/>
              <a:t>Ссылок на домен</a:t>
            </a:r>
          </a:p>
        </p:txBody>
      </p:sp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595" name="Group 595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593" name="Group 593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590" name="Group 590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589" name="Shape 589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588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591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592" name="Shape 592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594" name="Shape 594"/>
            <p:cNvSpPr/>
            <p:nvPr/>
          </p:nvSpPr>
          <p:spPr>
            <a:xfrm>
              <a:off x="4415519" y="5646124"/>
              <a:ext cx="1482084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45</a:t>
              </a:r>
            </a:p>
          </p:txBody>
        </p:sp>
      </p:grpSp>
      <p:sp>
        <p:nvSpPr>
          <p:cNvPr id="596" name="Shape 596"/>
          <p:cNvSpPr/>
          <p:nvPr>
            <p:ph type="title"/>
          </p:nvPr>
        </p:nvSpPr>
        <p:spPr>
          <a:xfrm>
            <a:off x="631323" y="196863"/>
            <a:ext cx="10246049" cy="1074930"/>
          </a:xfrm>
          <a:prstGeom prst="rect">
            <a:avLst/>
          </a:prstGeom>
        </p:spPr>
        <p:txBody>
          <a:bodyPr/>
          <a:lstStyle>
            <a:lvl1pPr algn="l">
              <a:defRPr b="1" sz="4800">
                <a:solidFill>
                  <a:srgbClr val="0365C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0365C0"/>
                </a:solidFill>
              </a:rPr>
              <a:t>школа материнства - топ10</a:t>
            </a:r>
          </a:p>
        </p:txBody>
      </p:sp>
      <p:sp>
        <p:nvSpPr>
          <p:cNvPr id="597" name="Shape 597"/>
          <p:cNvSpPr/>
          <p:nvPr/>
        </p:nvSpPr>
        <p:spPr>
          <a:xfrm>
            <a:off x="1856835" y="1203522"/>
            <a:ext cx="147130" cy="3869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377" tIns="28377" rIns="28377" bIns="28377" anchor="ctr">
            <a:spAutoFit/>
          </a:bodyPr>
          <a:lstStyle/>
          <a:p>
            <a:pPr lvl="0">
              <a:defRPr sz="1800"/>
            </a:pPr>
            <a:r>
              <a:rPr sz="2200"/>
              <a:t> </a:t>
            </a:r>
          </a:p>
        </p:txBody>
      </p:sp>
      <p:sp>
        <p:nvSpPr>
          <p:cNvPr id="598" name="Shape 598"/>
          <p:cNvSpPr/>
          <p:nvPr/>
        </p:nvSpPr>
        <p:spPr>
          <a:xfrm>
            <a:off x="7067327" y="1203522"/>
            <a:ext cx="2375346" cy="3869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377" tIns="28377" rIns="28377" bIns="28377" anchor="ctr">
            <a:spAutoFit/>
          </a:bodyPr>
          <a:lstStyle>
            <a:lvl1pPr>
              <a:defRPr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C82506"/>
                </a:solidFill>
              </a:rPr>
              <a:t>нет ссылок на стр</a:t>
            </a:r>
          </a:p>
        </p:txBody>
      </p:sp>
      <p:sp>
        <p:nvSpPr>
          <p:cNvPr id="599" name="Shape 599"/>
          <p:cNvSpPr/>
          <p:nvPr/>
        </p:nvSpPr>
        <p:spPr>
          <a:xfrm>
            <a:off x="7020668" y="1766298"/>
            <a:ext cx="2468664" cy="3869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377" tIns="28377" rIns="28377" bIns="28377" anchor="ctr">
            <a:spAutoFit/>
          </a:bodyPr>
          <a:lstStyle/>
          <a:p>
            <a:pPr lvl="0">
              <a:defRPr sz="1800"/>
            </a:pPr>
            <a:r>
              <a:rPr sz="2200"/>
              <a:t>1 ссылка на домен</a:t>
            </a:r>
          </a:p>
        </p:txBody>
      </p:sp>
      <p:sp>
        <p:nvSpPr>
          <p:cNvPr id="600" name="Shape 600"/>
          <p:cNvSpPr/>
          <p:nvPr/>
        </p:nvSpPr>
        <p:spPr>
          <a:xfrm>
            <a:off x="681539" y="1203522"/>
            <a:ext cx="5571122" cy="3869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377" tIns="28377" rIns="28377" bIns="28377" anchor="ctr">
            <a:spAutoFit/>
          </a:bodyPr>
          <a:lstStyle>
            <a:lvl1pPr>
              <a:defRPr u="sng">
                <a:hlinkClick r:id="rId5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2200" u="sng">
                <a:hlinkClick r:id="rId5" invalidUrl="" action="" tgtFrame="" tooltip="" history="1" highlightClick="0" endSnd="0"/>
              </a:rPr>
              <a:t>http://www.ssamchuk.com/school-maternity/</a:t>
            </a:r>
          </a:p>
        </p:txBody>
      </p:sp>
      <p:pic>
        <p:nvPicPr>
          <p:cNvPr id="601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2150" y="2647760"/>
            <a:ext cx="8369300" cy="3886201"/>
          </a:xfrm>
          <a:prstGeom prst="rect">
            <a:avLst/>
          </a:prstGeom>
          <a:ln w="3175">
            <a:miter lim="400000"/>
          </a:ln>
        </p:spPr>
      </p:pic>
      <p:sp>
        <p:nvSpPr>
          <p:cNvPr id="602" name="Shape 602"/>
          <p:cNvSpPr/>
          <p:nvPr/>
        </p:nvSpPr>
        <p:spPr>
          <a:xfrm>
            <a:off x="696068" y="2083798"/>
            <a:ext cx="4116286" cy="3869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377" tIns="28377" rIns="28377" bIns="28377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2200"/>
              <a:t>в топе в основном по 1 запросу</a:t>
            </a:r>
          </a:p>
        </p:txBody>
      </p:sp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612" name="Group 612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610" name="Group 610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607" name="Group 607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606" name="Shape 606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605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608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609" name="Shape 609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611" name="Shape 611"/>
            <p:cNvSpPr/>
            <p:nvPr/>
          </p:nvSpPr>
          <p:spPr>
            <a:xfrm>
              <a:off x="4415519" y="5646124"/>
              <a:ext cx="1482084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46</a:t>
              </a:r>
            </a:p>
          </p:txBody>
        </p:sp>
      </p:grpSp>
      <p:pic>
        <p:nvPicPr>
          <p:cNvPr id="613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0400" y="1689100"/>
            <a:ext cx="9906000" cy="3937000"/>
          </a:xfrm>
          <a:prstGeom prst="rect">
            <a:avLst/>
          </a:prstGeom>
          <a:ln w="3175">
            <a:miter lim="400000"/>
          </a:ln>
        </p:spPr>
      </p:pic>
      <p:sp>
        <p:nvSpPr>
          <p:cNvPr id="614" name="Shape 614"/>
          <p:cNvSpPr/>
          <p:nvPr>
            <p:ph type="title"/>
          </p:nvPr>
        </p:nvSpPr>
        <p:spPr>
          <a:xfrm>
            <a:off x="631323" y="196863"/>
            <a:ext cx="10246049" cy="1074930"/>
          </a:xfrm>
          <a:prstGeom prst="rect">
            <a:avLst/>
          </a:prstGeom>
        </p:spPr>
        <p:txBody>
          <a:bodyPr/>
          <a:lstStyle>
            <a:lvl1pPr algn="l">
              <a:defRPr b="1" sz="4800">
                <a:solidFill>
                  <a:srgbClr val="0365C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0365C0"/>
                </a:solidFill>
              </a:rPr>
              <a:t>Ещё много других сайтов</a:t>
            </a:r>
          </a:p>
        </p:txBody>
      </p:sp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624" name="Group 624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622" name="Group 622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619" name="Group 619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618" name="Shape 618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617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620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621" name="Shape 621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623" name="Shape 623"/>
            <p:cNvSpPr/>
            <p:nvPr/>
          </p:nvSpPr>
          <p:spPr>
            <a:xfrm>
              <a:off x="4415519" y="5646124"/>
              <a:ext cx="1482084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47</a:t>
              </a:r>
            </a:p>
          </p:txBody>
        </p:sp>
      </p:grpSp>
      <p:pic>
        <p:nvPicPr>
          <p:cNvPr id="625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95700" y="1397000"/>
            <a:ext cx="5613400" cy="6527800"/>
          </a:xfrm>
          <a:prstGeom prst="rect">
            <a:avLst/>
          </a:prstGeom>
          <a:ln w="3175">
            <a:miter lim="400000"/>
          </a:ln>
        </p:spPr>
      </p:pic>
      <p:sp>
        <p:nvSpPr>
          <p:cNvPr id="626" name="Shape 626"/>
          <p:cNvSpPr/>
          <p:nvPr>
            <p:ph type="title"/>
          </p:nvPr>
        </p:nvSpPr>
        <p:spPr>
          <a:xfrm>
            <a:off x="631323" y="196863"/>
            <a:ext cx="10246049" cy="1074930"/>
          </a:xfrm>
          <a:prstGeom prst="rect">
            <a:avLst/>
          </a:prstGeom>
        </p:spPr>
        <p:txBody>
          <a:bodyPr/>
          <a:lstStyle>
            <a:lvl1pPr algn="l">
              <a:defRPr b="1" sz="4800">
                <a:solidFill>
                  <a:srgbClr val="0365C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0365C0"/>
                </a:solidFill>
              </a:rPr>
              <a:t>ТОП с минимумом ссылок</a:t>
            </a:r>
          </a:p>
        </p:txBody>
      </p:sp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636" name="Group 636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634" name="Group 634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631" name="Group 631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630" name="Shape 630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629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632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633" name="Shape 633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635" name="Shape 635"/>
            <p:cNvSpPr/>
            <p:nvPr/>
          </p:nvSpPr>
          <p:spPr>
            <a:xfrm>
              <a:off x="4415519" y="5646124"/>
              <a:ext cx="1482084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48</a:t>
              </a:r>
            </a:p>
          </p:txBody>
        </p:sp>
      </p:grpSp>
      <p:sp>
        <p:nvSpPr>
          <p:cNvPr id="637" name="Shape 637"/>
          <p:cNvSpPr/>
          <p:nvPr>
            <p:ph type="title"/>
          </p:nvPr>
        </p:nvSpPr>
        <p:spPr>
          <a:xfrm>
            <a:off x="631323" y="69863"/>
            <a:ext cx="10246049" cy="1074930"/>
          </a:xfrm>
          <a:prstGeom prst="rect">
            <a:avLst/>
          </a:prstGeom>
        </p:spPr>
        <p:txBody>
          <a:bodyPr/>
          <a:lstStyle>
            <a:lvl1pPr algn="l">
              <a:defRPr b="1" sz="4800">
                <a:solidFill>
                  <a:srgbClr val="0365C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0365C0"/>
                </a:solidFill>
              </a:rPr>
              <a:t>Заключение</a:t>
            </a:r>
          </a:p>
        </p:txBody>
      </p:sp>
      <p:sp>
        <p:nvSpPr>
          <p:cNvPr id="638" name="Shape 638"/>
          <p:cNvSpPr/>
          <p:nvPr/>
        </p:nvSpPr>
        <p:spPr>
          <a:xfrm>
            <a:off x="852290" y="1118421"/>
            <a:ext cx="10702202" cy="38565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marL="228600" indent="-228600" algn="l">
              <a:lnSpc>
                <a:spcPct val="130000"/>
              </a:lnSpc>
              <a:buSzPct val="100000"/>
              <a:buChar char="•"/>
              <a:defRPr sz="1800"/>
            </a:pPr>
            <a:r>
              <a:rPr sz="2800"/>
              <a:t> Ссылки, по-прежнему, важны, но...</a:t>
            </a:r>
            <a:endParaRPr sz="2800"/>
          </a:p>
          <a:p>
            <a:pPr lvl="0" marL="228600" indent="-228600" algn="l">
              <a:lnSpc>
                <a:spcPct val="130000"/>
              </a:lnSpc>
              <a:buSzPct val="100000"/>
              <a:buChar char="•"/>
              <a:defRPr sz="1800"/>
            </a:pPr>
            <a:r>
              <a:rPr sz="2800"/>
              <a:t> Не все ссылки, которые мы видим, участвуют в ранжировании</a:t>
            </a:r>
            <a:endParaRPr sz="2800"/>
          </a:p>
          <a:p>
            <a:pPr lvl="0" marL="228600" indent="-228600" algn="l">
              <a:lnSpc>
                <a:spcPct val="130000"/>
              </a:lnSpc>
              <a:buSzPct val="100000"/>
              <a:buChar char="•"/>
              <a:defRPr sz="1800"/>
            </a:pPr>
            <a:r>
              <a:rPr sz="2800"/>
              <a:t> Корреляция ТОПа с кол-вом ссылок слабая</a:t>
            </a:r>
            <a:endParaRPr sz="2800"/>
          </a:p>
          <a:p>
            <a:pPr lvl="0" marL="228600" indent="-228600" algn="l">
              <a:lnSpc>
                <a:spcPct val="130000"/>
              </a:lnSpc>
              <a:buSzPct val="100000"/>
              <a:buChar char="•"/>
              <a:defRPr sz="1800"/>
            </a:pPr>
            <a:r>
              <a:rPr sz="2800"/>
              <a:t> Иногда положительная (отрицательная для вебмастера)</a:t>
            </a:r>
            <a:endParaRPr sz="2800"/>
          </a:p>
          <a:p>
            <a:pPr lvl="0" marL="228600" indent="-228600" algn="l">
              <a:lnSpc>
                <a:spcPct val="130000"/>
              </a:lnSpc>
              <a:buSzPct val="100000"/>
              <a:buChar char="•"/>
              <a:defRPr sz="1800"/>
            </a:pPr>
            <a:r>
              <a:rPr sz="2800"/>
              <a:t> У вас всё может быть по-другому...</a:t>
            </a:r>
            <a:endParaRPr sz="2800"/>
          </a:p>
          <a:p>
            <a:pPr lvl="0" algn="l">
              <a:lnSpc>
                <a:spcPct val="130000"/>
              </a:lnSpc>
              <a:defRPr sz="1800"/>
            </a:pPr>
            <a:endParaRPr sz="2800"/>
          </a:p>
        </p:txBody>
      </p:sp>
      <p:sp>
        <p:nvSpPr>
          <p:cNvPr id="639" name="Shape 639"/>
          <p:cNvSpPr/>
          <p:nvPr/>
        </p:nvSpPr>
        <p:spPr>
          <a:xfrm>
            <a:off x="504323" y="3930663"/>
            <a:ext cx="10246049" cy="107493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7968" tIns="37968" rIns="37968" bIns="37968" anchor="ctr">
            <a:normAutofit fontScale="100000" lnSpcReduction="0"/>
          </a:bodyPr>
          <a:lstStyle>
            <a:lvl1pPr algn="l">
              <a:defRPr b="1" sz="3800">
                <a:solidFill>
                  <a:srgbClr val="0365C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800">
                <a:solidFill>
                  <a:srgbClr val="0365C0"/>
                </a:solidFill>
              </a:rPr>
              <a:t>Что, если не ссылки?</a:t>
            </a:r>
          </a:p>
        </p:txBody>
      </p:sp>
      <p:sp>
        <p:nvSpPr>
          <p:cNvPr id="640" name="Shape 640"/>
          <p:cNvSpPr/>
          <p:nvPr/>
        </p:nvSpPr>
        <p:spPr>
          <a:xfrm>
            <a:off x="852290" y="4941121"/>
            <a:ext cx="6569063" cy="217257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marL="228600" indent="-228600" algn="l">
              <a:lnSpc>
                <a:spcPct val="130000"/>
              </a:lnSpc>
              <a:buSzPct val="100000"/>
              <a:buChar char="•"/>
              <a:defRPr sz="1800"/>
            </a:pPr>
            <a:r>
              <a:rPr sz="2800"/>
              <a:t> Авторитет, брендовая составляющая</a:t>
            </a:r>
            <a:endParaRPr sz="2800"/>
          </a:p>
          <a:p>
            <a:pPr lvl="0" marL="228600" indent="-228600" algn="l">
              <a:lnSpc>
                <a:spcPct val="130000"/>
              </a:lnSpc>
              <a:buSzPct val="100000"/>
              <a:buChar char="•"/>
              <a:defRPr sz="1800"/>
            </a:pPr>
            <a:r>
              <a:rPr sz="2800"/>
              <a:t> Бонус от "Бандита"</a:t>
            </a:r>
            <a:endParaRPr sz="2800"/>
          </a:p>
          <a:p>
            <a:pPr lvl="0" marL="228600" indent="-228600" algn="l">
              <a:lnSpc>
                <a:spcPct val="130000"/>
              </a:lnSpc>
              <a:buSzPct val="100000"/>
              <a:buChar char="•"/>
              <a:defRPr sz="1800"/>
            </a:pPr>
            <a:r>
              <a:rPr sz="2800"/>
              <a:t> Поведение пользователей</a:t>
            </a:r>
            <a:endParaRPr sz="2800"/>
          </a:p>
          <a:p>
            <a:pPr lvl="0" marL="228600" indent="-228600" algn="l">
              <a:lnSpc>
                <a:spcPct val="130000"/>
              </a:lnSpc>
              <a:buSzPct val="100000"/>
              <a:buChar char="•"/>
              <a:defRPr sz="1800"/>
            </a:pPr>
            <a:r>
              <a:rPr sz="2800"/>
              <a:t> Контент (из-за слабой конкуренции)</a:t>
            </a:r>
          </a:p>
        </p:txBody>
      </p:sp>
    </p:spTree>
  </p:cSld>
  <p:clrMapOvr>
    <a:masterClrMapping/>
  </p:clrMapOvr>
  <p:transition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sp>
        <p:nvSpPr>
          <p:cNvPr id="643" name="Shape 643"/>
          <p:cNvSpPr/>
          <p:nvPr>
            <p:ph type="title"/>
          </p:nvPr>
        </p:nvSpPr>
        <p:spPr>
          <a:xfrm>
            <a:off x="822584" y="196863"/>
            <a:ext cx="11359632" cy="1074930"/>
          </a:xfrm>
          <a:prstGeom prst="rect">
            <a:avLst/>
          </a:prstGeom>
        </p:spPr>
        <p:txBody>
          <a:bodyPr/>
          <a:lstStyle>
            <a:lvl1pPr>
              <a:defRPr b="1" sz="4800">
                <a:solidFill>
                  <a:srgbClr val="0365C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0365C0"/>
                </a:solidFill>
              </a:rPr>
              <a:t>Дополнительные вопросы</a:t>
            </a:r>
          </a:p>
        </p:txBody>
      </p:sp>
      <p:sp>
        <p:nvSpPr>
          <p:cNvPr id="644" name="Shape 644"/>
          <p:cNvSpPr/>
          <p:nvPr/>
        </p:nvSpPr>
        <p:spPr>
          <a:xfrm>
            <a:off x="964348" y="1425071"/>
            <a:ext cx="10046595" cy="36700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7968" tIns="37968" rIns="37968" bIns="37968">
            <a:spAutoFit/>
          </a:bodyPr>
          <a:lstStyle/>
          <a:p>
            <a:pPr lvl="0" marL="468923" indent="-468923" algn="l">
              <a:spcBef>
                <a:spcPts val="2000"/>
              </a:spcBef>
              <a:buSzPct val="100000"/>
              <a:buChar char="•"/>
              <a:defRPr sz="1800"/>
            </a:pPr>
            <a:r>
              <a:rPr sz="2400"/>
              <a:t>Можно ли полностью отсечь результаты "Бандита" и нужно ли это?</a:t>
            </a:r>
            <a:endParaRPr sz="2400"/>
          </a:p>
          <a:p>
            <a:pPr lvl="0" marL="468923" indent="-468923" algn="l">
              <a:spcBef>
                <a:spcPts val="2000"/>
              </a:spcBef>
              <a:buSzPct val="100000"/>
              <a:buChar char="•"/>
              <a:defRPr sz="1800"/>
            </a:pPr>
            <a:r>
              <a:rPr sz="2400"/>
              <a:t>Есть ли совсем бессылочная выдача по коммерческим запросам? </a:t>
            </a:r>
            <a:br>
              <a:rPr sz="2400"/>
            </a:br>
            <a:r>
              <a:rPr sz="2400"/>
              <a:t>Пока такая не найдена.</a:t>
            </a:r>
            <a:endParaRPr sz="2400"/>
          </a:p>
          <a:p>
            <a:pPr lvl="0" marL="468923" indent="-468923" algn="l">
              <a:spcBef>
                <a:spcPts val="2000"/>
              </a:spcBef>
              <a:buSzPct val="100000"/>
              <a:buChar char="•"/>
              <a:defRPr sz="1800"/>
            </a:pPr>
            <a:r>
              <a:rPr sz="2400"/>
              <a:t>Если ссылки все же нужны для повышения авторитета сайта, </a:t>
            </a:r>
            <a:br>
              <a:rPr sz="2400"/>
            </a:br>
            <a:r>
              <a:rPr sz="2400"/>
              <a:t>то где их брать? Какие именно ссылки работают?</a:t>
            </a:r>
            <a:endParaRPr sz="2400"/>
          </a:p>
          <a:p>
            <a:pPr lvl="0" marL="468923" indent="-468923" algn="l">
              <a:spcBef>
                <a:spcPts val="2000"/>
              </a:spcBef>
              <a:buSzPct val="100000"/>
              <a:buChar char="•"/>
              <a:defRPr sz="1800"/>
            </a:pPr>
            <a:r>
              <a:rPr sz="2400"/>
              <a:t>...</a:t>
            </a:r>
            <a:endParaRPr sz="2400"/>
          </a:p>
          <a:p>
            <a:pPr lvl="0" marL="468923" indent="-468923" algn="l">
              <a:spcBef>
                <a:spcPts val="2000"/>
              </a:spcBef>
              <a:buSzPct val="100000"/>
              <a:buChar char="•"/>
              <a:defRPr sz="1800"/>
            </a:pPr>
            <a:r>
              <a:rPr sz="2400"/>
              <a:t>Ваши вопросы?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80" name="Group 80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78" name="Group 78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75" name="Group 75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74" name="Shape 74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73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76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77" name="Shape 77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79" name="Shape 79"/>
            <p:cNvSpPr/>
            <p:nvPr/>
          </p:nvSpPr>
          <p:spPr>
            <a:xfrm>
              <a:off x="4768676" y="5646124"/>
              <a:ext cx="775770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5</a:t>
              </a:r>
            </a:p>
          </p:txBody>
        </p:sp>
      </p:grpSp>
      <p:sp>
        <p:nvSpPr>
          <p:cNvPr id="81" name="Shape 81"/>
          <p:cNvSpPr/>
          <p:nvPr/>
        </p:nvSpPr>
        <p:spPr>
          <a:xfrm>
            <a:off x="852290" y="1448621"/>
            <a:ext cx="9234793" cy="24214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marL="228600" indent="-228600" algn="l">
              <a:lnSpc>
                <a:spcPct val="130000"/>
              </a:lnSpc>
              <a:buSzPct val="100000"/>
              <a:buChar char="•"/>
              <a:defRPr sz="1800"/>
            </a:pPr>
            <a:r>
              <a:rPr sz="3200"/>
              <a:t> 50% сайтов в ТОПе не имеют обратных ссылок</a:t>
            </a:r>
            <a:br>
              <a:rPr sz="3200"/>
            </a:br>
            <a:r>
              <a:rPr sz="3200"/>
              <a:t>на документ</a:t>
            </a:r>
            <a:endParaRPr sz="3200"/>
          </a:p>
          <a:p>
            <a:pPr lvl="0" marL="228600" indent="-228600" algn="l">
              <a:lnSpc>
                <a:spcPct val="130000"/>
              </a:lnSpc>
              <a:buSzPct val="100000"/>
              <a:buChar char="•"/>
              <a:defRPr sz="1800"/>
            </a:pPr>
            <a:r>
              <a:rPr sz="3200"/>
              <a:t> около 30% результатов имеют меньше </a:t>
            </a:r>
            <a:br>
              <a:rPr sz="3200"/>
            </a:br>
            <a:r>
              <a:rPr sz="3200"/>
              <a:t>10 ссылок на страницу</a:t>
            </a:r>
          </a:p>
        </p:txBody>
      </p:sp>
      <p:pic>
        <p:nvPicPr>
          <p:cNvPr id="82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4700" y="406400"/>
            <a:ext cx="692128" cy="595230"/>
          </a:xfrm>
          <a:prstGeom prst="rect">
            <a:avLst/>
          </a:prstGeom>
          <a:ln w="3175">
            <a:miter lim="400000"/>
          </a:ln>
        </p:spPr>
      </p:pic>
      <p:sp>
        <p:nvSpPr>
          <p:cNvPr id="83" name="Shape 83"/>
          <p:cNvSpPr/>
          <p:nvPr>
            <p:ph type="title"/>
          </p:nvPr>
        </p:nvSpPr>
        <p:spPr>
          <a:xfrm>
            <a:off x="1681386" y="281903"/>
            <a:ext cx="5038694" cy="895024"/>
          </a:xfrm>
          <a:prstGeom prst="rect">
            <a:avLst/>
          </a:prstGeom>
        </p:spPr>
        <p:txBody>
          <a:bodyPr anchor="t"/>
          <a:lstStyle>
            <a:lvl1pPr algn="l">
              <a:defRPr b="1" sz="4800">
                <a:solidFill>
                  <a:srgbClr val="51A7F9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51A7F9"/>
                </a:solidFill>
              </a:rPr>
              <a:t>Наблюдение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93" name="Group 93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91" name="Group 91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88" name="Group 88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87" name="Shape 87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86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89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90" name="Shape 90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92" name="Shape 92"/>
            <p:cNvSpPr/>
            <p:nvPr/>
          </p:nvSpPr>
          <p:spPr>
            <a:xfrm>
              <a:off x="4768676" y="5646124"/>
              <a:ext cx="775770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6</a:t>
              </a:r>
            </a:p>
          </p:txBody>
        </p:sp>
      </p:grpSp>
      <p:pic>
        <p:nvPicPr>
          <p:cNvPr id="94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50900" y="889000"/>
            <a:ext cx="9728200" cy="55372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104" name="Group 104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102" name="Group 102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99" name="Group 99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98" name="Shape 98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97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100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101" name="Shape 101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103" name="Shape 103"/>
            <p:cNvSpPr/>
            <p:nvPr/>
          </p:nvSpPr>
          <p:spPr>
            <a:xfrm>
              <a:off x="4768676" y="5646124"/>
              <a:ext cx="775770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7</a:t>
              </a:r>
            </a:p>
          </p:txBody>
        </p:sp>
      </p:grpSp>
      <p:sp>
        <p:nvSpPr>
          <p:cNvPr id="105" name="Shape 105"/>
          <p:cNvSpPr/>
          <p:nvPr/>
        </p:nvSpPr>
        <p:spPr>
          <a:xfrm>
            <a:off x="852290" y="1448621"/>
            <a:ext cx="8987702" cy="24214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marL="228600" indent="-228600" algn="l">
              <a:lnSpc>
                <a:spcPct val="130000"/>
              </a:lnSpc>
              <a:buSzPct val="100000"/>
              <a:buChar char="•"/>
              <a:defRPr sz="1800"/>
            </a:pPr>
            <a:r>
              <a:rPr sz="3200"/>
              <a:t> По низкочастотным запросам при увеличении</a:t>
            </a:r>
            <a:br>
              <a:rPr sz="3200"/>
            </a:br>
            <a:r>
              <a:rPr sz="3200"/>
              <a:t>количества ссылок на документ, </a:t>
            </a:r>
            <a:br>
              <a:rPr sz="3200"/>
            </a:br>
            <a:r>
              <a:rPr sz="3200"/>
              <a:t>его позиция ухудшается</a:t>
            </a:r>
            <a:endParaRPr sz="3200"/>
          </a:p>
          <a:p>
            <a:pPr lvl="0" marL="228600" indent="-228600" algn="l">
              <a:lnSpc>
                <a:spcPct val="130000"/>
              </a:lnSpc>
              <a:buSzPct val="100000"/>
              <a:buChar char="•"/>
              <a:defRPr sz="1800"/>
            </a:pPr>
            <a:r>
              <a:rPr sz="3200"/>
              <a:t> У вас, конечно, может быть иначе</a:t>
            </a:r>
          </a:p>
        </p:txBody>
      </p:sp>
      <p:pic>
        <p:nvPicPr>
          <p:cNvPr id="106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4700" y="406400"/>
            <a:ext cx="692128" cy="595230"/>
          </a:xfrm>
          <a:prstGeom prst="rect">
            <a:avLst/>
          </a:prstGeom>
          <a:ln w="3175">
            <a:miter lim="400000"/>
          </a:ln>
        </p:spPr>
      </p:pic>
      <p:sp>
        <p:nvSpPr>
          <p:cNvPr id="107" name="Shape 107"/>
          <p:cNvSpPr/>
          <p:nvPr>
            <p:ph type="title"/>
          </p:nvPr>
        </p:nvSpPr>
        <p:spPr>
          <a:xfrm>
            <a:off x="1681386" y="281903"/>
            <a:ext cx="5038694" cy="895024"/>
          </a:xfrm>
          <a:prstGeom prst="rect">
            <a:avLst/>
          </a:prstGeom>
        </p:spPr>
        <p:txBody>
          <a:bodyPr anchor="t"/>
          <a:lstStyle>
            <a:lvl1pPr algn="l">
              <a:defRPr b="1" sz="4800">
                <a:solidFill>
                  <a:srgbClr val="51A7F9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51A7F9"/>
                </a:solidFill>
              </a:rPr>
              <a:t>Наблюдение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117" name="Group 117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115" name="Group 115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112" name="Group 112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111" name="Shape 111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110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113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114" name="Shape 114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116" name="Shape 116"/>
            <p:cNvSpPr/>
            <p:nvPr/>
          </p:nvSpPr>
          <p:spPr>
            <a:xfrm>
              <a:off x="4768676" y="5646124"/>
              <a:ext cx="775770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8</a:t>
              </a:r>
            </a:p>
          </p:txBody>
        </p:sp>
      </p:grpSp>
      <p:pic>
        <p:nvPicPr>
          <p:cNvPr id="118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0150" y="1282700"/>
            <a:ext cx="8902700" cy="47498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asted-image.tif"/>
          <p:cNvPicPr/>
          <p:nvPr/>
        </p:nvPicPr>
        <p:blipFill>
          <a:blip r:embed="rId2">
            <a:alphaModFix amt="17000"/>
            <a:extLst/>
          </a:blip>
          <a:stretch>
            <a:fillRect/>
          </a:stretch>
        </p:blipFill>
        <p:spPr>
          <a:xfrm>
            <a:off x="-3341" y="-1194678"/>
            <a:ext cx="13011482" cy="97045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128" name="Group 128"/>
          <p:cNvGrpSpPr/>
          <p:nvPr/>
        </p:nvGrpSpPr>
        <p:grpSpPr>
          <a:xfrm>
            <a:off x="11422070" y="-35703"/>
            <a:ext cx="1633389" cy="7386606"/>
            <a:chOff x="4339866" y="-50800"/>
            <a:chExt cx="1633388" cy="7386604"/>
          </a:xfrm>
        </p:grpSpPr>
        <p:grpSp>
          <p:nvGrpSpPr>
            <p:cNvPr id="126" name="Group 126"/>
            <p:cNvGrpSpPr/>
            <p:nvPr/>
          </p:nvGrpSpPr>
          <p:grpSpPr>
            <a:xfrm>
              <a:off x="4339866" y="-50801"/>
              <a:ext cx="1633390" cy="7386606"/>
              <a:chOff x="-50800" y="-50800"/>
              <a:chExt cx="1633388" cy="7386604"/>
            </a:xfrm>
          </p:grpSpPr>
          <p:grpSp>
            <p:nvGrpSpPr>
              <p:cNvPr id="123" name="Group 123"/>
              <p:cNvGrpSpPr/>
              <p:nvPr/>
            </p:nvGrpSpPr>
            <p:grpSpPr>
              <a:xfrm>
                <a:off x="-50801" y="-50801"/>
                <a:ext cx="1633390" cy="7386606"/>
                <a:chOff x="-50800" y="-50800"/>
                <a:chExt cx="1633388" cy="7386604"/>
              </a:xfrm>
            </p:grpSpPr>
            <p:sp>
              <p:nvSpPr>
                <p:cNvPr id="122" name="Shape 122"/>
                <p:cNvSpPr/>
                <p:nvPr/>
              </p:nvSpPr>
              <p:spPr>
                <a:xfrm>
                  <a:off x="0" y="0"/>
                  <a:ext cx="1531789" cy="7285005"/>
                </a:xfrm>
                <a:prstGeom prst="rect">
                  <a:avLst/>
                </a:prstGeom>
                <a:solidFill>
                  <a:srgbClr val="FFFED5"/>
                </a:solidFill>
                <a:ln>
                  <a:noFill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pic>
              <p:nvPicPr>
                <p:cNvPr id="121" name="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50800" y="-50800"/>
                  <a:ext cx="1633389" cy="738660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124" name="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179" y="99202"/>
                <a:ext cx="1325430" cy="1371601"/>
              </a:xfrm>
              <a:prstGeom prst="rect">
                <a:avLst/>
              </a:prstGeom>
              <a:effectLst>
                <a:outerShdw sx="100000" sy="100000" kx="0" ky="0" algn="b" rotWithShape="0" blurRad="342900" dist="0" dir="0">
                  <a:srgbClr val="000000">
                    <a:alpha val="75000"/>
                  </a:srgbClr>
                </a:outerShdw>
              </a:effectLst>
            </p:spPr>
          </p:pic>
          <p:sp>
            <p:nvSpPr>
              <p:cNvPr id="125" name="Shape 125"/>
              <p:cNvSpPr/>
              <p:nvPr/>
            </p:nvSpPr>
            <p:spPr>
              <a:xfrm>
                <a:off x="94517" y="1540862"/>
                <a:ext cx="1172364" cy="5842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Кокшаров </a:t>
                </a:r>
                <a:endParaRPr sz="1600">
                  <a:solidFill>
                    <a:srgbClr val="002452"/>
                  </a:solidFill>
                </a:endParaRPr>
              </a:p>
              <a:p>
                <a:pPr lvl="0" algn="l">
                  <a:defRPr sz="1800"/>
                </a:pPr>
                <a:r>
                  <a:rPr sz="1600">
                    <a:solidFill>
                      <a:srgbClr val="002452"/>
                    </a:solidFill>
                  </a:rPr>
                  <a:t>Сергей</a:t>
                </a:r>
              </a:p>
            </p:txBody>
          </p:sp>
        </p:grpSp>
        <p:sp>
          <p:nvSpPr>
            <p:cNvPr id="127" name="Shape 127"/>
            <p:cNvSpPr/>
            <p:nvPr/>
          </p:nvSpPr>
          <p:spPr>
            <a:xfrm>
              <a:off x="4768676" y="5646124"/>
              <a:ext cx="775770" cy="158075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10000"/>
              </a:lvl1pPr>
            </a:lstStyle>
            <a:p>
              <a:pPr lvl="0">
                <a:defRPr b="0" sz="1800"/>
              </a:pPr>
              <a:r>
                <a:rPr b="1" sz="10000"/>
                <a:t>9</a:t>
              </a:r>
            </a:p>
          </p:txBody>
        </p:sp>
      </p:grpSp>
      <p:pic>
        <p:nvPicPr>
          <p:cNvPr id="129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2650" y="927100"/>
            <a:ext cx="9944100" cy="5461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0" dist="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0" dist="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>
          <a:outerShdw sx="100000" sy="100000" kx="0" ky="0" algn="b" rotWithShape="0" blurRad="0" dist="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28377" tIns="28377" rIns="28377" bIns="28377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</a:spPr>
      <a:bodyPr rot="0" spcFirstLastPara="1" vertOverflow="overflow" horzOverflow="overflow" vert="horz" wrap="square" lIns="28377" tIns="28377" rIns="28377" bIns="28377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0" dist="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0" dist="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>
          <a:outerShdw sx="100000" sy="100000" kx="0" ky="0" algn="b" rotWithShape="0" blurRad="0" dist="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28377" tIns="28377" rIns="28377" bIns="28377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</a:spPr>
      <a:bodyPr rot="0" spcFirstLastPara="1" vertOverflow="overflow" horzOverflow="overflow" vert="horz" wrap="square" lIns="28377" tIns="28377" rIns="28377" bIns="28377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