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sldIdLst>
    <p:sldId id="269" r:id="rId2"/>
    <p:sldId id="291" r:id="rId3"/>
    <p:sldId id="303" r:id="rId4"/>
    <p:sldId id="304" r:id="rId5"/>
    <p:sldId id="305" r:id="rId6"/>
    <p:sldId id="292" r:id="rId7"/>
    <p:sldId id="293" r:id="rId8"/>
    <p:sldId id="306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2" r:id="rId17"/>
    <p:sldId id="301" r:id="rId18"/>
    <p:sldId id="257" r:id="rId19"/>
    <p:sldId id="258" r:id="rId20"/>
    <p:sldId id="307" r:id="rId21"/>
    <p:sldId id="308" r:id="rId22"/>
    <p:sldId id="267" r:id="rId23"/>
    <p:sldId id="309" r:id="rId24"/>
    <p:sldId id="310" r:id="rId25"/>
    <p:sldId id="259" r:id="rId26"/>
    <p:sldId id="261" r:id="rId27"/>
    <p:sldId id="311" r:id="rId28"/>
    <p:sldId id="264" r:id="rId29"/>
    <p:sldId id="312" r:id="rId30"/>
    <p:sldId id="313" r:id="rId31"/>
    <p:sldId id="317" r:id="rId32"/>
    <p:sldId id="318" r:id="rId33"/>
    <p:sldId id="319" r:id="rId34"/>
    <p:sldId id="320" r:id="rId35"/>
    <p:sldId id="321" r:id="rId36"/>
    <p:sldId id="268" r:id="rId37"/>
    <p:sldId id="322" r:id="rId38"/>
    <p:sldId id="323" r:id="rId39"/>
    <p:sldId id="325" r:id="rId40"/>
    <p:sldId id="329" r:id="rId41"/>
    <p:sldId id="330" r:id="rId42"/>
    <p:sldId id="326" r:id="rId43"/>
    <p:sldId id="327" r:id="rId44"/>
    <p:sldId id="328" r:id="rId45"/>
    <p:sldId id="265" r:id="rId46"/>
    <p:sldId id="332" r:id="rId47"/>
    <p:sldId id="331" r:id="rId48"/>
    <p:sldId id="289" r:id="rId49"/>
    <p:sldId id="279" r:id="rId50"/>
    <p:sldId id="280" r:id="rId51"/>
    <p:sldId id="281" r:id="rId52"/>
    <p:sldId id="282" r:id="rId53"/>
    <p:sldId id="270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rsavinov:Downloads:20140210_SAPE-13400%20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АГС-40</a:t>
            </a:r>
            <a:r>
              <a:rPr lang="ru-RU" baseline="0"/>
              <a:t> - количество страниц на сайте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1171387139937001"/>
          <c:y val="0.13175785573687701"/>
          <c:w val="0.51530285166015999"/>
          <c:h val="0.84476263655610895"/>
        </c:manualLayout>
      </c:layout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Sheet1!$H$16:$H$22</c:f>
              <c:strCache>
                <c:ptCount val="7"/>
                <c:pt idx="0">
                  <c:v>меньше 50</c:v>
                </c:pt>
                <c:pt idx="1">
                  <c:v>от 51 до 100</c:v>
                </c:pt>
                <c:pt idx="2">
                  <c:v>от 101 до 500</c:v>
                </c:pt>
                <c:pt idx="3">
                  <c:v>от 501 до 1000</c:v>
                </c:pt>
                <c:pt idx="4">
                  <c:v>от 1001 до 2000</c:v>
                </c:pt>
                <c:pt idx="5">
                  <c:v>от 2001 до 5000</c:v>
                </c:pt>
                <c:pt idx="6">
                  <c:v>более 5000</c:v>
                </c:pt>
              </c:strCache>
            </c:strRef>
          </c:cat>
          <c:val>
            <c:numRef>
              <c:f>Sheet1!$G$16:$G$22</c:f>
              <c:numCache>
                <c:formatCode>0</c:formatCode>
                <c:ptCount val="7"/>
                <c:pt idx="0">
                  <c:v>43716</c:v>
                </c:pt>
                <c:pt idx="1">
                  <c:v>14594</c:v>
                </c:pt>
                <c:pt idx="2">
                  <c:v>32000</c:v>
                </c:pt>
                <c:pt idx="3">
                  <c:v>10194</c:v>
                </c:pt>
                <c:pt idx="4">
                  <c:v>8933</c:v>
                </c:pt>
                <c:pt idx="5">
                  <c:v>5002</c:v>
                </c:pt>
                <c:pt idx="6">
                  <c:v>1687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"/>
          <c:y val="0.13971787936245"/>
          <c:w val="0.30664817584249798"/>
          <c:h val="0.74430249918250202"/>
        </c:manualLayout>
      </c:layout>
      <c:overlay val="0"/>
      <c:txPr>
        <a:bodyPr/>
        <a:lstStyle/>
        <a:p>
          <a:pPr rtl="0"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замороженных проектов в </a:t>
            </a:r>
            <a:r>
              <a:rPr lang="en-US" dirty="0" err="1" smtClean="0"/>
              <a:t>SeoWizard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Замороженные проекты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Октябрь</c:v>
                </c:pt>
                <c:pt idx="1">
                  <c:v>Ноябрь</c:v>
                </c:pt>
                <c:pt idx="2">
                  <c:v>Декабрь</c:v>
                </c:pt>
                <c:pt idx="3">
                  <c:v>Январь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100</c:v>
                </c:pt>
                <c:pt idx="2">
                  <c:v>150</c:v>
                </c:pt>
                <c:pt idx="3">
                  <c:v>145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9024"/>
        <c:axId val="4579416"/>
      </c:lineChart>
      <c:catAx>
        <c:axId val="4579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579416"/>
        <c:crosses val="autoZero"/>
        <c:auto val="1"/>
        <c:lblAlgn val="ctr"/>
        <c:lblOffset val="100"/>
        <c:noMultiLvlLbl val="0"/>
      </c:catAx>
      <c:valAx>
        <c:axId val="4579416"/>
        <c:scaling>
          <c:orientation val="minMax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проектов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79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CC21C-939B-F64D-9D7A-967A556B6CB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C8B2-48A8-5F49-9058-01B245A7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4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73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23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8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DDE49A-D889-495C-99C5-D988FE86BA4D}" type="slidenum">
              <a:rPr lang="ru-RU" smtClean="0"/>
              <a:pPr>
                <a:spcBef>
                  <a:spcPct val="0"/>
                </a:spcBef>
              </a:pPr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18955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15F9B-E15A-4A43-8FC9-067C465A24CD}" type="slidenum">
              <a:rPr lang="ru-RU" smtClean="0"/>
              <a:pPr>
                <a:spcBef>
                  <a:spcPct val="0"/>
                </a:spcBef>
              </a:pPr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660475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B89580-12E9-451B-AB94-C9C02E3A4277}" type="slidenum">
              <a:rPr lang="ru-RU" smtClean="0"/>
              <a:pPr>
                <a:spcBef>
                  <a:spcPct val="0"/>
                </a:spcBef>
              </a:pPr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51749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C992B4-CBDD-4481-A7FD-AB7B3198F341}" type="slidenum">
              <a:rPr lang="ru-RU" smtClean="0"/>
              <a:pPr>
                <a:spcBef>
                  <a:spcPct val="0"/>
                </a:spcBef>
              </a:pPr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24047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61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38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1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96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687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898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50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86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87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8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19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9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5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01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84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4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5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5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1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7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5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8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1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37F9C-2CEC-FB48-A26A-D238258B9DF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oleObject" Target="../embeddings/Microsoft_Excel_97-2003_Worksheet3.xls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petr@sape.ru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77@sape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2428875"/>
            <a:ext cx="7772400" cy="1571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rgbClr val="6798BA"/>
                </a:solidFill>
                <a:latin typeface="Verdana" charset="0"/>
              </a:rPr>
              <a:t>Трафиковые ссылки. </a:t>
            </a:r>
            <a:r>
              <a:rPr lang="en-US" sz="3200" dirty="0" smtClean="0">
                <a:solidFill>
                  <a:srgbClr val="6798BA"/>
                </a:solidFill>
                <a:latin typeface="Verdana" charset="0"/>
              </a:rPr>
              <a:t/>
            </a:r>
            <a:br>
              <a:rPr lang="en-US" sz="3200" dirty="0" smtClean="0">
                <a:solidFill>
                  <a:srgbClr val="6798BA"/>
                </a:solidFill>
                <a:latin typeface="Verdana" charset="0"/>
              </a:rPr>
            </a:br>
            <a:r>
              <a:rPr lang="ru-RU" sz="3200" dirty="0" smtClean="0">
                <a:solidFill>
                  <a:srgbClr val="6798BA"/>
                </a:solidFill>
                <a:latin typeface="Verdana" charset="0"/>
              </a:rPr>
              <a:t>Статистика </a:t>
            </a:r>
            <a:r>
              <a:rPr lang="en-US" sz="3200" dirty="0" err="1" smtClean="0">
                <a:solidFill>
                  <a:srgbClr val="6798BA"/>
                </a:solidFill>
                <a:latin typeface="Verdana" charset="0"/>
              </a:rPr>
              <a:t>Sape</a:t>
            </a:r>
            <a:r>
              <a:rPr lang="ru-RU" sz="3200" dirty="0" smtClean="0">
                <a:solidFill>
                  <a:srgbClr val="6798BA"/>
                </a:solidFill>
                <a:latin typeface="Verdana" charset="0"/>
              </a:rPr>
              <a:t/>
            </a:r>
            <a:br>
              <a:rPr lang="ru-RU" sz="3200" dirty="0" smtClean="0">
                <a:solidFill>
                  <a:srgbClr val="6798BA"/>
                </a:solidFill>
                <a:latin typeface="Verdana" charset="0"/>
              </a:rPr>
            </a:br>
            <a:r>
              <a:rPr lang="ru-RU" sz="3200" dirty="0">
                <a:solidFill>
                  <a:srgbClr val="6798BA"/>
                </a:solidFill>
                <a:latin typeface="Verdana" charset="0"/>
              </a:rPr>
              <a:t/>
            </a:r>
            <a:br>
              <a:rPr lang="ru-RU" sz="3200" dirty="0">
                <a:solidFill>
                  <a:srgbClr val="6798BA"/>
                </a:solidFill>
                <a:latin typeface="Verdana" charset="0"/>
              </a:rPr>
            </a:br>
            <a:r>
              <a:rPr lang="ru-RU" sz="1800" dirty="0">
                <a:latin typeface="Verdana" charset="0"/>
              </a:rPr>
              <a:t>Константин </a:t>
            </a:r>
            <a:r>
              <a:rPr lang="ru-RU" sz="1800" dirty="0" err="1">
                <a:latin typeface="Verdana" charset="0"/>
              </a:rPr>
              <a:t>Леонович</a:t>
            </a:r>
            <a:r>
              <a:rPr lang="ru-RU" sz="1800" dirty="0">
                <a:latin typeface="Verdana" charset="0"/>
              </a:rPr>
              <a:t>, </a:t>
            </a:r>
            <a:r>
              <a:rPr lang="en-US" sz="1800" dirty="0" err="1" smtClean="0">
                <a:latin typeface="Verdana" charset="0"/>
              </a:rPr>
              <a:t>Sape.ru</a:t>
            </a:r>
            <a:r>
              <a:rPr lang="en-US" sz="1800" dirty="0" smtClean="0">
                <a:latin typeface="Verdana" charset="0"/>
              </a:rPr>
              <a:t/>
            </a:r>
            <a:br>
              <a:rPr lang="en-US" sz="1800" dirty="0" smtClean="0">
                <a:latin typeface="Verdana" charset="0"/>
              </a:rPr>
            </a:br>
            <a:r>
              <a:rPr lang="ru-RU" sz="1800" dirty="0" smtClean="0">
                <a:latin typeface="Verdana" charset="0"/>
              </a:rPr>
              <a:t>Савинов Петр</a:t>
            </a:r>
            <a:r>
              <a:rPr lang="en-US" sz="1800" dirty="0" smtClean="0">
                <a:latin typeface="Verdana" charset="0"/>
              </a:rPr>
              <a:t>, </a:t>
            </a:r>
            <a:r>
              <a:rPr lang="en-US" sz="1800" dirty="0" err="1" smtClean="0">
                <a:latin typeface="Verdana" charset="0"/>
              </a:rPr>
              <a:t>SeoWizard.ru</a:t>
            </a:r>
            <a:endParaRPr lang="ru-RU" sz="1800" dirty="0">
              <a:latin typeface="Verdana" charset="0"/>
            </a:endParaRPr>
          </a:p>
        </p:txBody>
      </p:sp>
      <p:sp>
        <p:nvSpPr>
          <p:cNvPr id="307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/>
            <a:fld id="{A80EC4DD-9C00-AC47-BE7C-60EF4EAF5328}" type="slidenum">
              <a:rPr lang="ru-RU" sz="1200">
                <a:solidFill>
                  <a:srgbClr val="898989"/>
                </a:solidFill>
              </a:rPr>
              <a:pPr marL="342900" indent="-342900"/>
              <a:t>1</a:t>
            </a:fld>
            <a:endParaRPr lang="ru-RU" sz="1200">
              <a:solidFill>
                <a:srgbClr val="898989"/>
              </a:solidFill>
            </a:endParaRPr>
          </a:p>
        </p:txBody>
      </p:sp>
      <p:pic>
        <p:nvPicPr>
          <p:cNvPr id="3076" name="Picture 8" descr="C:\Documents and Settings\User\Рабочий стол\sapa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49275"/>
            <a:ext cx="22209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767263"/>
            <a:ext cx="8763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910138"/>
            <a:ext cx="1457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053013"/>
            <a:ext cx="1428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2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Удивительные площадки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– </a:t>
            </a:r>
            <a:r>
              <a:rPr lang="ru-RU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урлы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для анализа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Fimip.ru</a:t>
            </a:r>
          </a:p>
          <a:p>
            <a:r>
              <a:rPr lang="en-US" dirty="0" smtClean="0"/>
              <a:t>Ultraszr.ru</a:t>
            </a:r>
          </a:p>
          <a:p>
            <a:r>
              <a:rPr lang="en-US" dirty="0" smtClean="0"/>
              <a:t>Logmag.net</a:t>
            </a:r>
          </a:p>
          <a:p>
            <a:r>
              <a:rPr lang="en-US" dirty="0" smtClean="0"/>
              <a:t>Old.gothic.ru</a:t>
            </a:r>
          </a:p>
          <a:p>
            <a:r>
              <a:rPr lang="en-US" dirty="0" smtClean="0"/>
              <a:t>Archiportal.crimea.ua</a:t>
            </a:r>
          </a:p>
          <a:p>
            <a:r>
              <a:rPr lang="en-US" dirty="0" smtClean="0"/>
              <a:t>Zoomagazin.info</a:t>
            </a:r>
          </a:p>
          <a:p>
            <a:r>
              <a:rPr lang="en-US" dirty="0" smtClean="0"/>
              <a:t>Polotsk-portal.ru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Эксперимент по ускорению индексации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Покупали </a:t>
            </a:r>
            <a:r>
              <a:rPr lang="ru-RU" dirty="0" err="1" smtClean="0"/>
              <a:t>твиты</a:t>
            </a:r>
            <a:r>
              <a:rPr lang="ru-RU" dirty="0" smtClean="0"/>
              <a:t> на страницы с размещенными ссылками. Сделали замеры спустя неделю после прогона.</a:t>
            </a:r>
            <a:endParaRPr lang="en-US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Эксперимент по ускорению индексации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Покупали </a:t>
            </a:r>
            <a:r>
              <a:rPr lang="ru-RU" dirty="0" err="1" smtClean="0"/>
              <a:t>твиты</a:t>
            </a:r>
            <a:r>
              <a:rPr lang="ru-RU" dirty="0" smtClean="0"/>
              <a:t> на страницы с размещенными ссылками. Сделали замеры спустя неделю после прогона.</a:t>
            </a:r>
            <a:endParaRPr lang="en-US" dirty="0" smtClean="0"/>
          </a:p>
          <a:p>
            <a:endParaRPr lang="ru-RU" dirty="0" smtClean="0"/>
          </a:p>
          <a:p>
            <a:endParaRPr lang="en-US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50" y="3479801"/>
          <a:ext cx="7105652" cy="245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413"/>
                <a:gridCol w="1776413"/>
                <a:gridCol w="1776413"/>
                <a:gridCol w="1776413"/>
              </a:tblGrid>
              <a:tr h="8095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в индексе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индексе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в индексе</a:t>
                      </a:r>
                      <a:endParaRPr lang="en-GB" dirty="0"/>
                    </a:p>
                  </a:txBody>
                  <a:tcPr/>
                </a:tc>
              </a:tr>
              <a:tr h="8207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ru-RU" b="1" baseline="0" dirty="0" err="1" smtClean="0"/>
                        <a:t>Твиттером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73%</a:t>
                      </a:r>
                      <a:endParaRPr lang="en-GB" dirty="0"/>
                    </a:p>
                  </a:txBody>
                  <a:tcPr/>
                </a:tc>
              </a:tr>
              <a:tr h="82078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Без </a:t>
                      </a:r>
                      <a:r>
                        <a:rPr lang="ru-RU" b="1" dirty="0" err="1" smtClean="0"/>
                        <a:t>Твиттера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0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291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250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800">
                <a:solidFill>
                  <a:schemeClr val="bg1"/>
                </a:solidFill>
                <a:latin typeface="Verdana" panose="020B0604030504040204" pitchFamily="34" charset="0"/>
              </a:rPr>
              <a:t>4</a:t>
            </a:r>
          </a:p>
        </p:txBody>
      </p:sp>
      <p:graphicFrame>
        <p:nvGraphicFramePr>
          <p:cNvPr id="12293" name="Диаграмма 4"/>
          <p:cNvGraphicFramePr>
            <a:graphicFrameLocks/>
          </p:cNvGraphicFramePr>
          <p:nvPr/>
        </p:nvGraphicFramePr>
        <p:xfrm>
          <a:off x="488950" y="569913"/>
          <a:ext cx="7805738" cy="53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5" imgW="7809653" imgH="5364945" progId="Excel.Chart.8">
                  <p:embed/>
                </p:oleObj>
              </mc:Choice>
              <mc:Fallback>
                <p:oleObj name="Chart" r:id="rId5" imgW="7809653" imgH="536494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569913"/>
                        <a:ext cx="7805738" cy="53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6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339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250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800">
                <a:solidFill>
                  <a:schemeClr val="bg1"/>
                </a:solidFill>
                <a:latin typeface="Verdana" panose="020B0604030504040204" pitchFamily="34" charset="0"/>
              </a:rPr>
              <a:t>4</a:t>
            </a:r>
          </a:p>
        </p:txBody>
      </p:sp>
      <p:graphicFrame>
        <p:nvGraphicFramePr>
          <p:cNvPr id="14341" name="Диаграмма 4"/>
          <p:cNvGraphicFramePr>
            <a:graphicFrameLocks/>
          </p:cNvGraphicFramePr>
          <p:nvPr/>
        </p:nvGraphicFramePr>
        <p:xfrm>
          <a:off x="488950" y="569913"/>
          <a:ext cx="7805738" cy="53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5" imgW="7809653" imgH="5364945" progId="Excel.Chart.8">
                  <p:embed/>
                </p:oleObj>
              </mc:Choice>
              <mc:Fallback>
                <p:oleObj name="Chart" r:id="rId5" imgW="7809653" imgH="536494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569913"/>
                        <a:ext cx="7805738" cy="53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02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87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250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800">
                <a:solidFill>
                  <a:schemeClr val="bg1"/>
                </a:solidFill>
                <a:latin typeface="Verdana" panose="020B0604030504040204" pitchFamily="34" charset="0"/>
              </a:rPr>
              <a:t>4</a:t>
            </a:r>
          </a:p>
        </p:txBody>
      </p:sp>
      <p:graphicFrame>
        <p:nvGraphicFramePr>
          <p:cNvPr id="16389" name="Диаграмма 4"/>
          <p:cNvGraphicFramePr>
            <a:graphicFrameLocks/>
          </p:cNvGraphicFramePr>
          <p:nvPr/>
        </p:nvGraphicFramePr>
        <p:xfrm>
          <a:off x="488950" y="569913"/>
          <a:ext cx="7805738" cy="53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5" imgW="7809653" imgH="5364945" progId="Excel.Chart.8">
                  <p:embed/>
                </p:oleObj>
              </mc:Choice>
              <mc:Fallback>
                <p:oleObj name="Chart" r:id="rId5" imgW="7809653" imgH="536494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569913"/>
                        <a:ext cx="7805738" cy="53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1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Продвижение </a:t>
            </a:r>
            <a:r>
              <a:rPr lang="ru-RU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урлов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VK.com 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3012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Box 13"/>
          <p:cNvSpPr txBox="1">
            <a:spLocks noChangeArrowheads="1"/>
          </p:cNvSpPr>
          <p:nvPr/>
        </p:nvSpPr>
        <p:spPr bwMode="auto">
          <a:xfrm>
            <a:off x="8750300" y="6572250"/>
            <a:ext cx="250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800">
                <a:solidFill>
                  <a:schemeClr val="bg1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43014" name="Содержимое 2"/>
          <p:cNvSpPr>
            <a:spLocks noGrp="1"/>
          </p:cNvSpPr>
          <p:nvPr>
            <p:ph idx="1"/>
          </p:nvPr>
        </p:nvSpPr>
        <p:spPr>
          <a:xfrm>
            <a:off x="214313" y="696913"/>
            <a:ext cx="8351837" cy="4643437"/>
          </a:xfrm>
        </p:spPr>
        <p:txBody>
          <a:bodyPr/>
          <a:lstStyle/>
          <a:p>
            <a:pPr marL="514350" indent="-514350" algn="ctr" eaLnBrk="1" hangingPunct="1">
              <a:buFont typeface="Arial" panose="020B0604020202020204" pitchFamily="34" charset="0"/>
              <a:buNone/>
            </a:pPr>
            <a:endParaRPr lang="ru-RU" sz="5400" b="1" dirty="0" smtClean="0">
              <a:latin typeface="Verdana" panose="020B0604030504040204" pitchFamily="34" charset="0"/>
            </a:endParaRPr>
          </a:p>
          <a:p>
            <a:pPr marL="514350" indent="-514350" algn="ctr" eaLnBrk="1" hangingPunct="1">
              <a:buFont typeface="Arial" panose="020B0604020202020204" pitchFamily="34" charset="0"/>
              <a:buNone/>
            </a:pPr>
            <a:r>
              <a:rPr lang="en-US" sz="5400" b="1" dirty="0" smtClean="0">
                <a:latin typeface="Verdana" panose="020B0604030504040204" pitchFamily="34" charset="0"/>
              </a:rPr>
              <a:t>3570 URL </a:t>
            </a:r>
            <a:endParaRPr lang="ru-RU" sz="5400" b="1" dirty="0" smtClean="0">
              <a:latin typeface="Verdana" panose="020B0604030504040204" pitchFamily="34" charset="0"/>
            </a:endParaRPr>
          </a:p>
          <a:p>
            <a:pPr marL="514350" indent="-514350" algn="ctr" eaLnBrk="1" hangingPunct="1">
              <a:buFont typeface="Arial" panose="020B0604020202020204" pitchFamily="34" charset="0"/>
              <a:buNone/>
            </a:pPr>
            <a:r>
              <a:rPr lang="ru-RU" sz="4000" b="1" dirty="0" smtClean="0">
                <a:latin typeface="Verdana" panose="020B0604030504040204" pitchFamily="34" charset="0"/>
              </a:rPr>
              <a:t>Продвигаются прямо сейчас</a:t>
            </a:r>
            <a:endParaRPr lang="ru-RU" sz="4000" dirty="0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Тренды 2013 года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АГС-40 </a:t>
            </a:r>
            <a:r>
              <a:rPr lang="en-US" dirty="0" smtClean="0"/>
              <a:t>–</a:t>
            </a:r>
            <a:r>
              <a:rPr lang="ru-RU" dirty="0" smtClean="0"/>
              <a:t> причины, последствия, реальные цифры</a:t>
            </a:r>
          </a:p>
          <a:p>
            <a:r>
              <a:rPr lang="ru-RU" dirty="0" smtClean="0"/>
              <a:t>Яндекс </a:t>
            </a:r>
            <a:r>
              <a:rPr lang="en-US" dirty="0" smtClean="0"/>
              <a:t>–</a:t>
            </a:r>
            <a:r>
              <a:rPr lang="ru-RU" dirty="0" smtClean="0"/>
              <a:t> «Продвижение без ссылок»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749" y="3238499"/>
            <a:ext cx="3000375" cy="3000375"/>
          </a:xfrm>
          <a:prstGeom prst="rect">
            <a:avLst/>
          </a:prstGeom>
        </p:spPr>
      </p:pic>
      <p:sp>
        <p:nvSpPr>
          <p:cNvPr id="5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9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</a:t>
            </a:r>
            <a:r>
              <a:rPr lang="en-US" dirty="0" smtClean="0"/>
              <a:t>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З</a:t>
            </a:r>
            <a:r>
              <a:rPr lang="ru-RU" dirty="0" err="1" smtClean="0"/>
              <a:t>апуск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начало ноября 2013</a:t>
            </a:r>
          </a:p>
          <a:p>
            <a:r>
              <a:rPr lang="ru-RU" dirty="0" smtClean="0"/>
              <a:t>Результаты работы нового алгоритма</a:t>
            </a:r>
          </a:p>
          <a:p>
            <a:r>
              <a:rPr lang="ru-RU" dirty="0" smtClean="0"/>
              <a:t>Кому стало лучше?</a:t>
            </a:r>
            <a:endParaRPr lang="ru-RU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1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и </a:t>
            </a:r>
            <a:r>
              <a:rPr lang="en-US" dirty="0" smtClean="0"/>
              <a:t>SAPE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600200"/>
            <a:ext cx="8229600" cy="4525963"/>
          </a:xfrm>
        </p:spPr>
        <p:txBody>
          <a:bodyPr/>
          <a:lstStyle/>
          <a:p>
            <a:r>
              <a:rPr lang="en-US" sz="2800" dirty="0" err="1" smtClean="0"/>
              <a:t>П</a:t>
            </a:r>
            <a:r>
              <a:rPr lang="ru-RU" sz="2800" dirty="0" smtClean="0"/>
              <a:t>од АГС попало </a:t>
            </a:r>
            <a:r>
              <a:rPr lang="en-US" sz="2800" dirty="0" smtClean="0"/>
              <a:t>1</a:t>
            </a:r>
            <a:r>
              <a:rPr lang="ru-RU" sz="2800" dirty="0" smtClean="0"/>
              <a:t>4% </a:t>
            </a:r>
            <a:r>
              <a:rPr lang="en-US" sz="2800" dirty="0" smtClean="0"/>
              <a:t>SAPE!!!</a:t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6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81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Ссылки из новостных лент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Трафиковые ссылки </a:t>
            </a:r>
          </a:p>
        </p:txBody>
      </p:sp>
    </p:spTree>
    <p:extLst>
      <p:ext uri="{BB962C8B-B14F-4D97-AF65-F5344CB8AC3E}">
        <p14:creationId xmlns:p14="http://schemas.microsoft.com/office/powerpoint/2010/main" val="57743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и </a:t>
            </a:r>
            <a:r>
              <a:rPr lang="en-US" dirty="0" smtClean="0"/>
              <a:t>SAPE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600200"/>
            <a:ext cx="8229600" cy="4525963"/>
          </a:xfrm>
        </p:spPr>
        <p:txBody>
          <a:bodyPr/>
          <a:lstStyle/>
          <a:p>
            <a:r>
              <a:rPr lang="en-US" sz="2800" dirty="0" err="1" smtClean="0"/>
              <a:t>П</a:t>
            </a:r>
            <a:r>
              <a:rPr lang="ru-RU" sz="2800" dirty="0" smtClean="0"/>
              <a:t>од АГС попало </a:t>
            </a:r>
            <a:r>
              <a:rPr lang="en-US" sz="2800" dirty="0" smtClean="0"/>
              <a:t>1</a:t>
            </a:r>
            <a:r>
              <a:rPr lang="ru-RU" sz="2800" dirty="0" smtClean="0"/>
              <a:t>4% </a:t>
            </a:r>
            <a:r>
              <a:rPr lang="en-US" sz="2800" dirty="0" smtClean="0"/>
              <a:t>SAPE!!!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ru-RU" sz="2800" dirty="0" smtClean="0"/>
              <a:t>НО, не лучшей части </a:t>
            </a:r>
            <a:r>
              <a:rPr lang="en-US" sz="2800" dirty="0" smtClean="0"/>
              <a:t>SAPE</a:t>
            </a:r>
            <a:r>
              <a:rPr lang="en-US" sz="2800" dirty="0"/>
              <a:t>:</a:t>
            </a:r>
            <a:endParaRPr lang="en-US" sz="28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6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6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и </a:t>
            </a:r>
            <a:r>
              <a:rPr lang="en-US" dirty="0" smtClean="0"/>
              <a:t>SAPE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600200"/>
            <a:ext cx="8229600" cy="4525963"/>
          </a:xfrm>
        </p:spPr>
        <p:txBody>
          <a:bodyPr/>
          <a:lstStyle/>
          <a:p>
            <a:r>
              <a:rPr lang="en-US" sz="2800" dirty="0" err="1" smtClean="0"/>
              <a:t>П</a:t>
            </a:r>
            <a:r>
              <a:rPr lang="ru-RU" sz="2800" dirty="0" smtClean="0"/>
              <a:t>од АГС попало </a:t>
            </a:r>
            <a:r>
              <a:rPr lang="en-US" sz="2800" dirty="0" smtClean="0"/>
              <a:t>1</a:t>
            </a:r>
            <a:r>
              <a:rPr lang="ru-RU" sz="2800" dirty="0" smtClean="0"/>
              <a:t>4% </a:t>
            </a:r>
            <a:r>
              <a:rPr lang="en-US" sz="2800" dirty="0" smtClean="0"/>
              <a:t>SAPE!!!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ru-RU" sz="2800" dirty="0" smtClean="0"/>
              <a:t>НО, не лучшей части </a:t>
            </a:r>
            <a:r>
              <a:rPr lang="en-US" sz="2800" dirty="0" smtClean="0"/>
              <a:t>SAPE</a:t>
            </a:r>
            <a:r>
              <a:rPr lang="en-US" sz="2800" dirty="0"/>
              <a:t>:</a:t>
            </a:r>
            <a:endParaRPr lang="en-US" sz="28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90624" y="3571875"/>
          <a:ext cx="6810375" cy="222091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70125"/>
                <a:gridCol w="2270125"/>
                <a:gridCol w="2270125"/>
              </a:tblGrid>
              <a:tr h="555228">
                <a:tc>
                  <a:txBody>
                    <a:bodyPr/>
                    <a:lstStyle/>
                    <a:p>
                      <a:r>
                        <a:rPr lang="ru-RU" dirty="0" smtClean="0"/>
                        <a:t>ТИЦ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АГС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SAPE</a:t>
                      </a:r>
                      <a:endParaRPr lang="en-US" dirty="0"/>
                    </a:p>
                  </a:txBody>
                  <a:tcPr/>
                </a:tc>
              </a:tr>
              <a:tr h="555228">
                <a:tc>
                  <a:txBody>
                    <a:bodyPr/>
                    <a:lstStyle/>
                    <a:p>
                      <a:r>
                        <a:rPr lang="ru-RU" dirty="0" smtClean="0"/>
                        <a:t>ТИЦ</a:t>
                      </a:r>
                      <a:r>
                        <a:rPr lang="ru-RU" baseline="0" dirty="0" smtClean="0"/>
                        <a:t>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98,1%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70,5%</a:t>
                      </a:r>
                      <a:endParaRPr lang="en-US" dirty="0"/>
                    </a:p>
                  </a:txBody>
                  <a:tcPr/>
                </a:tc>
              </a:tr>
              <a:tr h="555228">
                <a:tc>
                  <a:txBody>
                    <a:bodyPr/>
                    <a:lstStyle/>
                    <a:p>
                      <a:r>
                        <a:rPr lang="ru-RU" dirty="0" smtClean="0"/>
                        <a:t>ТИЦ =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12,8%</a:t>
                      </a:r>
                      <a:endParaRPr lang="en-US" dirty="0"/>
                    </a:p>
                  </a:txBody>
                  <a:tcPr/>
                </a:tc>
              </a:tr>
              <a:tr h="555228">
                <a:tc>
                  <a:txBody>
                    <a:bodyPr/>
                    <a:lstStyle/>
                    <a:p>
                      <a:r>
                        <a:rPr lang="ru-RU" dirty="0" smtClean="0"/>
                        <a:t>ТИЦ </a:t>
                      </a:r>
                      <a:r>
                        <a:rPr lang="en-US" dirty="0" smtClean="0"/>
                        <a:t>&gt;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0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для ЯК и </a:t>
            </a:r>
            <a:r>
              <a:rPr lang="en-US" dirty="0" smtClean="0"/>
              <a:t>DMOZ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АГС по ЯК и </a:t>
            </a:r>
            <a:r>
              <a:rPr lang="ru-RU" dirty="0" err="1"/>
              <a:t>Дмоз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для ЯК и </a:t>
            </a:r>
            <a:r>
              <a:rPr lang="en-US" dirty="0" smtClean="0"/>
              <a:t>DMOZ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АГС по ЯК и </a:t>
            </a:r>
            <a:r>
              <a:rPr lang="ru-RU" dirty="0" err="1"/>
              <a:t>Дмоз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ru-RU" dirty="0"/>
              <a:t>1800</a:t>
            </a:r>
            <a:r>
              <a:rPr lang="en-US" dirty="0"/>
              <a:t> </a:t>
            </a:r>
            <a:r>
              <a:rPr lang="ru-RU" dirty="0"/>
              <a:t>- сайты в ЯК</a:t>
            </a:r>
          </a:p>
          <a:p>
            <a:pPr>
              <a:buFontTx/>
              <a:buChar char="-"/>
            </a:pPr>
            <a:r>
              <a:rPr lang="ru-RU" dirty="0"/>
              <a:t>2000 </a:t>
            </a:r>
            <a:r>
              <a:rPr lang="en-US" dirty="0"/>
              <a:t>- </a:t>
            </a:r>
            <a:r>
              <a:rPr lang="ru-RU" dirty="0"/>
              <a:t>сайты из ДМОЗ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8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для ЯК и </a:t>
            </a:r>
            <a:r>
              <a:rPr lang="en-US" dirty="0" smtClean="0"/>
              <a:t>DMOZ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АГС по ЯК и </a:t>
            </a:r>
            <a:r>
              <a:rPr lang="ru-RU" dirty="0" err="1"/>
              <a:t>Дмоз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ru-RU" dirty="0"/>
              <a:t>1800</a:t>
            </a:r>
            <a:r>
              <a:rPr lang="en-US" dirty="0"/>
              <a:t> </a:t>
            </a:r>
            <a:r>
              <a:rPr lang="ru-RU" dirty="0"/>
              <a:t>- сайты в ЯК</a:t>
            </a:r>
          </a:p>
          <a:p>
            <a:pPr>
              <a:buFontTx/>
              <a:buChar char="-"/>
            </a:pPr>
            <a:r>
              <a:rPr lang="ru-RU" dirty="0"/>
              <a:t>2000 </a:t>
            </a:r>
            <a:r>
              <a:rPr lang="en-US" dirty="0"/>
              <a:t>- </a:t>
            </a:r>
            <a:r>
              <a:rPr lang="ru-RU" dirty="0"/>
              <a:t>сайты из ДМОЗ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Д</a:t>
            </a:r>
            <a:r>
              <a:rPr lang="ru-RU" dirty="0" smtClean="0"/>
              <a:t>ля справки </a:t>
            </a:r>
            <a:r>
              <a:rPr lang="en-US" dirty="0"/>
              <a:t>–</a:t>
            </a:r>
            <a:r>
              <a:rPr lang="ru-RU" dirty="0"/>
              <a:t> в </a:t>
            </a:r>
            <a:r>
              <a:rPr lang="en-US" dirty="0" err="1"/>
              <a:t>Sape</a:t>
            </a:r>
            <a:r>
              <a:rPr lang="en-US" dirty="0"/>
              <a:t> </a:t>
            </a:r>
            <a:r>
              <a:rPr lang="ru-RU" dirty="0"/>
              <a:t>торгует более 28000 сайтов сайтов из </a:t>
            </a:r>
            <a:r>
              <a:rPr lang="ru-RU" dirty="0" err="1"/>
              <a:t>Яндекс.Каталога</a:t>
            </a:r>
            <a:r>
              <a:rPr lang="ru-RU" dirty="0"/>
              <a:t> </a:t>
            </a:r>
            <a:r>
              <a:rPr lang="ru-RU" dirty="0" smtClean="0"/>
              <a:t>(всего в ЯК 131000 сайтов)</a:t>
            </a:r>
            <a:endParaRPr lang="ru-RU" dirty="0"/>
          </a:p>
          <a:p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87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Продолжаем исследовать АГС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629343"/>
              </p:ext>
            </p:extLst>
          </p:nvPr>
        </p:nvGraphicFramePr>
        <p:xfrm>
          <a:off x="457200" y="1262035"/>
          <a:ext cx="8099425" cy="500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2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</a:t>
            </a:r>
            <a:r>
              <a:rPr lang="en-US" dirty="0" smtClean="0"/>
              <a:t>-40</a:t>
            </a:r>
            <a:r>
              <a:rPr lang="ru-RU" dirty="0" smtClean="0"/>
              <a:t> по тематикам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В</a:t>
            </a:r>
            <a:r>
              <a:rPr lang="ru-RU" dirty="0" smtClean="0"/>
              <a:t> </a:t>
            </a:r>
            <a:r>
              <a:rPr lang="en-US" dirty="0" smtClean="0"/>
              <a:t>SAPE </a:t>
            </a:r>
            <a:r>
              <a:rPr lang="ru-RU" dirty="0" smtClean="0"/>
              <a:t>более 50 тематик для </a:t>
            </a:r>
            <a:r>
              <a:rPr lang="ru-RU" dirty="0" smtClean="0"/>
              <a:t>сайтов</a:t>
            </a:r>
            <a:endParaRPr lang="ru-RU" dirty="0" smtClean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8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</a:t>
            </a:r>
            <a:r>
              <a:rPr lang="en-US" dirty="0" smtClean="0"/>
              <a:t>-40</a:t>
            </a:r>
            <a:r>
              <a:rPr lang="ru-RU" dirty="0" smtClean="0"/>
              <a:t> по тематикам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В</a:t>
            </a:r>
            <a:r>
              <a:rPr lang="ru-RU" dirty="0" smtClean="0"/>
              <a:t> </a:t>
            </a:r>
            <a:r>
              <a:rPr lang="en-US" dirty="0" smtClean="0"/>
              <a:t>SAPE </a:t>
            </a:r>
            <a:r>
              <a:rPr lang="ru-RU" dirty="0" smtClean="0"/>
              <a:t>более 50 тематик для сайтов</a:t>
            </a:r>
          </a:p>
          <a:p>
            <a:r>
              <a:rPr lang="en-US" dirty="0" err="1" smtClean="0"/>
              <a:t>Т</a:t>
            </a:r>
            <a:r>
              <a:rPr lang="ru-RU" dirty="0" smtClean="0"/>
              <a:t>оп </a:t>
            </a:r>
            <a:r>
              <a:rPr lang="en-US" dirty="0" smtClean="0"/>
              <a:t>4</a:t>
            </a:r>
            <a:r>
              <a:rPr lang="ru-RU" dirty="0" smtClean="0"/>
              <a:t> тематик</a:t>
            </a:r>
            <a:r>
              <a:rPr lang="ru-RU" dirty="0"/>
              <a:t>и</a:t>
            </a:r>
            <a:r>
              <a:rPr lang="ru-RU" dirty="0" smtClean="0"/>
              <a:t>, которые попали под АГС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Блоги </a:t>
            </a:r>
            <a:r>
              <a:rPr lang="en-US" dirty="0" smtClean="0"/>
              <a:t>–</a:t>
            </a:r>
            <a:r>
              <a:rPr lang="ru-RU" dirty="0" smtClean="0"/>
              <a:t> 12</a:t>
            </a:r>
            <a:r>
              <a:rPr lang="en-US" dirty="0" smtClean="0"/>
              <a:t>,1</a:t>
            </a:r>
            <a:r>
              <a:rPr lang="ru-RU" dirty="0" smtClean="0"/>
              <a:t>%</a:t>
            </a:r>
            <a:br>
              <a:rPr lang="ru-RU" dirty="0" smtClean="0"/>
            </a:br>
            <a:r>
              <a:rPr lang="ru-RU" dirty="0" smtClean="0"/>
              <a:t>Строительство </a:t>
            </a:r>
            <a:r>
              <a:rPr lang="en-US" dirty="0" smtClean="0"/>
              <a:t>–</a:t>
            </a:r>
            <a:r>
              <a:rPr lang="ru-RU" dirty="0" smtClean="0"/>
              <a:t> 9</a:t>
            </a:r>
            <a:r>
              <a:rPr lang="en-US" dirty="0" smtClean="0"/>
              <a:t>,2</a:t>
            </a:r>
            <a:r>
              <a:rPr lang="ru-RU" dirty="0" smtClean="0"/>
              <a:t>%</a:t>
            </a:r>
            <a:br>
              <a:rPr lang="ru-RU" dirty="0" smtClean="0"/>
            </a:br>
            <a:r>
              <a:rPr lang="ru-RU" dirty="0" smtClean="0"/>
              <a:t>Авто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6,8</a:t>
            </a:r>
            <a:r>
              <a:rPr lang="ru-RU" dirty="0" smtClean="0"/>
              <a:t>%</a:t>
            </a:r>
            <a:br>
              <a:rPr lang="ru-RU" dirty="0" smtClean="0"/>
            </a:br>
            <a:r>
              <a:rPr lang="ru-RU" dirty="0" smtClean="0"/>
              <a:t>Путешествия </a:t>
            </a:r>
            <a:r>
              <a:rPr lang="en-US" dirty="0" smtClean="0"/>
              <a:t>–</a:t>
            </a:r>
            <a:r>
              <a:rPr lang="ru-RU" dirty="0" smtClean="0"/>
              <a:t> 4</a:t>
            </a:r>
            <a:r>
              <a:rPr lang="en-US" dirty="0" smtClean="0"/>
              <a:t>,3</a:t>
            </a:r>
            <a:r>
              <a:rPr lang="ru-RU" dirty="0" smtClean="0"/>
              <a:t>%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остальные тематики менее 4%</a:t>
            </a:r>
          </a:p>
          <a:p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0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по тематикам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Блоги </a:t>
            </a:r>
            <a:r>
              <a:rPr lang="en-US" dirty="0" smtClean="0"/>
              <a:t>–</a:t>
            </a:r>
            <a:r>
              <a:rPr lang="ru-RU" dirty="0" smtClean="0"/>
              <a:t> 12</a:t>
            </a:r>
            <a:r>
              <a:rPr lang="en-US" dirty="0" smtClean="0"/>
              <a:t>,1</a:t>
            </a:r>
            <a:r>
              <a:rPr lang="ru-RU" dirty="0" smtClean="0"/>
              <a:t>% - высокий показатель, почему?</a:t>
            </a:r>
            <a:endParaRPr lang="ru-RU" dirty="0"/>
          </a:p>
          <a:p>
            <a:endParaRPr lang="ru-RU" dirty="0" smtClean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0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по тематикам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Блоги </a:t>
            </a:r>
            <a:r>
              <a:rPr lang="en-US" dirty="0" smtClean="0"/>
              <a:t>–</a:t>
            </a:r>
            <a:r>
              <a:rPr lang="ru-RU" dirty="0" smtClean="0"/>
              <a:t> 12</a:t>
            </a:r>
            <a:r>
              <a:rPr lang="en-US" dirty="0" smtClean="0"/>
              <a:t>,1</a:t>
            </a:r>
            <a:r>
              <a:rPr lang="ru-RU" dirty="0" smtClean="0"/>
              <a:t>% - высокий показатель, почему?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Попали под АГС площадки на бесплатной системе создания сайтов (домен 3ув)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4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Ссылки из новостных лент </a:t>
            </a:r>
            <a:endParaRPr lang="en-US" dirty="0" smtClean="0"/>
          </a:p>
          <a:p>
            <a:r>
              <a:rPr lang="ru-RU" dirty="0" smtClean="0"/>
              <a:t>Региональные СМ</a:t>
            </a:r>
          </a:p>
          <a:p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Трафиковые ссылки </a:t>
            </a:r>
          </a:p>
        </p:txBody>
      </p:sp>
    </p:spTree>
    <p:extLst>
      <p:ext uri="{BB962C8B-B14F-4D97-AF65-F5344CB8AC3E}">
        <p14:creationId xmlns:p14="http://schemas.microsoft.com/office/powerpoint/2010/main" val="40949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по тематикам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Блоги </a:t>
            </a:r>
            <a:r>
              <a:rPr lang="en-US" dirty="0" smtClean="0"/>
              <a:t>–</a:t>
            </a:r>
            <a:r>
              <a:rPr lang="ru-RU" dirty="0" smtClean="0"/>
              <a:t> 12</a:t>
            </a:r>
            <a:r>
              <a:rPr lang="en-US" dirty="0" smtClean="0"/>
              <a:t>,1</a:t>
            </a:r>
            <a:r>
              <a:rPr lang="ru-RU" dirty="0" smtClean="0"/>
              <a:t>% - высокий показатель, почему?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Попали под АГС площадки на бесплатной системе создания сайтов (домен 3ув)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АГС «выкашивал» по 600-700 сайтов в день.</a:t>
            </a:r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67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Яндекс тоже совершает ошибки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начала АГС-40 по 10 февраля 2014 года из под АГС вышло более 15000 сайтов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Яндекс тоже совершает ошибки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начала АГС-40 по 10 февраля 2014 года из под АГС вышло более 15000 сайтов.</a:t>
            </a:r>
          </a:p>
          <a:p>
            <a:r>
              <a:rPr lang="ru-RU" dirty="0" smtClean="0"/>
              <a:t>19% амнистированных сайтов с </a:t>
            </a:r>
            <a:r>
              <a:rPr lang="ru-RU" dirty="0" err="1" smtClean="0"/>
              <a:t>тИЦ</a:t>
            </a:r>
            <a:endParaRPr lang="ru-RU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9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Яндекс тоже совершает ошибки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начала АГС-40 по 10 февраля 2014 года из под АГС вышло более 15000 сайтов.</a:t>
            </a:r>
          </a:p>
          <a:p>
            <a:r>
              <a:rPr lang="ru-RU" dirty="0" smtClean="0"/>
              <a:t>19% амнистированных сайтов с </a:t>
            </a:r>
            <a:r>
              <a:rPr lang="ru-RU" dirty="0" err="1" smtClean="0"/>
              <a:t>тИЦ</a:t>
            </a:r>
            <a:endParaRPr lang="ru-RU" dirty="0"/>
          </a:p>
          <a:p>
            <a:r>
              <a:rPr lang="ru-RU" dirty="0" smtClean="0"/>
              <a:t>3,3% амнистированных сайтов в ЯК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0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Яндекс тоже совершает ошибки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начала АГС-40 по 10 февраля 2014 года из под АГС вышло более 15000 сайтов.</a:t>
            </a:r>
          </a:p>
          <a:p>
            <a:r>
              <a:rPr lang="ru-RU" dirty="0" smtClean="0"/>
              <a:t>19% амнистированных сайтов с </a:t>
            </a:r>
            <a:r>
              <a:rPr lang="ru-RU" dirty="0" err="1" smtClean="0"/>
              <a:t>тИЦ</a:t>
            </a:r>
            <a:endParaRPr lang="ru-RU" dirty="0"/>
          </a:p>
          <a:p>
            <a:r>
              <a:rPr lang="ru-RU" dirty="0" smtClean="0"/>
              <a:t>3,3% амнистированных сайтов в ЯК</a:t>
            </a:r>
          </a:p>
          <a:p>
            <a:r>
              <a:rPr lang="ru-RU" dirty="0" smtClean="0"/>
              <a:t>3</a:t>
            </a:r>
            <a:r>
              <a:rPr lang="en-US" dirty="0" smtClean="0"/>
              <a:t>,6% </a:t>
            </a:r>
            <a:r>
              <a:rPr lang="ru-RU" dirty="0" smtClean="0"/>
              <a:t>амнистированных сайтов в ДМОЗ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6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Яндекс тоже совершает ошибки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 начала АГС-40 по 10 февраля 2014 года из под АГС вышло более 15000 сайтов.</a:t>
            </a:r>
          </a:p>
          <a:p>
            <a:r>
              <a:rPr lang="ru-RU" dirty="0" smtClean="0"/>
              <a:t>19% амнистированных сайтов с </a:t>
            </a:r>
            <a:r>
              <a:rPr lang="ru-RU" dirty="0" err="1" smtClean="0"/>
              <a:t>тИЦ</a:t>
            </a:r>
            <a:endParaRPr lang="ru-RU" dirty="0"/>
          </a:p>
          <a:p>
            <a:r>
              <a:rPr lang="ru-RU" dirty="0" smtClean="0"/>
              <a:t>3,3% амнистированных сайтов в ЯК</a:t>
            </a:r>
          </a:p>
          <a:p>
            <a:r>
              <a:rPr lang="ru-RU" dirty="0" smtClean="0"/>
              <a:t>3</a:t>
            </a:r>
            <a:r>
              <a:rPr lang="en-US" dirty="0" smtClean="0"/>
              <a:t>,6% </a:t>
            </a:r>
            <a:r>
              <a:rPr lang="ru-RU" dirty="0" smtClean="0"/>
              <a:t>амнистированных сайтов в ДМОЗ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Например, </a:t>
            </a:r>
            <a:r>
              <a:rPr lang="ru-RU" dirty="0"/>
              <a:t>с</a:t>
            </a:r>
            <a:r>
              <a:rPr lang="ru-RU" dirty="0" smtClean="0"/>
              <a:t>айт с 800к страниц и </a:t>
            </a:r>
            <a:r>
              <a:rPr lang="ru-RU" dirty="0" err="1" smtClean="0"/>
              <a:t>тиц</a:t>
            </a:r>
            <a:r>
              <a:rPr lang="ru-RU" dirty="0" smtClean="0"/>
              <a:t> = 1400 ушел под АГС и был амнистирован через 20 дней.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5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</a:t>
            </a:r>
            <a:r>
              <a:rPr lang="en-US" dirty="0" smtClean="0"/>
              <a:t>–</a:t>
            </a:r>
            <a:r>
              <a:rPr lang="ru-RU" dirty="0" smtClean="0"/>
              <a:t> кого обошел стороной?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Под АГС попало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2% ссылок, купленных вручную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en-US" dirty="0" err="1" smtClean="0"/>
              <a:t>Sape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09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</a:t>
            </a:r>
            <a:r>
              <a:rPr lang="en-US" dirty="0" smtClean="0"/>
              <a:t>–</a:t>
            </a:r>
            <a:r>
              <a:rPr lang="ru-RU" dirty="0" smtClean="0"/>
              <a:t> кого обошел стороной?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Под АГС попало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2% ссылок, купленных вручную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en-US" dirty="0" err="1" smtClean="0"/>
              <a:t>Sape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0</a:t>
            </a:r>
            <a:r>
              <a:rPr lang="en-US" dirty="0" smtClean="0"/>
              <a:t>,</a:t>
            </a:r>
            <a:r>
              <a:rPr lang="ru-RU" dirty="0" smtClean="0"/>
              <a:t>34</a:t>
            </a:r>
            <a:r>
              <a:rPr lang="en-US" dirty="0" smtClean="0"/>
              <a:t>% </a:t>
            </a:r>
            <a:r>
              <a:rPr lang="ru-RU" dirty="0" smtClean="0"/>
              <a:t>ссылок купленных в </a:t>
            </a:r>
            <a:r>
              <a:rPr lang="en-US" dirty="0" smtClean="0"/>
              <a:t>SeoWizard.ru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АГС-40 </a:t>
            </a:r>
            <a:r>
              <a:rPr lang="en-US" dirty="0" smtClean="0"/>
              <a:t>–</a:t>
            </a:r>
            <a:r>
              <a:rPr lang="ru-RU" dirty="0" smtClean="0"/>
              <a:t> кого обошел стороной?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Под АГС попало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2% ссылок, купленных вручную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en-US" dirty="0" err="1" smtClean="0"/>
              <a:t>Sape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0</a:t>
            </a:r>
            <a:r>
              <a:rPr lang="en-US" dirty="0" smtClean="0"/>
              <a:t>,</a:t>
            </a:r>
            <a:r>
              <a:rPr lang="ru-RU" dirty="0" smtClean="0"/>
              <a:t>34</a:t>
            </a:r>
            <a:r>
              <a:rPr lang="en-US" dirty="0" smtClean="0"/>
              <a:t>% </a:t>
            </a:r>
            <a:r>
              <a:rPr lang="ru-RU" dirty="0" smtClean="0"/>
              <a:t>ссылок купленных в </a:t>
            </a:r>
            <a:r>
              <a:rPr lang="en-US" dirty="0" smtClean="0"/>
              <a:t>SeoWizard.ru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Больше всего пострадали проекты, закупаемые по </a:t>
            </a:r>
            <a:r>
              <a:rPr lang="ru-RU" dirty="0" err="1" smtClean="0"/>
              <a:t>автофильтрам</a:t>
            </a:r>
            <a:r>
              <a:rPr lang="ru-RU" dirty="0" smtClean="0"/>
              <a:t> с </a:t>
            </a:r>
            <a:r>
              <a:rPr lang="ru-RU" dirty="0" err="1" smtClean="0"/>
              <a:t>тИЦ</a:t>
            </a:r>
            <a:r>
              <a:rPr lang="ru-RU" dirty="0" smtClean="0"/>
              <a:t>=0 </a:t>
            </a:r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1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АГС-40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П</a:t>
            </a:r>
            <a:r>
              <a:rPr lang="ru-RU" dirty="0" err="1" smtClean="0"/>
              <a:t>очти</a:t>
            </a:r>
            <a:r>
              <a:rPr lang="ru-RU" dirty="0" smtClean="0"/>
              <a:t> все сайты под АГС с </a:t>
            </a:r>
            <a:r>
              <a:rPr lang="ru-RU" dirty="0" err="1" smtClean="0"/>
              <a:t>тиц</a:t>
            </a:r>
            <a:r>
              <a:rPr lang="ru-RU" dirty="0" smtClean="0"/>
              <a:t>=0 (98%)</a:t>
            </a:r>
          </a:p>
          <a:p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8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Ссылки из новостных лент </a:t>
            </a:r>
            <a:endParaRPr lang="en-US" dirty="0" smtClean="0"/>
          </a:p>
          <a:p>
            <a:r>
              <a:rPr lang="ru-RU" dirty="0" smtClean="0"/>
              <a:t>Региональные СМ</a:t>
            </a:r>
          </a:p>
          <a:p>
            <a:r>
              <a:rPr lang="ru-RU" dirty="0" smtClean="0"/>
              <a:t>Входят в </a:t>
            </a:r>
            <a:r>
              <a:rPr lang="ru-RU" dirty="0" err="1" smtClean="0"/>
              <a:t>Яндекс.Новости</a:t>
            </a:r>
            <a:r>
              <a:rPr lang="ru-RU" dirty="0" smtClean="0"/>
              <a:t>, </a:t>
            </a:r>
            <a:r>
              <a:rPr lang="en-US" dirty="0" err="1" smtClean="0"/>
              <a:t>Google.News</a:t>
            </a:r>
            <a:endParaRPr lang="ru-RU" dirty="0"/>
          </a:p>
          <a:p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Трафиковые ссылки </a:t>
            </a:r>
          </a:p>
        </p:txBody>
      </p:sp>
    </p:spTree>
    <p:extLst>
      <p:ext uri="{BB962C8B-B14F-4D97-AF65-F5344CB8AC3E}">
        <p14:creationId xmlns:p14="http://schemas.microsoft.com/office/powerpoint/2010/main" val="26659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АГС-40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П</a:t>
            </a:r>
            <a:r>
              <a:rPr lang="ru-RU" dirty="0" err="1" smtClean="0"/>
              <a:t>очти</a:t>
            </a:r>
            <a:r>
              <a:rPr lang="ru-RU" dirty="0" smtClean="0"/>
              <a:t> все сайты под АГС с </a:t>
            </a:r>
            <a:r>
              <a:rPr lang="ru-RU" dirty="0" err="1" smtClean="0"/>
              <a:t>тиц</a:t>
            </a:r>
            <a:r>
              <a:rPr lang="ru-RU" dirty="0" smtClean="0"/>
              <a:t>=0 (98%)</a:t>
            </a:r>
          </a:p>
          <a:p>
            <a:r>
              <a:rPr lang="en-US" dirty="0" err="1" smtClean="0"/>
              <a:t>С</a:t>
            </a:r>
            <a:r>
              <a:rPr lang="ru-RU" dirty="0" err="1" smtClean="0"/>
              <a:t>айты</a:t>
            </a:r>
            <a:r>
              <a:rPr lang="ru-RU" dirty="0" smtClean="0"/>
              <a:t> с ЯК и ДМОЗ </a:t>
            </a:r>
            <a:r>
              <a:rPr lang="en-US" dirty="0" smtClean="0"/>
              <a:t>–</a:t>
            </a:r>
            <a:r>
              <a:rPr lang="ru-RU" dirty="0" smtClean="0"/>
              <a:t> менее 2%</a:t>
            </a:r>
          </a:p>
          <a:p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2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АГС-40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П</a:t>
            </a:r>
            <a:r>
              <a:rPr lang="ru-RU" dirty="0" err="1" smtClean="0"/>
              <a:t>очти</a:t>
            </a:r>
            <a:r>
              <a:rPr lang="ru-RU" dirty="0" smtClean="0"/>
              <a:t> все сайты под АГС с </a:t>
            </a:r>
            <a:r>
              <a:rPr lang="ru-RU" dirty="0" err="1" smtClean="0"/>
              <a:t>тиц</a:t>
            </a:r>
            <a:r>
              <a:rPr lang="ru-RU" dirty="0" smtClean="0"/>
              <a:t>=0 (98%)</a:t>
            </a:r>
          </a:p>
          <a:p>
            <a:r>
              <a:rPr lang="en-US" dirty="0" err="1" smtClean="0"/>
              <a:t>С</a:t>
            </a:r>
            <a:r>
              <a:rPr lang="ru-RU" dirty="0" err="1" smtClean="0"/>
              <a:t>айты</a:t>
            </a:r>
            <a:r>
              <a:rPr lang="ru-RU" dirty="0" smtClean="0"/>
              <a:t> с ЯК и ДМОЗ </a:t>
            </a:r>
            <a:r>
              <a:rPr lang="en-US" dirty="0" smtClean="0"/>
              <a:t>–</a:t>
            </a:r>
            <a:r>
              <a:rPr lang="ru-RU" dirty="0" smtClean="0"/>
              <a:t> менее 2%</a:t>
            </a:r>
          </a:p>
          <a:p>
            <a:r>
              <a:rPr lang="ru-RU" dirty="0" smtClean="0"/>
              <a:t>78% сайтов были сателлитами размером не более 500 страниц</a:t>
            </a:r>
          </a:p>
          <a:p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2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АГС-40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П</a:t>
            </a:r>
            <a:r>
              <a:rPr lang="ru-RU" dirty="0" err="1" smtClean="0"/>
              <a:t>очти</a:t>
            </a:r>
            <a:r>
              <a:rPr lang="ru-RU" dirty="0" smtClean="0"/>
              <a:t> все сайты под АГС с </a:t>
            </a:r>
            <a:r>
              <a:rPr lang="ru-RU" dirty="0" err="1" smtClean="0"/>
              <a:t>тиц</a:t>
            </a:r>
            <a:r>
              <a:rPr lang="ru-RU" dirty="0" smtClean="0"/>
              <a:t>=0 (98%)</a:t>
            </a:r>
          </a:p>
          <a:p>
            <a:r>
              <a:rPr lang="en-US" dirty="0" err="1" smtClean="0"/>
              <a:t>С</a:t>
            </a:r>
            <a:r>
              <a:rPr lang="ru-RU" dirty="0" err="1" smtClean="0"/>
              <a:t>айты</a:t>
            </a:r>
            <a:r>
              <a:rPr lang="ru-RU" dirty="0" smtClean="0"/>
              <a:t> с ЯК и ДМОЗ </a:t>
            </a:r>
            <a:r>
              <a:rPr lang="en-US" dirty="0" smtClean="0"/>
              <a:t>–</a:t>
            </a:r>
            <a:r>
              <a:rPr lang="ru-RU" dirty="0" smtClean="0"/>
              <a:t> менее 2%</a:t>
            </a:r>
          </a:p>
          <a:p>
            <a:r>
              <a:rPr lang="ru-RU" dirty="0" smtClean="0"/>
              <a:t>78% сайтов были сателлитами размером не более 500 страниц</a:t>
            </a:r>
          </a:p>
          <a:p>
            <a:r>
              <a:rPr lang="ru-RU" dirty="0" err="1" smtClean="0"/>
              <a:t>поАГСились</a:t>
            </a:r>
            <a:r>
              <a:rPr lang="ru-RU" dirty="0" smtClean="0"/>
              <a:t> сетки сателлитов (от 500 до 9000 сайтов), в том числе у крупных СЕО-компаний. </a:t>
            </a:r>
            <a:endParaRPr lang="ru-RU" dirty="0"/>
          </a:p>
          <a:p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9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АГС-40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П</a:t>
            </a:r>
            <a:r>
              <a:rPr lang="ru-RU" dirty="0" err="1" smtClean="0"/>
              <a:t>очти</a:t>
            </a:r>
            <a:r>
              <a:rPr lang="ru-RU" dirty="0" smtClean="0"/>
              <a:t> все сайты под АГС с </a:t>
            </a:r>
            <a:r>
              <a:rPr lang="ru-RU" dirty="0" err="1" smtClean="0"/>
              <a:t>тиц</a:t>
            </a:r>
            <a:r>
              <a:rPr lang="ru-RU" dirty="0" smtClean="0"/>
              <a:t>=0 (98%)</a:t>
            </a:r>
          </a:p>
          <a:p>
            <a:r>
              <a:rPr lang="en-US" dirty="0" err="1" smtClean="0"/>
              <a:t>С</a:t>
            </a:r>
            <a:r>
              <a:rPr lang="ru-RU" dirty="0" err="1" smtClean="0"/>
              <a:t>айты</a:t>
            </a:r>
            <a:r>
              <a:rPr lang="ru-RU" dirty="0" smtClean="0"/>
              <a:t> с ЯК и ДМОЗ </a:t>
            </a:r>
            <a:r>
              <a:rPr lang="en-US" dirty="0" smtClean="0"/>
              <a:t>–</a:t>
            </a:r>
            <a:r>
              <a:rPr lang="ru-RU" dirty="0" smtClean="0"/>
              <a:t> менее 2%</a:t>
            </a:r>
          </a:p>
          <a:p>
            <a:r>
              <a:rPr lang="ru-RU" dirty="0" smtClean="0"/>
              <a:t>78% сайтов были сателлитами размером не более 500 страниц</a:t>
            </a:r>
          </a:p>
          <a:p>
            <a:r>
              <a:rPr lang="ru-RU" dirty="0" err="1" smtClean="0"/>
              <a:t>поАГСились</a:t>
            </a:r>
            <a:r>
              <a:rPr lang="ru-RU" dirty="0" smtClean="0"/>
              <a:t> сетки сателлитов (от 500 до 9000 сайтов), в том числе у крупных СЕО-компаний. </a:t>
            </a:r>
            <a:endParaRPr lang="ru-RU" dirty="0"/>
          </a:p>
          <a:p>
            <a:r>
              <a:rPr lang="ru-RU" dirty="0" smtClean="0"/>
              <a:t>Была сильно </a:t>
            </a:r>
            <a:r>
              <a:rPr lang="ru-RU" dirty="0" err="1" smtClean="0"/>
              <a:t>зафильтрована</a:t>
            </a:r>
            <a:r>
              <a:rPr lang="ru-RU" dirty="0" smtClean="0"/>
              <a:t> одна из систем по созданию бесплатных сайтов на своем </a:t>
            </a:r>
            <a:r>
              <a:rPr lang="ru-RU" dirty="0" err="1" smtClean="0"/>
              <a:t>поддомене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6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АГС-40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П</a:t>
            </a:r>
            <a:r>
              <a:rPr lang="ru-RU" dirty="0" err="1" smtClean="0"/>
              <a:t>очти</a:t>
            </a:r>
            <a:r>
              <a:rPr lang="ru-RU" dirty="0" smtClean="0"/>
              <a:t> все сайты под АГС с </a:t>
            </a:r>
            <a:r>
              <a:rPr lang="ru-RU" dirty="0" err="1" smtClean="0"/>
              <a:t>тиц</a:t>
            </a:r>
            <a:r>
              <a:rPr lang="ru-RU" dirty="0" smtClean="0"/>
              <a:t>=0 (98%)</a:t>
            </a:r>
          </a:p>
          <a:p>
            <a:r>
              <a:rPr lang="en-US" dirty="0" err="1" smtClean="0"/>
              <a:t>С</a:t>
            </a:r>
            <a:r>
              <a:rPr lang="ru-RU" dirty="0" err="1" smtClean="0"/>
              <a:t>айты</a:t>
            </a:r>
            <a:r>
              <a:rPr lang="ru-RU" dirty="0" smtClean="0"/>
              <a:t> с ЯК и ДМОЗ </a:t>
            </a:r>
            <a:r>
              <a:rPr lang="en-US" dirty="0" smtClean="0"/>
              <a:t>–</a:t>
            </a:r>
            <a:r>
              <a:rPr lang="ru-RU" dirty="0" smtClean="0"/>
              <a:t> менее 2%</a:t>
            </a:r>
          </a:p>
          <a:p>
            <a:r>
              <a:rPr lang="ru-RU" dirty="0" smtClean="0"/>
              <a:t>78% сайтов были сателлитами размером не более 500 страниц</a:t>
            </a:r>
          </a:p>
          <a:p>
            <a:r>
              <a:rPr lang="ru-RU" dirty="0" err="1" smtClean="0"/>
              <a:t>поАГСились</a:t>
            </a:r>
            <a:r>
              <a:rPr lang="ru-RU" dirty="0" smtClean="0"/>
              <a:t> сетки сателлитов (от 500 до 9000 сайтов), в том числе у крупных СЕО-компаний. </a:t>
            </a:r>
            <a:endParaRPr lang="ru-RU" dirty="0"/>
          </a:p>
          <a:p>
            <a:r>
              <a:rPr lang="ru-RU" dirty="0" smtClean="0"/>
              <a:t>Была сильно </a:t>
            </a:r>
            <a:r>
              <a:rPr lang="ru-RU" dirty="0" err="1" smtClean="0"/>
              <a:t>зафильтрована</a:t>
            </a:r>
            <a:r>
              <a:rPr lang="ru-RU" dirty="0" smtClean="0"/>
              <a:t> одна из систем по созданию бесплатных сайтов на своем </a:t>
            </a:r>
            <a:r>
              <a:rPr lang="ru-RU" dirty="0" err="1" smtClean="0"/>
              <a:t>поддомене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Хорошие сайты пострадали по ошибке, многие вернулись в индекс.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Спасибо, Яндекс, что сделал базу САПЕ лучше!</a:t>
            </a:r>
            <a:br>
              <a:rPr lang="ru-RU" dirty="0" smtClean="0"/>
            </a:br>
            <a:endParaRPr lang="ru-RU" dirty="0" smtClean="0"/>
          </a:p>
          <a:p>
            <a:endParaRPr lang="en-US" dirty="0"/>
          </a:p>
        </p:txBody>
      </p:sp>
      <p:sp>
        <p:nvSpPr>
          <p:cNvPr id="4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20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Продвижение без ссылок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081051"/>
              </p:ext>
            </p:extLst>
          </p:nvPr>
        </p:nvGraphicFramePr>
        <p:xfrm>
          <a:off x="790575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3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Продвижение без ссылок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месяц «паникеры»</a:t>
            </a:r>
            <a:r>
              <a:rPr lang="en-US" dirty="0" smtClean="0"/>
              <a:t> </a:t>
            </a:r>
            <a:r>
              <a:rPr lang="ru-RU" dirty="0" smtClean="0"/>
              <a:t>потеряли </a:t>
            </a:r>
            <a:r>
              <a:rPr lang="ru-RU" dirty="0" smtClean="0"/>
              <a:t>22% запросов из топ10</a:t>
            </a:r>
            <a:r>
              <a:rPr lang="en-US" dirty="0" smtClean="0"/>
              <a:t> </a:t>
            </a:r>
            <a:r>
              <a:rPr lang="ru-RU" dirty="0" smtClean="0"/>
              <a:t>и 34% проиндексированных ссылок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1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Продвижение без ссылок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месяц «паникеры»</a:t>
            </a:r>
            <a:r>
              <a:rPr lang="en-US" dirty="0" smtClean="0"/>
              <a:t> </a:t>
            </a:r>
            <a:r>
              <a:rPr lang="ru-RU" dirty="0" smtClean="0"/>
              <a:t>потеряли </a:t>
            </a:r>
            <a:r>
              <a:rPr lang="ru-RU" dirty="0" smtClean="0"/>
              <a:t>22% запросов из топ10</a:t>
            </a:r>
            <a:r>
              <a:rPr lang="en-US" dirty="0" smtClean="0"/>
              <a:t> </a:t>
            </a:r>
            <a:r>
              <a:rPr lang="ru-RU" dirty="0" smtClean="0"/>
              <a:t>и 34% проиндексированных ссылок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Проекты, </a:t>
            </a:r>
            <a:r>
              <a:rPr lang="ru-RU" dirty="0" smtClean="0"/>
              <a:t>не выключавшие ссылки в декабре, на </a:t>
            </a:r>
            <a:r>
              <a:rPr lang="ru-RU" dirty="0" smtClean="0"/>
              <a:t>начало февраля увеличили количество запросов в топ10 на 8%</a:t>
            </a:r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2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Аттестация – </a:t>
            </a:r>
            <a:r>
              <a:rPr lang="ru-RU" sz="2600" dirty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en-US" sz="2600" dirty="0">
                <a:solidFill>
                  <a:srgbClr val="6798BA"/>
                </a:solidFill>
                <a:latin typeface="Verdana" panose="020B0604030504040204" pitchFamily="34" charset="0"/>
              </a:rPr>
              <a:t>edu.sape.ru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313" y="1295400"/>
            <a:ext cx="66436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Реальный способ проверить свои знания по всем системам </a:t>
            </a:r>
            <a:r>
              <a:rPr lang="en-US" sz="2400" dirty="0" err="1" smtClean="0"/>
              <a:t>Sape</a:t>
            </a:r>
            <a:endParaRPr lang="ru-RU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87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Аттестация – </a:t>
            </a:r>
            <a:r>
              <a:rPr lang="ru-RU" sz="2600" dirty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en-US" sz="2600" dirty="0">
                <a:solidFill>
                  <a:srgbClr val="6798BA"/>
                </a:solidFill>
                <a:latin typeface="Verdana" panose="020B0604030504040204" pitchFamily="34" charset="0"/>
              </a:rPr>
              <a:t>edu.sape.ru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313" y="1295400"/>
            <a:ext cx="66436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Реальный способ проверить свои знания по всем системам </a:t>
            </a:r>
            <a:r>
              <a:rPr lang="en-US" sz="2400" dirty="0" err="1" smtClean="0"/>
              <a:t>Sape</a:t>
            </a:r>
            <a:endParaRPr lang="ru-RU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Весомая строчка в резюме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83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Ссылки из новостных лент </a:t>
            </a:r>
            <a:endParaRPr lang="en-US" dirty="0" smtClean="0"/>
          </a:p>
          <a:p>
            <a:r>
              <a:rPr lang="ru-RU" dirty="0" smtClean="0"/>
              <a:t>Региональные СМ</a:t>
            </a:r>
          </a:p>
          <a:p>
            <a:r>
              <a:rPr lang="ru-RU" dirty="0" smtClean="0"/>
              <a:t>Входят в </a:t>
            </a:r>
            <a:r>
              <a:rPr lang="ru-RU" dirty="0" err="1" smtClean="0"/>
              <a:t>Яндекс.Новости</a:t>
            </a:r>
            <a:r>
              <a:rPr lang="ru-RU" dirty="0" smtClean="0"/>
              <a:t>, </a:t>
            </a:r>
            <a:r>
              <a:rPr lang="en-US" dirty="0" err="1" smtClean="0"/>
              <a:t>Google.News</a:t>
            </a:r>
            <a:endParaRPr lang="ru-RU" dirty="0"/>
          </a:p>
          <a:p>
            <a:r>
              <a:rPr lang="ru-RU" dirty="0" smtClean="0"/>
              <a:t>Размещают через </a:t>
            </a:r>
            <a:r>
              <a:rPr lang="en-US" dirty="0" err="1" smtClean="0"/>
              <a:t>Pr.sape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Трафиковые ссылки </a:t>
            </a:r>
          </a:p>
        </p:txBody>
      </p:sp>
    </p:spTree>
    <p:extLst>
      <p:ext uri="{BB962C8B-B14F-4D97-AF65-F5344CB8AC3E}">
        <p14:creationId xmlns:p14="http://schemas.microsoft.com/office/powerpoint/2010/main" val="12828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Аттестация – </a:t>
            </a:r>
            <a:r>
              <a:rPr lang="ru-RU" sz="2600" dirty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en-US" sz="2600" dirty="0">
                <a:solidFill>
                  <a:srgbClr val="6798BA"/>
                </a:solidFill>
                <a:latin typeface="Verdana" panose="020B0604030504040204" pitchFamily="34" charset="0"/>
              </a:rPr>
              <a:t>edu.sape.ru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313" y="1295400"/>
            <a:ext cx="66436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Реальный способ проверить свои знания по всем системам </a:t>
            </a:r>
            <a:r>
              <a:rPr lang="en-US" sz="2400" dirty="0" err="1" smtClean="0"/>
              <a:t>Sape</a:t>
            </a:r>
            <a:endParaRPr lang="ru-RU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Весомая строчка в резюме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Прикольный сертификат на стену в кабинете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6847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Аттестация – </a:t>
            </a:r>
            <a:r>
              <a:rPr lang="ru-RU" sz="2600" dirty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edu.sape.ru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313" y="1295400"/>
            <a:ext cx="6643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Реальный способ проверить свои знания по всем системам </a:t>
            </a:r>
            <a:r>
              <a:rPr lang="en-US" sz="2400" dirty="0" err="1" smtClean="0"/>
              <a:t>Sape</a:t>
            </a:r>
            <a:endParaRPr lang="ru-RU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Весомая строчка в резюме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Прикольный сертификат на стену в кабинете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Преимущество перед конкурентами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98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Аттестация – 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edu.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sape.ru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313" y="1295400"/>
            <a:ext cx="66436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Реальный способ проверить свои знания по всем системам </a:t>
            </a:r>
            <a:r>
              <a:rPr lang="en-US" sz="2400" dirty="0" err="1" smtClean="0"/>
              <a:t>Sape</a:t>
            </a:r>
            <a:endParaRPr lang="ru-RU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Весомая строчка в резюме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Прикольный сертификат на стену в кабинете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Преимущество перед конкурентами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Прямой </a:t>
            </a:r>
            <a:r>
              <a:rPr lang="ru-RU" sz="2400" dirty="0" err="1" smtClean="0"/>
              <a:t>линк</a:t>
            </a:r>
            <a:r>
              <a:rPr lang="ru-RU" sz="2400" dirty="0" smtClean="0"/>
              <a:t> с </a:t>
            </a:r>
            <a:r>
              <a:rPr lang="ru-RU" sz="2400" dirty="0" err="1" smtClean="0"/>
              <a:t>поддомена</a:t>
            </a:r>
            <a:r>
              <a:rPr lang="ru-RU" sz="2400" dirty="0" smtClean="0"/>
              <a:t> </a:t>
            </a:r>
            <a:r>
              <a:rPr lang="en-US" sz="2400" dirty="0" smtClean="0"/>
              <a:t>sape.ru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44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ctrTitle"/>
          </p:nvPr>
        </p:nvSpPr>
        <p:spPr>
          <a:xfrm>
            <a:off x="671513" y="2373313"/>
            <a:ext cx="8015287" cy="2347912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Спасибо за внимание!</a:t>
            </a: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/>
            </a:r>
            <a:b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Константин </a:t>
            </a:r>
            <a:r>
              <a:rPr lang="ru-RU" sz="20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Леонович</a:t>
            </a:r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, Петр Савинов</a:t>
            </a:r>
            <a:b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  <a:hlinkClick r:id="rId2"/>
              </a:rPr>
              <a:t>77@sape.ru</a:t>
            </a:r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, </a:t>
            </a: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  <a:hlinkClick r:id="rId3"/>
              </a:rPr>
              <a:t>petr@sape.ru</a:t>
            </a: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b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blog.sape.ru</a:t>
            </a:r>
            <a:endParaRPr lang="ru-RU" sz="20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3DBFD6-FD88-4932-B694-EC6B7E097A76}" type="slidenum">
              <a:rPr lang="ru-RU" sz="20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ru-RU" sz="2000" smtClean="0">
              <a:solidFill>
                <a:srgbClr val="898989"/>
              </a:solidFill>
            </a:endParaRPr>
          </a:p>
        </p:txBody>
      </p:sp>
      <p:pic>
        <p:nvPicPr>
          <p:cNvPr id="38916" name="Picture 8" descr="C:\Documents and Settings\User\Рабочий стол\sapa-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49275"/>
            <a:ext cx="22209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767263"/>
            <a:ext cx="8763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910138"/>
            <a:ext cx="1457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053013"/>
            <a:ext cx="1428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0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3" y="2028668"/>
            <a:ext cx="8920058" cy="3114832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Трафиковые ссылки – пример из Метрики</a:t>
            </a:r>
          </a:p>
        </p:txBody>
      </p:sp>
    </p:spTree>
    <p:extLst>
      <p:ext uri="{BB962C8B-B14F-4D97-AF65-F5344CB8AC3E}">
        <p14:creationId xmlns:p14="http://schemas.microsoft.com/office/powerpoint/2010/main" val="19677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Удивительные площадки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Размещенные статьи начинают ранжироваться в топ-30 по ключевым словам, которые содержались в этих статьях.</a:t>
            </a:r>
            <a:endParaRPr lang="en-US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Удивительные площадки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Размещенные статьи начинают ранжироваться в топ-30 по ключевым словам, которые содержались в этих статьях.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На каждом сайте в топ-30 находится более 20 десятков размещенных через </a:t>
            </a:r>
            <a:r>
              <a:rPr lang="en-US" dirty="0" err="1" smtClean="0"/>
              <a:t>Pr.sape</a:t>
            </a:r>
            <a:r>
              <a:rPr lang="ru-RU" dirty="0" smtClean="0"/>
              <a:t> статей</a:t>
            </a:r>
            <a:r>
              <a:rPr lang="en-US" dirty="0" smtClean="0"/>
              <a:t>.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Удивительные площадки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300" y="1192411"/>
            <a:ext cx="7180262" cy="507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1122</Words>
  <Application>Microsoft Office PowerPoint</Application>
  <PresentationFormat>Экран (4:3)</PresentationFormat>
  <Paragraphs>287</Paragraphs>
  <Slides>53</Slides>
  <Notes>25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60" baseType="lpstr">
      <vt:lpstr>ＭＳ Ｐゴシック</vt:lpstr>
      <vt:lpstr>Arial</vt:lpstr>
      <vt:lpstr>Calibri</vt:lpstr>
      <vt:lpstr>Verdana</vt:lpstr>
      <vt:lpstr>Wingdings</vt:lpstr>
      <vt:lpstr>Office Theme</vt:lpstr>
      <vt:lpstr>Chart</vt:lpstr>
      <vt:lpstr>Трафиковые ссылки.  Статистика Sape  Константин Леонович, Sape.ru Савинов Петр, SeoWizard.ru</vt:lpstr>
      <vt:lpstr>Трафиковые ссылки </vt:lpstr>
      <vt:lpstr>Трафиковые ссылки </vt:lpstr>
      <vt:lpstr>Трафиковые ссылки </vt:lpstr>
      <vt:lpstr>Трафиковые ссылки </vt:lpstr>
      <vt:lpstr>Трафиковые ссылки – пример из Метрики</vt:lpstr>
      <vt:lpstr>Удивительные площадки</vt:lpstr>
      <vt:lpstr>Удивительные площадки</vt:lpstr>
      <vt:lpstr>Удивительные площадки</vt:lpstr>
      <vt:lpstr>Удивительные площадки – урлы для анализа</vt:lpstr>
      <vt:lpstr>Эксперимент по ускорению индексации</vt:lpstr>
      <vt:lpstr>Эксперимент по ускорению индексации</vt:lpstr>
      <vt:lpstr>Презентация PowerPoint</vt:lpstr>
      <vt:lpstr>Презентация PowerPoint</vt:lpstr>
      <vt:lpstr>Презентация PowerPoint</vt:lpstr>
      <vt:lpstr>Продвижение урлов VK.com </vt:lpstr>
      <vt:lpstr>Тренды 2013 года</vt:lpstr>
      <vt:lpstr>АГС-40</vt:lpstr>
      <vt:lpstr>АГС-40 и SAPE</vt:lpstr>
      <vt:lpstr>АГС-40 и SAPE</vt:lpstr>
      <vt:lpstr>АГС-40 и SAPE</vt:lpstr>
      <vt:lpstr>АГС-40 для ЯК и DMOZ</vt:lpstr>
      <vt:lpstr>АГС-40 для ЯК и DMOZ</vt:lpstr>
      <vt:lpstr>АГС-40 для ЯК и DMOZ</vt:lpstr>
      <vt:lpstr>Продолжаем исследовать АГС</vt:lpstr>
      <vt:lpstr>АГС-40 по тематикам</vt:lpstr>
      <vt:lpstr>АГС-40 по тематикам</vt:lpstr>
      <vt:lpstr>АГС-40 по тематикам</vt:lpstr>
      <vt:lpstr>АГС-40 по тематикам</vt:lpstr>
      <vt:lpstr>АГС-40 по тематикам</vt:lpstr>
      <vt:lpstr>Яндекс тоже совершает ошибки</vt:lpstr>
      <vt:lpstr>Яндекс тоже совершает ошибки</vt:lpstr>
      <vt:lpstr>Яндекс тоже совершает ошибки</vt:lpstr>
      <vt:lpstr>Яндекс тоже совершает ошибки</vt:lpstr>
      <vt:lpstr>Яндекс тоже совершает ошибки</vt:lpstr>
      <vt:lpstr>АГС-40 – кого обошел стороной?</vt:lpstr>
      <vt:lpstr>АГС-40 – кого обошел стороной?</vt:lpstr>
      <vt:lpstr>АГС-40 – кого обошел стороной?</vt:lpstr>
      <vt:lpstr>Выводы по АГС-40</vt:lpstr>
      <vt:lpstr>Выводы по АГС-40</vt:lpstr>
      <vt:lpstr>Выводы по АГС-40</vt:lpstr>
      <vt:lpstr>Выводы по АГС-40</vt:lpstr>
      <vt:lpstr>Выводы по АГС-40</vt:lpstr>
      <vt:lpstr>Выводы по АГС-40</vt:lpstr>
      <vt:lpstr>Продвижение без ссылок</vt:lpstr>
      <vt:lpstr>Презентация PowerPoint</vt:lpstr>
      <vt:lpstr>Презентация PowerPoint</vt:lpstr>
      <vt:lpstr>Аттестация –  edu.sape.ru</vt:lpstr>
      <vt:lpstr>Аттестация –  edu.sape.ru</vt:lpstr>
      <vt:lpstr>Аттестация –  edu.sape.ru</vt:lpstr>
      <vt:lpstr>Аттестация –  edu.sape.ru</vt:lpstr>
      <vt:lpstr>Аттестация –  edu.sape.ru</vt:lpstr>
      <vt:lpstr>Спасибо за внимание!   Константин Леонович, Петр Савинов 77@sape.ru, petr@sape.ru  blog.sape.ru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Petr</dc:creator>
  <cp:lastModifiedBy>XPS</cp:lastModifiedBy>
  <cp:revision>27</cp:revision>
  <dcterms:created xsi:type="dcterms:W3CDTF">2014-02-10T23:50:57Z</dcterms:created>
  <dcterms:modified xsi:type="dcterms:W3CDTF">2014-02-12T10:25:24Z</dcterms:modified>
</cp:coreProperties>
</file>