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7" r:id="rId8"/>
    <p:sldId id="268" r:id="rId9"/>
    <p:sldId id="270" r:id="rId10"/>
    <p:sldId id="271" r:id="rId11"/>
    <p:sldId id="265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el.plahov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el.plahov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el.plahov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Лист1!$C$8:$C$14</c:f>
              <c:strCache>
                <c:ptCount val="7"/>
                <c:pt idx="0">
                  <c:v>Facebook</c:v>
                </c:pt>
                <c:pt idx="1">
                  <c:v>Вконтакте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  <c:pt idx="5">
                  <c:v>Pinterest</c:v>
                </c:pt>
                <c:pt idx="6">
                  <c:v>LiveJournal</c:v>
                </c:pt>
              </c:strCache>
            </c:strRef>
          </c:cat>
          <c:val>
            <c:numRef>
              <c:f>Лист1!$D$8:$D$14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86</c:v>
                </c:pt>
                <c:pt idx="3">
                  <c:v>6</c:v>
                </c:pt>
                <c:pt idx="4">
                  <c:v>20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23328"/>
        <c:axId val="75121792"/>
      </c:barChart>
      <c:valAx>
        <c:axId val="7512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23328"/>
        <c:crosses val="autoZero"/>
        <c:crossBetween val="between"/>
      </c:valAx>
      <c:catAx>
        <c:axId val="7512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75121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Лист1!$C$28:$C$32</c:f>
              <c:strCache>
                <c:ptCount val="5"/>
                <c:pt idx="0">
                  <c:v>О компании</c:v>
                </c:pt>
                <c:pt idx="1">
                  <c:v>Акции</c:v>
                </c:pt>
                <c:pt idx="2">
                  <c:v>Развлекательный</c:v>
                </c:pt>
                <c:pt idx="3">
                  <c:v>Образовательный</c:v>
                </c:pt>
                <c:pt idx="4">
                  <c:v>Все подряд</c:v>
                </c:pt>
              </c:strCache>
            </c:strRef>
          </c:cat>
          <c:val>
            <c:numRef>
              <c:f>Лист1!$D$28:$D$32</c:f>
              <c:numCache>
                <c:formatCode>General</c:formatCode>
                <c:ptCount val="5"/>
                <c:pt idx="0">
                  <c:v>60</c:v>
                </c:pt>
                <c:pt idx="1">
                  <c:v>20</c:v>
                </c:pt>
                <c:pt idx="2">
                  <c:v>20</c:v>
                </c:pt>
                <c:pt idx="3">
                  <c:v>53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47904"/>
        <c:axId val="75161984"/>
      </c:barChart>
      <c:catAx>
        <c:axId val="7514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5161984"/>
        <c:crosses val="autoZero"/>
        <c:auto val="1"/>
        <c:lblAlgn val="ctr"/>
        <c:lblOffset val="100"/>
        <c:noMultiLvlLbl val="0"/>
      </c:catAx>
      <c:valAx>
        <c:axId val="751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4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Лист1!$C$42:$C$46</c:f>
              <c:strCache>
                <c:ptCount val="5"/>
                <c:pt idx="0">
                  <c:v>Facebook</c:v>
                </c:pt>
                <c:pt idx="1">
                  <c:v>Вконтакте</c:v>
                </c:pt>
                <c:pt idx="2">
                  <c:v>Twitter</c:v>
                </c:pt>
                <c:pt idx="3">
                  <c:v>Не слежу</c:v>
                </c:pt>
                <c:pt idx="4">
                  <c:v>Неэффективно</c:v>
                </c:pt>
              </c:strCache>
            </c:strRef>
          </c:cat>
          <c:val>
            <c:numRef>
              <c:f>Лист1!$D$42:$D$46</c:f>
              <c:numCache>
                <c:formatCode>General</c:formatCode>
                <c:ptCount val="5"/>
                <c:pt idx="0">
                  <c:v>90</c:v>
                </c:pt>
                <c:pt idx="1">
                  <c:v>40</c:v>
                </c:pt>
                <c:pt idx="2">
                  <c:v>30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47264"/>
        <c:axId val="77948800"/>
      </c:barChart>
      <c:catAx>
        <c:axId val="7794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77948800"/>
        <c:crosses val="autoZero"/>
        <c:auto val="1"/>
        <c:lblAlgn val="ctr"/>
        <c:lblOffset val="100"/>
        <c:noMultiLvlLbl val="0"/>
      </c:catAx>
      <c:valAx>
        <c:axId val="7794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4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2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Какие сервисы использовать </a:t>
            </a:r>
          </a:p>
          <a:p>
            <a:pPr algn="ctr"/>
            <a:r>
              <a:rPr lang="ru-RU" sz="2800" dirty="0" smtClean="0"/>
              <a:t>для мониторинга репутации?</a:t>
            </a:r>
          </a:p>
        </p:txBody>
      </p:sp>
      <p:pic>
        <p:nvPicPr>
          <p:cNvPr id="2050" name="Picture 2" descr="C:\Users\pavel.plahov\Desktop\orig_blog_7500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76" y="2964854"/>
            <a:ext cx="2186461" cy="5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el.plahov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4" y="1803755"/>
            <a:ext cx="1965543" cy="7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vel.plahov\Desktop\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2652757"/>
            <a:ext cx="1333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vel.plahov\Desktop\logo_brandspo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59" y="1619442"/>
            <a:ext cx="2520280" cy="10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vel.plahov\Desktop\ur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67" y="2618155"/>
            <a:ext cx="1905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vel.plahov\Desktop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5" y="2564905"/>
            <a:ext cx="2048916" cy="9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avel.plahov\Desktop\ur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7" y="1844825"/>
            <a:ext cx="2520280" cy="6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vel.plahov\Desktop\Презентация Марал\Объекты\Фоны\мониторинг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508375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avel.plahov\Desktop\Презентация Марал\Объекты\Фоны\Лин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9267" y="3686470"/>
            <a:ext cx="7848872" cy="1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avel.plahov\Desktop\Презентация Марал\Объекты\Фоны\Лин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1484784"/>
            <a:ext cx="7848872" cy="1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Полезные ресурсы</a:t>
            </a:r>
          </a:p>
        </p:txBody>
      </p:sp>
      <p:pic>
        <p:nvPicPr>
          <p:cNvPr id="1027" name="Picture 3" descr="C:\Users\pavel.plahov\Desktop\Презентация Марал\группы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688281"/>
            <a:ext cx="912140" cy="91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pavel.plahov\Desktop\Презентация Марал\группы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1148242"/>
            <a:ext cx="884690" cy="88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pavel.plahov\Desktop\Презентация Марал\группы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84" y="1142817"/>
            <a:ext cx="890116" cy="89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pavel.plahov\Desktop\Презентация Марал\группы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44486"/>
            <a:ext cx="889438" cy="88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pavel.plahov\Desktop\Презентация Марал\группы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2130"/>
            <a:ext cx="864097" cy="86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pavel.plahov\Desktop\Презентация Марал\группы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03" y="1144486"/>
            <a:ext cx="889438" cy="88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pavel.plahov\Desktop\Презентация Марал\группы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0" y="1148586"/>
            <a:ext cx="897642" cy="89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Users\pavel.plahov\Desktop\Презентация Марал\группы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1" y="2685642"/>
            <a:ext cx="897642" cy="89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C:\Users\pavel.plahov\Desktop\Презентация Марал\группы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6558"/>
            <a:ext cx="887304" cy="88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C:\Users\pavel.plahov\Desktop\Презентация Марал\группы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76558"/>
            <a:ext cx="887304" cy="88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 descr="C:\Users\pavel.plahov\Desktop\Презентация Марал\группы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679173"/>
            <a:ext cx="884690" cy="88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C:\Users\pavel.plahov\Desktop\Презентация Марал\группы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73400"/>
            <a:ext cx="899925" cy="89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9" name="Picture 15" descr="C:\Users\pavel.plahov\Desktop\Презентация Марал\группы\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90836"/>
            <a:ext cx="912381" cy="9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 descr="C:\Users\pavel.plahov\Desktop\Презентация Марал\группы\1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0836"/>
            <a:ext cx="912381" cy="9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1" name="Picture 17" descr="C:\Users\pavel.plahov\Desktop\Презентация Марал\группы\1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69" y="4223748"/>
            <a:ext cx="870217" cy="87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2" name="Picture 18" descr="C:\Users\pavel.plahov\Desktop\Презентация Марал\группы\1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03" y="4223746"/>
            <a:ext cx="870217" cy="87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3" name="Picture 19" descr="C:\Users\pavel.plahov\Desktop\Презентация Марал\группы\1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8" y="4223747"/>
            <a:ext cx="870217" cy="87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3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vel.plahov\Desktop\Коммуникации в интернет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4654070" cy="414919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Результат не заставит себя ждать!</a:t>
            </a:r>
          </a:p>
        </p:txBody>
      </p:sp>
      <p:pic>
        <p:nvPicPr>
          <p:cNvPr id="1027" name="Picture 3" descr="C:\Users\pavel.plahov\Desktop\Коммуникации в интернете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39039"/>
            <a:ext cx="6427549" cy="14325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73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/>
              <a:t>Марал Гаипова </a:t>
            </a:r>
            <a:endParaRPr lang="en-US" sz="2800" dirty="0" smtClean="0"/>
          </a:p>
          <a:p>
            <a:pPr lvl="0" algn="ctr"/>
            <a:r>
              <a:rPr lang="ru-RU" sz="2800" dirty="0" smtClean="0"/>
              <a:t>главный редак</a:t>
            </a:r>
            <a:r>
              <a:rPr lang="ru-RU" sz="2800" dirty="0"/>
              <a:t>т</a:t>
            </a:r>
            <a:r>
              <a:rPr lang="ru-RU" sz="2800" dirty="0" smtClean="0"/>
              <a:t>ор </a:t>
            </a:r>
            <a:r>
              <a:rPr lang="en-US" sz="2800" dirty="0" smtClean="0"/>
              <a:t>SEOnews</a:t>
            </a:r>
            <a:endParaRPr lang="ru-RU" sz="2800" dirty="0" smtClean="0"/>
          </a:p>
          <a:p>
            <a:pPr lvl="0" algn="ctr"/>
            <a:endParaRPr lang="ru-RU" sz="2800" dirty="0"/>
          </a:p>
          <a:p>
            <a:pPr lvl="0" algn="ctr"/>
            <a:endParaRPr lang="ru-RU" sz="2800" dirty="0" smtClean="0"/>
          </a:p>
          <a:p>
            <a:pPr lvl="0" algn="ctr"/>
            <a:endParaRPr lang="ru-RU" sz="2800" dirty="0"/>
          </a:p>
          <a:p>
            <a:pPr lvl="0" algn="ctr"/>
            <a:endParaRPr lang="ru-RU" sz="2800" dirty="0" smtClean="0"/>
          </a:p>
          <a:p>
            <a:pPr lvl="0" algn="ctr"/>
            <a:endParaRPr lang="ru-RU" sz="2800" dirty="0"/>
          </a:p>
          <a:p>
            <a:pPr lvl="0" algn="ctr"/>
            <a:endParaRPr lang="ru-RU" sz="2800" dirty="0" smtClean="0"/>
          </a:p>
          <a:p>
            <a:pPr lvl="0" algn="ctr"/>
            <a:endParaRPr lang="ru-RU" sz="2800" dirty="0"/>
          </a:p>
          <a:p>
            <a:pPr lvl="0" algn="ctr"/>
            <a:r>
              <a:rPr lang="en-US" sz="2000" dirty="0" smtClean="0"/>
              <a:t>email</a:t>
            </a:r>
            <a:r>
              <a:rPr lang="ru-RU" sz="2000" dirty="0" smtClean="0"/>
              <a:t>: </a:t>
            </a:r>
            <a:r>
              <a:rPr lang="en-US" sz="2000" dirty="0" smtClean="0"/>
              <a:t>mg@seonews.ru</a:t>
            </a:r>
            <a:r>
              <a:rPr lang="ru-RU" sz="2000" dirty="0" smtClean="0"/>
              <a:t>, </a:t>
            </a:r>
            <a:r>
              <a:rPr lang="en-US" sz="2000" dirty="0" smtClean="0"/>
              <a:t>tel</a:t>
            </a:r>
            <a:r>
              <a:rPr lang="ru-RU" sz="2000" dirty="0" smtClean="0"/>
              <a:t>.: +7(495)960-65-87</a:t>
            </a:r>
          </a:p>
          <a:p>
            <a:pPr lvl="0" algn="ctr"/>
            <a:endParaRPr lang="ru-RU" sz="2000" b="1" dirty="0"/>
          </a:p>
          <a:p>
            <a:pPr algn="ctr"/>
            <a:r>
              <a:rPr lang="ru-RU" sz="2800" dirty="0"/>
              <a:t>Спасибо за внимание!</a:t>
            </a:r>
          </a:p>
          <a:p>
            <a:pPr lvl="0" algn="ctr"/>
            <a:endParaRPr lang="en-US" sz="2000" b="1" dirty="0" smtClean="0"/>
          </a:p>
        </p:txBody>
      </p:sp>
      <p:pic>
        <p:nvPicPr>
          <p:cNvPr id="4098" name="Picture 2" descr="C:\Users\pavel.plahov\Desktop\jv3tUHPl-j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08" y="1652910"/>
            <a:ext cx="1817488" cy="2496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79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vel.plahov\Desktop\Презентация Марал\Объекты\Фоны\sm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22" y="1484784"/>
            <a:ext cx="4647934" cy="42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Есть ли жизнь на Марсе?!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980728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Станислав Фёдоров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145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Но что говорят исследования аудитории соцсетей? </a:t>
            </a:r>
          </a:p>
          <a:p>
            <a:pPr algn="ctr"/>
            <a:r>
              <a:rPr lang="ru-RU" sz="2800" dirty="0" smtClean="0"/>
              <a:t>Есть ли там потенциальный клиент </a:t>
            </a:r>
            <a:r>
              <a:rPr lang="en-US" sz="2800" dirty="0" smtClean="0"/>
              <a:t>SEO</a:t>
            </a:r>
            <a:r>
              <a:rPr lang="ru-RU" sz="2800" dirty="0" smtClean="0"/>
              <a:t>?</a:t>
            </a:r>
          </a:p>
        </p:txBody>
      </p:sp>
      <p:pic>
        <p:nvPicPr>
          <p:cNvPr id="2053" name="Picture 5" descr="C:\Users\pavel.plahov\Desktop\url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293688" cy="1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484784"/>
            <a:ext cx="61362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Соотношение мужчин и женщин: </a:t>
            </a:r>
            <a:r>
              <a:rPr lang="ru-RU" sz="2400" b="1" dirty="0" smtClean="0">
                <a:solidFill>
                  <a:schemeClr val="accent1"/>
                </a:solidFill>
              </a:rPr>
              <a:t>48</a:t>
            </a:r>
            <a:r>
              <a:rPr lang="en-US" sz="2400" b="1" dirty="0" smtClean="0">
                <a:solidFill>
                  <a:schemeClr val="accent1"/>
                </a:solidFill>
              </a:rPr>
              <a:t> / 52 (</a:t>
            </a:r>
            <a:r>
              <a:rPr lang="ru-RU" sz="2400" b="1" dirty="0" smtClean="0">
                <a:solidFill>
                  <a:schemeClr val="accent1"/>
                </a:solidFill>
              </a:rPr>
              <a:t>%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Число пользователей: </a:t>
            </a:r>
            <a:r>
              <a:rPr lang="ru-RU" sz="2400" b="1" dirty="0" smtClean="0">
                <a:solidFill>
                  <a:schemeClr val="accent1"/>
                </a:solidFill>
              </a:rPr>
              <a:t>7,5 млн. человек 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Соотношение пользователей по возрастам: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13-15 лет – 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16-17 лет – 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18-24 года – 23%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25-34 года – 36%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35-44 года – 18%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45-54 года – 9%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55-64 года – 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65-100 лет – 2%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1877" y="3463840"/>
            <a:ext cx="5822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dirty="0">
                <a:solidFill>
                  <a:srgbClr val="C00000"/>
                </a:solidFill>
              </a:rPr>
              <a:t>}</a:t>
            </a:r>
            <a:endParaRPr lang="ru-RU" sz="9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005064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= 4,5 </a:t>
            </a:r>
            <a:r>
              <a:rPr lang="ru-RU" sz="2400" b="1" dirty="0">
                <a:solidFill>
                  <a:srgbClr val="C00000"/>
                </a:solidFill>
              </a:rPr>
              <a:t>млн.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8" name="Picture 7" descr="C:\Users\pavel.plahov\Desktop\Презентация Марал\Объекты\Фоны\Вект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7" y="3068960"/>
            <a:ext cx="940620" cy="21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pavel.plahov\Desktop\300007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1462754"/>
            <a:ext cx="1315718" cy="13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Но что говорят исследования аудитории соцсетей? </a:t>
            </a:r>
          </a:p>
          <a:p>
            <a:pPr algn="ctr"/>
            <a:r>
              <a:rPr lang="ru-RU" sz="2800" dirty="0" smtClean="0"/>
              <a:t>Есть ли там потенциальный клиент </a:t>
            </a:r>
            <a:r>
              <a:rPr lang="en-US" sz="2800" dirty="0" smtClean="0"/>
              <a:t>SEO</a:t>
            </a:r>
            <a:r>
              <a:rPr lang="ru-RU" sz="2800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484784"/>
            <a:ext cx="61362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Соотношение мужчин и женщин: </a:t>
            </a:r>
            <a:r>
              <a:rPr lang="en-US" sz="2400" b="1" dirty="0" smtClean="0">
                <a:solidFill>
                  <a:schemeClr val="accent1"/>
                </a:solidFill>
              </a:rPr>
              <a:t>55 / 45 (</a:t>
            </a:r>
            <a:r>
              <a:rPr lang="ru-RU" sz="2400" b="1" dirty="0" smtClean="0">
                <a:solidFill>
                  <a:schemeClr val="accent1"/>
                </a:solidFill>
              </a:rPr>
              <a:t>%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Число пользователей: </a:t>
            </a:r>
            <a:r>
              <a:rPr lang="ru-RU" sz="2400" b="1" dirty="0" smtClean="0">
                <a:solidFill>
                  <a:schemeClr val="accent1"/>
                </a:solidFill>
              </a:rPr>
              <a:t>44 млн. человек</a:t>
            </a:r>
          </a:p>
          <a:p>
            <a:r>
              <a:rPr lang="ru-RU" sz="2400" b="1" dirty="0" smtClean="0"/>
              <a:t>Соотношение пользователей по возрастам:</a:t>
            </a:r>
          </a:p>
          <a:p>
            <a:endParaRPr lang="ru-R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5</a:t>
            </a:r>
            <a:r>
              <a:rPr lang="ru-RU" sz="2400" b="1" dirty="0" smtClean="0">
                <a:solidFill>
                  <a:schemeClr val="accent1"/>
                </a:solidFill>
              </a:rPr>
              <a:t>-</a:t>
            </a:r>
            <a:r>
              <a:rPr lang="en-US" sz="2400" b="1" dirty="0" smtClean="0">
                <a:solidFill>
                  <a:schemeClr val="accent1"/>
                </a:solidFill>
              </a:rPr>
              <a:t>24</a:t>
            </a:r>
            <a:r>
              <a:rPr lang="ru-RU" sz="2400" b="1" dirty="0" smtClean="0">
                <a:solidFill>
                  <a:schemeClr val="accent1"/>
                </a:solidFill>
              </a:rPr>
              <a:t> года – </a:t>
            </a:r>
            <a:r>
              <a:rPr lang="en-US" sz="2400" b="1" dirty="0" smtClean="0">
                <a:solidFill>
                  <a:schemeClr val="accent1"/>
                </a:solidFill>
              </a:rPr>
              <a:t>29</a:t>
            </a:r>
            <a:r>
              <a:rPr lang="ru-RU" sz="2400" b="1" dirty="0" smtClean="0">
                <a:solidFill>
                  <a:schemeClr val="accent1"/>
                </a:solidFill>
              </a:rPr>
              <a:t>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25</a:t>
            </a:r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34</a:t>
            </a:r>
            <a:r>
              <a:rPr lang="ru-RU" sz="2400" b="1" dirty="0" smtClean="0">
                <a:solidFill>
                  <a:srgbClr val="C00000"/>
                </a:solidFill>
              </a:rPr>
              <a:t> года – 30%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35-44 года – 21%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45-54 года – 14%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55+ года – 5%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1877" y="3107113"/>
            <a:ext cx="5822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dirty="0">
                <a:solidFill>
                  <a:srgbClr val="C00000"/>
                </a:solidFill>
              </a:rPr>
              <a:t>}</a:t>
            </a:r>
            <a:endParaRPr lang="ru-RU" sz="9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368741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= 28,5 </a:t>
            </a:r>
            <a:r>
              <a:rPr lang="ru-RU" sz="2400" b="1" dirty="0">
                <a:solidFill>
                  <a:srgbClr val="C00000"/>
                </a:solidFill>
              </a:rPr>
              <a:t>млн.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8" name="Picture 7" descr="C:\Users\pavel.plahov\Desktop\Презентация Марал\Объекты\Фоны\Вект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7" y="2815506"/>
            <a:ext cx="940620" cy="21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19945"/>
              </p:ext>
            </p:extLst>
          </p:nvPr>
        </p:nvGraphicFramePr>
        <p:xfrm>
          <a:off x="539552" y="980728"/>
          <a:ext cx="756084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Наиболее используемые соцсети</a:t>
            </a:r>
          </a:p>
        </p:txBody>
      </p:sp>
    </p:spTree>
    <p:extLst>
      <p:ext uri="{BB962C8B-B14F-4D97-AF65-F5344CB8AC3E}">
        <p14:creationId xmlns:p14="http://schemas.microsoft.com/office/powerpoint/2010/main" val="28031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Характер размещаемого контента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88943"/>
              </p:ext>
            </p:extLst>
          </p:nvPr>
        </p:nvGraphicFramePr>
        <p:xfrm>
          <a:off x="539552" y="1196752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4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Эффективность соцсетей для </a:t>
            </a:r>
            <a:r>
              <a:rPr lang="en-US" sz="2800" dirty="0" smtClean="0"/>
              <a:t>SEO</a:t>
            </a:r>
            <a:r>
              <a:rPr lang="ru-RU" sz="2800" dirty="0" smtClean="0"/>
              <a:t>-компаний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105586"/>
              </p:ext>
            </p:extLst>
          </p:nvPr>
        </p:nvGraphicFramePr>
        <p:xfrm>
          <a:off x="539552" y="1124744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83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Цель присутствия в социальных сетях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Новости и акции компании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Продвижение бренда</a:t>
            </a:r>
            <a:r>
              <a:rPr lang="en-US" sz="2800" dirty="0" smtClean="0"/>
              <a:t>/</a:t>
            </a:r>
            <a:r>
              <a:rPr lang="ru-RU" sz="2800" dirty="0" smtClean="0"/>
              <a:t>узнаваемость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Вовлеченность</a:t>
            </a:r>
            <a:r>
              <a:rPr lang="en-US" sz="2800" dirty="0" smtClean="0"/>
              <a:t>/</a:t>
            </a:r>
            <a:r>
              <a:rPr lang="ru-RU" sz="2800" dirty="0" smtClean="0"/>
              <a:t>лояльность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Обратная связь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HR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Коммуникации с коллегами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Дополнительные продажи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«Все побежали и я побежал»</a:t>
            </a:r>
            <a:endParaRPr lang="ru-RU" sz="2800" dirty="0"/>
          </a:p>
        </p:txBody>
      </p:sp>
      <p:pic>
        <p:nvPicPr>
          <p:cNvPr id="1028" name="Picture 4" descr="C:\Users\pavel.plahov\Desktop\golden_1_10625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52921"/>
            <a:ext cx="3600400" cy="37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 чем говорят пользователи, и почему важен </a:t>
            </a:r>
          </a:p>
          <a:p>
            <a:pPr algn="ctr"/>
            <a:r>
              <a:rPr lang="ru-RU" sz="2800" dirty="0" smtClean="0"/>
              <a:t>мониторинг социальных медиа?</a:t>
            </a:r>
          </a:p>
        </p:txBody>
      </p:sp>
      <p:pic>
        <p:nvPicPr>
          <p:cNvPr id="2" name="Picture 2" descr="C:\Users\pavel.plahov\Desktop\Презентация Марал\Объекты\Фоны\весы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54" y="1268760"/>
            <a:ext cx="65283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avel.plahov\Desktop\Презентация Марал\Отзывы\Обрезанные\скрин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05" y="2662140"/>
            <a:ext cx="4194373" cy="18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el.plahov\Desktop\Презентация Марал\Отзывы\Обрезанные\скрин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212570" cy="206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251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Плахов</dc:creator>
  <cp:lastModifiedBy>Марал Гайыпова</cp:lastModifiedBy>
  <cp:revision>38</cp:revision>
  <dcterms:created xsi:type="dcterms:W3CDTF">2013-02-12T09:50:31Z</dcterms:created>
  <dcterms:modified xsi:type="dcterms:W3CDTF">2013-02-13T19:53:33Z</dcterms:modified>
</cp:coreProperties>
</file>